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68" r:id="rId5"/>
  </p:sldIdLst>
  <p:sldSz cx="32918400" cy="21945600"/>
  <p:notesSz cx="6858000" cy="9144000"/>
  <p:defaultTextStyle>
    <a:defPPr>
      <a:defRPr lang="en-US"/>
    </a:defPPr>
    <a:lvl1pPr marL="0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652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302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49955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607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260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899909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6562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214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B888"/>
    <a:srgbClr val="782F40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9" autoAdjust="0"/>
    <p:restoredTop sz="94660"/>
  </p:normalViewPr>
  <p:slideViewPr>
    <p:cSldViewPr snapToGrid="0">
      <p:cViewPr varScale="1">
        <p:scale>
          <a:sx n="35" d="100"/>
          <a:sy n="35" d="100"/>
        </p:scale>
        <p:origin x="208" y="416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4194" y="6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5BF4C7-6369-4EC4-B6B0-2DD2D6865A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D69A8-7BB7-4812-B793-CCBF200879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68F46-47FF-4DBC-AC60-C3D9D706A82E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60065-5877-48C7-AECE-0700C0E5B4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1678C-5909-4E49-9BDD-112BA38CE6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2F89-64EC-4E3A-AD74-F8A7F3F1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9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A3828B-7AAC-4258-A825-4E8A487405A2}"/>
              </a:ext>
            </a:extLst>
          </p:cNvPr>
          <p:cNvSpPr/>
          <p:nvPr userDrawn="1"/>
        </p:nvSpPr>
        <p:spPr>
          <a:xfrm>
            <a:off x="23865840" y="21067776"/>
            <a:ext cx="2468880" cy="877824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84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2D51CF-3502-4D70-B69D-07C0426582BA}"/>
              </a:ext>
            </a:extLst>
          </p:cNvPr>
          <p:cNvSpPr/>
          <p:nvPr userDrawn="1"/>
        </p:nvSpPr>
        <p:spPr>
          <a:xfrm>
            <a:off x="26275955" y="21067776"/>
            <a:ext cx="2468880" cy="877824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84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5ED41D-F7F6-4167-BED8-2FD3D662B2A6}"/>
              </a:ext>
            </a:extLst>
          </p:cNvPr>
          <p:cNvSpPr/>
          <p:nvPr userDrawn="1"/>
        </p:nvSpPr>
        <p:spPr>
          <a:xfrm>
            <a:off x="28744837" y="21067776"/>
            <a:ext cx="2468880" cy="877824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84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68F4D0-B0F6-446B-B601-AA8BE0E5B9D4}"/>
              </a:ext>
            </a:extLst>
          </p:cNvPr>
          <p:cNvSpPr/>
          <p:nvPr userDrawn="1"/>
        </p:nvSpPr>
        <p:spPr>
          <a:xfrm>
            <a:off x="31213718" y="21067776"/>
            <a:ext cx="1704686" cy="877824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8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C2ED4F-54F3-42A1-B0B1-65F61CDB9287}"/>
              </a:ext>
            </a:extLst>
          </p:cNvPr>
          <p:cNvSpPr txBox="1"/>
          <p:nvPr userDrawn="1"/>
        </p:nvSpPr>
        <p:spPr>
          <a:xfrm>
            <a:off x="4140518" y="3505200"/>
            <a:ext cx="24604317" cy="1154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6901" dirty="0">
                <a:solidFill>
                  <a:srgbClr val="782F40"/>
                </a:solidFill>
              </a:rPr>
              <a:t>Next Presenter: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F04269A-FDA9-46EB-B0A0-0E4F7C8518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43688" y="8077205"/>
            <a:ext cx="19631025" cy="576072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6000">
                <a:solidFill>
                  <a:srgbClr val="782F40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06425-8A83-4F68-9D1F-EB764C90FFFE}"/>
              </a:ext>
            </a:extLst>
          </p:cNvPr>
          <p:cNvSpPr txBox="1"/>
          <p:nvPr userDrawn="1"/>
        </p:nvSpPr>
        <p:spPr>
          <a:xfrm>
            <a:off x="10230610" y="19921285"/>
            <a:ext cx="124241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All Research Profiles Available at:</a:t>
            </a:r>
          </a:p>
          <a:p>
            <a:pPr algn="ctr"/>
            <a:r>
              <a:rPr lang="en-US" sz="6000" b="1" u="sng" dirty="0">
                <a:solidFill>
                  <a:schemeClr val="bg1"/>
                </a:solidFill>
              </a:rPr>
              <a:t>collaborativecollision.research.fsu.edu</a:t>
            </a:r>
          </a:p>
        </p:txBody>
      </p:sp>
    </p:spTree>
    <p:extLst>
      <p:ext uri="{BB962C8B-B14F-4D97-AF65-F5344CB8AC3E}">
        <p14:creationId xmlns:p14="http://schemas.microsoft.com/office/powerpoint/2010/main" val="388297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07318 -2.59259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L 0.075 -2.59259E-6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L 0.075 0.00023 " pathEditMode="fixed" rAng="0" ptsTypes="AA">
                                      <p:cBhvr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0.05182 0.00023 " pathEditMode="fixed" rAng="0" ptsTypes="AA">
                                      <p:cBhvr>
                                        <p:cTn id="2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A2ED57A-EC5F-4B11-945E-7E7E2A8C1167}"/>
              </a:ext>
            </a:extLst>
          </p:cNvPr>
          <p:cNvSpPr/>
          <p:nvPr userDrawn="1"/>
        </p:nvSpPr>
        <p:spPr>
          <a:xfrm>
            <a:off x="0" y="19874594"/>
            <a:ext cx="32918400" cy="2071011"/>
          </a:xfrm>
          <a:prstGeom prst="rect">
            <a:avLst/>
          </a:prstGeom>
          <a:gradFill flip="none" rotWithShape="1">
            <a:gsLst>
              <a:gs pos="0">
                <a:srgbClr val="782F40"/>
              </a:gs>
              <a:gs pos="30000">
                <a:srgbClr val="782F40"/>
              </a:gs>
              <a:gs pos="76000">
                <a:schemeClr val="bg1">
                  <a:lumMod val="8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5184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18C94F9-79C8-4B85-B40A-38AA6B4932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208" y="20066601"/>
            <a:ext cx="7523942" cy="175122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621AAD7-2CDC-4877-ACDF-E2D901DD7696}"/>
              </a:ext>
            </a:extLst>
          </p:cNvPr>
          <p:cNvSpPr/>
          <p:nvPr userDrawn="1"/>
        </p:nvSpPr>
        <p:spPr>
          <a:xfrm>
            <a:off x="0" y="0"/>
            <a:ext cx="32918400" cy="19842477"/>
          </a:xfrm>
          <a:prstGeom prst="rect">
            <a:avLst/>
          </a:prstGeom>
          <a:noFill/>
          <a:ln w="28575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5184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EBFE975-D69C-41A7-B74A-5D4A5FE510C5}"/>
              </a:ext>
            </a:extLst>
          </p:cNvPr>
          <p:cNvCxnSpPr>
            <a:cxnSpLocks/>
          </p:cNvCxnSpPr>
          <p:nvPr userDrawn="1"/>
        </p:nvCxnSpPr>
        <p:spPr>
          <a:xfrm>
            <a:off x="9052560" y="0"/>
            <a:ext cx="0" cy="19842477"/>
          </a:xfrm>
          <a:prstGeom prst="line">
            <a:avLst/>
          </a:prstGeom>
          <a:ln w="28575">
            <a:solidFill>
              <a:srgbClr val="782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E022B5E-AD0F-4EA6-A2F1-A8C0884E77C8}"/>
              </a:ext>
            </a:extLst>
          </p:cNvPr>
          <p:cNvCxnSpPr>
            <a:cxnSpLocks/>
          </p:cNvCxnSpPr>
          <p:nvPr userDrawn="1"/>
        </p:nvCxnSpPr>
        <p:spPr>
          <a:xfrm>
            <a:off x="23865840" y="5"/>
            <a:ext cx="0" cy="19874589"/>
          </a:xfrm>
          <a:prstGeom prst="line">
            <a:avLst/>
          </a:prstGeom>
          <a:ln w="28575">
            <a:solidFill>
              <a:srgbClr val="782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4DF6B70-50FA-4F85-9622-1C99B5531C6F}"/>
              </a:ext>
            </a:extLst>
          </p:cNvPr>
          <p:cNvSpPr/>
          <p:nvPr userDrawn="1"/>
        </p:nvSpPr>
        <p:spPr>
          <a:xfrm>
            <a:off x="1" y="11017739"/>
            <a:ext cx="9052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dirty="0">
                <a:solidFill>
                  <a:srgbClr val="782F40"/>
                </a:solidFill>
              </a:rPr>
              <a:t>Expertise/Interests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90E38C-BB6F-4AE2-A9B5-DC1A2DD5C825}"/>
              </a:ext>
            </a:extLst>
          </p:cNvPr>
          <p:cNvCxnSpPr/>
          <p:nvPr userDrawn="1"/>
        </p:nvCxnSpPr>
        <p:spPr>
          <a:xfrm>
            <a:off x="1" y="10972800"/>
            <a:ext cx="9052536" cy="0"/>
          </a:xfrm>
          <a:prstGeom prst="line">
            <a:avLst/>
          </a:prstGeom>
          <a:ln w="28575">
            <a:solidFill>
              <a:srgbClr val="782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BBB2EE-2FA5-4548-8B19-ED3776C3CF7A}"/>
              </a:ext>
            </a:extLst>
          </p:cNvPr>
          <p:cNvCxnSpPr>
            <a:cxnSpLocks/>
          </p:cNvCxnSpPr>
          <p:nvPr userDrawn="1"/>
        </p:nvCxnSpPr>
        <p:spPr>
          <a:xfrm>
            <a:off x="9052537" y="10972800"/>
            <a:ext cx="14813304" cy="0"/>
          </a:xfrm>
          <a:prstGeom prst="line">
            <a:avLst/>
          </a:prstGeom>
          <a:ln w="28575">
            <a:solidFill>
              <a:srgbClr val="782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85B90E6-CB06-49BC-959A-2BA1FD3637BE}"/>
              </a:ext>
            </a:extLst>
          </p:cNvPr>
          <p:cNvSpPr txBox="1"/>
          <p:nvPr userDrawn="1"/>
        </p:nvSpPr>
        <p:spPr>
          <a:xfrm>
            <a:off x="9256627" y="11164390"/>
            <a:ext cx="702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dirty="0">
                <a:solidFill>
                  <a:srgbClr val="782F40"/>
                </a:solidFill>
              </a:rPr>
              <a:t>How I Can Help You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FE63A0-F75B-4E0C-9233-0958560EA23D}"/>
              </a:ext>
            </a:extLst>
          </p:cNvPr>
          <p:cNvSpPr txBox="1"/>
          <p:nvPr userDrawn="1"/>
        </p:nvSpPr>
        <p:spPr>
          <a:xfrm>
            <a:off x="16456562" y="11173101"/>
            <a:ext cx="7409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dirty="0">
                <a:solidFill>
                  <a:srgbClr val="782F40"/>
                </a:solidFill>
              </a:rPr>
              <a:t>How You Can Help 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EEB1A16-CB35-4FFF-BCAC-36A9C46BB538}"/>
              </a:ext>
            </a:extLst>
          </p:cNvPr>
          <p:cNvSpPr txBox="1"/>
          <p:nvPr userDrawn="1"/>
        </p:nvSpPr>
        <p:spPr>
          <a:xfrm>
            <a:off x="8872549" y="162640"/>
            <a:ext cx="14813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dirty="0">
                <a:solidFill>
                  <a:srgbClr val="782F40"/>
                </a:solidFill>
              </a:rPr>
              <a:t>My Interest in Health and Aging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B189E8-937B-46BC-8A96-30F4B9E8218D}"/>
              </a:ext>
            </a:extLst>
          </p:cNvPr>
          <p:cNvSpPr/>
          <p:nvPr userDrawn="1"/>
        </p:nvSpPr>
        <p:spPr>
          <a:xfrm>
            <a:off x="24855334" y="162642"/>
            <a:ext cx="71903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dirty="0">
                <a:solidFill>
                  <a:srgbClr val="782F40"/>
                </a:solidFill>
              </a:rPr>
              <a:t>Research and Projects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DAAECFA-5F73-4A9C-B4BC-00A826E03E89}"/>
              </a:ext>
            </a:extLst>
          </p:cNvPr>
          <p:cNvCxnSpPr>
            <a:cxnSpLocks/>
            <a:endCxn id="24" idx="2"/>
          </p:cNvCxnSpPr>
          <p:nvPr userDrawn="1"/>
        </p:nvCxnSpPr>
        <p:spPr>
          <a:xfrm>
            <a:off x="16459190" y="10972800"/>
            <a:ext cx="14" cy="8869677"/>
          </a:xfrm>
          <a:prstGeom prst="line">
            <a:avLst/>
          </a:prstGeom>
          <a:ln w="28575">
            <a:solidFill>
              <a:srgbClr val="782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8D01706-7087-43A5-8F85-D3B175FC03EF}"/>
              </a:ext>
            </a:extLst>
          </p:cNvPr>
          <p:cNvSpPr/>
          <p:nvPr userDrawn="1"/>
        </p:nvSpPr>
        <p:spPr>
          <a:xfrm>
            <a:off x="23865840" y="21067776"/>
            <a:ext cx="2468880" cy="877824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5184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078C1F-921F-4C79-9B07-7D0B313A149F}"/>
              </a:ext>
            </a:extLst>
          </p:cNvPr>
          <p:cNvSpPr/>
          <p:nvPr userDrawn="1"/>
        </p:nvSpPr>
        <p:spPr>
          <a:xfrm>
            <a:off x="26275955" y="21067776"/>
            <a:ext cx="2468880" cy="877824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5184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BB9044-97A8-4319-BA82-E25D05277B94}"/>
              </a:ext>
            </a:extLst>
          </p:cNvPr>
          <p:cNvSpPr/>
          <p:nvPr userDrawn="1"/>
        </p:nvSpPr>
        <p:spPr>
          <a:xfrm>
            <a:off x="28744837" y="21067776"/>
            <a:ext cx="2468880" cy="877824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5184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68B7F2-865D-452B-AC28-DEA7A350F5BD}"/>
              </a:ext>
            </a:extLst>
          </p:cNvPr>
          <p:cNvSpPr/>
          <p:nvPr userDrawn="1"/>
        </p:nvSpPr>
        <p:spPr>
          <a:xfrm>
            <a:off x="31213718" y="21067776"/>
            <a:ext cx="1704686" cy="877824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5184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417CECA-8501-4ABB-987C-E32FBCDE62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52816" y="522514"/>
            <a:ext cx="6922850" cy="644654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6000"/>
            </a:lvl1pPr>
          </a:lstStyle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EE80-55FC-4C01-BF69-7893FE0719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0002" y="12555266"/>
            <a:ext cx="8668493" cy="715013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8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6DFB7C42-CEA2-4A14-939B-FA48F447D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232555" y="12537845"/>
            <a:ext cx="7205188" cy="716755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8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51B51587-E056-43F3-82AD-34F3E58981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578624" y="12555266"/>
            <a:ext cx="7205188" cy="715017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8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FF33BEFC-B43E-44B3-9A07-E6CAE57180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256626" y="1536091"/>
            <a:ext cx="14429210" cy="92364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8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722C17CC-4640-4919-A6D8-1909CE4EE8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52816" y="7349535"/>
            <a:ext cx="6922849" cy="11818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7200" b="1">
                <a:solidFill>
                  <a:srgbClr val="782F40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endParaRPr lang="en-US" dirty="0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9B4600E-7D92-4F97-A4B5-72D13F5484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993" y="8751711"/>
            <a:ext cx="8668493" cy="65877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4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Department/Center</a:t>
            </a:r>
          </a:p>
          <a:p>
            <a:pPr lvl="0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9CBDAD-AA6C-4552-BB44-9D9476EBC7EE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4148733" y="1534160"/>
            <a:ext cx="8589645" cy="1808988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8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8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800"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800"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4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6359DF-B8F2-4CB5-82E2-8DF973276491}"/>
              </a:ext>
            </a:extLst>
          </p:cNvPr>
          <p:cNvSpPr txBox="1"/>
          <p:nvPr userDrawn="1"/>
        </p:nvSpPr>
        <p:spPr>
          <a:xfrm>
            <a:off x="10230610" y="19921285"/>
            <a:ext cx="124241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dirty="0">
                <a:solidFill>
                  <a:schemeClr val="bg1"/>
                </a:solidFill>
              </a:rPr>
              <a:t>All Research Profiles Available at: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u="sng" dirty="0">
                <a:solidFill>
                  <a:schemeClr val="bg1"/>
                </a:solidFill>
              </a:rPr>
              <a:t>collaborativecollision.research.fsu.edu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316622C6-5F8B-4902-A92E-30F9AF50B7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9992" y="9455420"/>
            <a:ext cx="8668493" cy="65877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4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email@fsu.edu</a:t>
            </a:r>
          </a:p>
          <a:p>
            <a:pPr lvl="0"/>
            <a:endParaRPr lang="en-US" dirty="0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42656878-A4A4-40B5-892F-B1ECEA8F830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4045" y="10146308"/>
            <a:ext cx="8668493" cy="65877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4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ORCID/LinkedIn/URL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2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0"/>
    </mc:Choice>
    <mc:Fallback xmlns="">
      <p:transition spd="slow" advTm="18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07318 -2.59259E-6 " pathEditMode="relative" rAng="0" ptsTypes="AA">
                                      <p:cBhvr>
                                        <p:cTn id="6" dur="4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1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L 0.075 -2.59259E-6 " pathEditMode="relative" rAng="0" ptsTypes="AA">
                                      <p:cBhvr>
                                        <p:cTn id="12" dur="59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4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4000"/>
                            </p:stCondLst>
                            <p:childTnLst>
                              <p:par>
                                <p:cTn id="17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L 0.075 0.00023 " pathEditMode="fixed" rAng="0" ptsTypes="AA">
                                      <p:cBhvr>
                                        <p:cTn id="18" dur="4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9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9000"/>
                            </p:stCondLst>
                            <p:childTnLst>
                              <p:par>
                                <p:cTn id="23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0.05182 0.00023 " pathEditMode="fixed" rAng="0" ptsTypes="AA">
                                      <p:cBhvr>
                                        <p:cTn id="24" dur="4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4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98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5568FB-04FA-4457-AFDB-7ADAB7A2950F}"/>
              </a:ext>
            </a:extLst>
          </p:cNvPr>
          <p:cNvSpPr/>
          <p:nvPr userDrawn="1"/>
        </p:nvSpPr>
        <p:spPr>
          <a:xfrm>
            <a:off x="0" y="19874594"/>
            <a:ext cx="32918400" cy="2071011"/>
          </a:xfrm>
          <a:prstGeom prst="rect">
            <a:avLst/>
          </a:prstGeom>
          <a:gradFill flip="none" rotWithShape="1">
            <a:gsLst>
              <a:gs pos="0">
                <a:srgbClr val="782F40"/>
              </a:gs>
              <a:gs pos="30000">
                <a:srgbClr val="782F40"/>
              </a:gs>
              <a:gs pos="76000">
                <a:schemeClr val="bg1">
                  <a:lumMod val="8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84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5D16BA-C21F-489A-A4E0-97A30A6B6CC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208" y="20066601"/>
            <a:ext cx="7523942" cy="17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3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</p:sldLayoutIdLst>
  <p:txStyles>
    <p:titleStyle>
      <a:lvl1pPr algn="l" defTabSz="91447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8" indent="-228618" algn="l" defTabSz="91447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55" indent="-228618" algn="l" defTabSz="9144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91" indent="-228618" algn="l" defTabSz="9144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28" indent="-228618" algn="l" defTabSz="9144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65" indent="-228618" algn="l" defTabSz="9144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01" indent="-228618" algn="l" defTabSz="9144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38" indent="-228618" algn="l" defTabSz="9144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74" indent="-228618" algn="l" defTabSz="9144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11" indent="-228618" algn="l" defTabSz="9144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7" algn="l" defTabSz="9144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73" algn="l" defTabSz="9144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10" algn="l" defTabSz="9144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46" algn="l" defTabSz="9144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83" algn="l" defTabSz="9144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19" algn="l" defTabSz="9144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56" algn="l" defTabSz="9144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93" algn="l" defTabSz="9144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09399-7C9E-4F90-A7DF-EDBDC4E1DF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Health Data Analytics</a:t>
            </a:r>
          </a:p>
          <a:p>
            <a:r>
              <a:rPr lang="en-US" dirty="0"/>
              <a:t>Electronic Health Records</a:t>
            </a:r>
          </a:p>
          <a:p>
            <a:r>
              <a:rPr lang="en-US" dirty="0"/>
              <a:t>Machine Learning</a:t>
            </a:r>
          </a:p>
          <a:p>
            <a:r>
              <a:rPr lang="en-US" dirty="0"/>
              <a:t>Deep Learning</a:t>
            </a:r>
          </a:p>
          <a:p>
            <a:r>
              <a:rPr lang="en-US" dirty="0"/>
              <a:t>Natural Language Processing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557D9-B94C-45CE-9D16-88CAF6AD89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232554" y="12537845"/>
            <a:ext cx="7226645" cy="7167555"/>
          </a:xfrm>
        </p:spPr>
        <p:txBody>
          <a:bodyPr/>
          <a:lstStyle/>
          <a:p>
            <a:r>
              <a:rPr lang="en-US" dirty="0"/>
              <a:t> Clinical data access</a:t>
            </a:r>
          </a:p>
          <a:p>
            <a:r>
              <a:rPr lang="en-US" dirty="0"/>
              <a:t> Natural language processing </a:t>
            </a:r>
          </a:p>
          <a:p>
            <a:r>
              <a:rPr lang="en-US" dirty="0"/>
              <a:t> Machine learning and deep learning</a:t>
            </a:r>
          </a:p>
          <a:p>
            <a:r>
              <a:rPr lang="en-US" dirty="0"/>
              <a:t> Grant writing</a:t>
            </a:r>
          </a:p>
          <a:p>
            <a:r>
              <a:rPr lang="en-US" dirty="0"/>
              <a:t> Connect to multidisciplinary researchers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B7841-DABB-4C97-B1AC-5C9C6D4D5C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578624" y="12555266"/>
            <a:ext cx="7205188" cy="7150173"/>
          </a:xfrm>
        </p:spPr>
        <p:txBody>
          <a:bodyPr/>
          <a:lstStyle/>
          <a:p>
            <a:r>
              <a:rPr lang="en-US" dirty="0"/>
              <a:t> Domain expertise</a:t>
            </a:r>
          </a:p>
          <a:p>
            <a:r>
              <a:rPr lang="en-US" dirty="0"/>
              <a:t> Grant writing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E98FE0-A01E-4F67-9F72-07D49878A4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/>
              <a:t>Health informatics and Aging</a:t>
            </a:r>
          </a:p>
          <a:p>
            <a:pPr marL="571500" indent="-571500">
              <a:buFont typeface="Arial"/>
              <a:buChar char="•"/>
            </a:pPr>
            <a:r>
              <a:rPr lang="en-US" dirty="0"/>
              <a:t>Artificial intelligence for Aging</a:t>
            </a:r>
          </a:p>
          <a:p>
            <a:pPr marL="571500" indent="-571500">
              <a:buFont typeface="Arial"/>
              <a:buChar char="•"/>
            </a:pPr>
            <a:r>
              <a:rPr lang="en-US" dirty="0"/>
              <a:t>Data mining and machine learning</a:t>
            </a:r>
          </a:p>
          <a:p>
            <a:pPr marL="571500" indent="-571500">
              <a:buFont typeface="Arial"/>
              <a:buChar char="•"/>
            </a:pPr>
            <a:r>
              <a:rPr lang="en-US" dirty="0"/>
              <a:t>Health data analytics</a:t>
            </a:r>
          </a:p>
          <a:p>
            <a:pPr marL="0" indent="0">
              <a:buNone/>
            </a:pPr>
            <a:endParaRPr lang="en-US" dirty="0"/>
          </a:p>
          <a:p>
            <a:pPr marL="571500" indent="-571500">
              <a:buFont typeface="Arial"/>
              <a:buChar char="•"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02DDF6-FD2E-4DC3-A600-ADBEA0F426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Zhe</a:t>
            </a:r>
            <a:r>
              <a:rPr lang="en-US" dirty="0"/>
              <a:t> He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36455D-849E-4EB8-B055-38211E2B14F3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4400" dirty="0"/>
              <a:t>SHARE Program: Innovations in Translational Behavioral Science to Improve Self-management of HIV and Alcohol Reaching Emerging Adults (P01AA029547). PI: Sylvie </a:t>
            </a:r>
            <a:r>
              <a:rPr lang="en-US" sz="4400" dirty="0" err="1"/>
              <a:t>Naar</a:t>
            </a:r>
            <a:endParaRPr lang="en-US" sz="4400" dirty="0"/>
          </a:p>
          <a:p>
            <a:r>
              <a:rPr lang="en-US" sz="4400" dirty="0"/>
              <a:t>Optimizing Alzheimer's Disease Clinical Trial Generalizability (R21AG061431-02S1, 2019-2022): PI: </a:t>
            </a:r>
            <a:r>
              <a:rPr lang="en-US" sz="4400" dirty="0" err="1"/>
              <a:t>Zhe</a:t>
            </a:r>
            <a:r>
              <a:rPr lang="en-US" sz="4400" dirty="0"/>
              <a:t> He</a:t>
            </a:r>
          </a:p>
          <a:p>
            <a:r>
              <a:rPr lang="en-US" sz="4400" dirty="0"/>
              <a:t>The Adherence Promotion with Person-centered Technology (APPT) Project: Promoting Adherence to Enhance the Early Detection and Treatment of Cognitive Decline (R01AG064529, 2019-2024): PI: Walter Boot </a:t>
            </a:r>
          </a:p>
          <a:p>
            <a:r>
              <a:rPr lang="en-US" sz="4400" dirty="0"/>
              <a:t>Systematic Analysis of Clinical Study Generalizability Assessment Methods with Informatics (R21AG061431, 2019-2022) PI: </a:t>
            </a:r>
            <a:r>
              <a:rPr lang="en-US" sz="4400" dirty="0" err="1"/>
              <a:t>Zhe</a:t>
            </a:r>
            <a:r>
              <a:rPr lang="en-US" sz="4400" dirty="0"/>
              <a:t> He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0D5A724-3802-D64F-A52F-85ECA77174F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School of Information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83BCAD4-BAC1-5948-98B5-1A7EDFE8FBD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/>
              <a:t>zhe@fsu.edu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C7B32B5-E3D4-5E46-A827-805BF3400A6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orcid.org</a:t>
            </a:r>
            <a:r>
              <a:rPr lang="en-US" dirty="0"/>
              <a:t>/0000-0003-3608-0244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85AE360-B882-664A-9F3E-A72B52E3C1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20" name="Picture 19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1CEB30F5-9D88-5147-9598-3826883315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5"/>
          <a:stretch/>
        </p:blipFill>
        <p:spPr>
          <a:xfrm>
            <a:off x="1183507" y="458102"/>
            <a:ext cx="6462974" cy="681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1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0"/>
    </mc:Choice>
    <mc:Fallback xmlns="">
      <p:transition spd="slow" advTm="18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4419C07B9FEA4BB360CE5592836273" ma:contentTypeVersion="13" ma:contentTypeDescription="Create a new document." ma:contentTypeScope="" ma:versionID="d7deab3d2281b24857e2777154590833">
  <xsd:schema xmlns:xsd="http://www.w3.org/2001/XMLSchema" xmlns:xs="http://www.w3.org/2001/XMLSchema" xmlns:p="http://schemas.microsoft.com/office/2006/metadata/properties" xmlns:ns2="eaefc853-07bd-41c4-bf82-039e44900564" xmlns:ns3="7a02478b-95c5-443d-9dca-0ad5e2ab086b" targetNamespace="http://schemas.microsoft.com/office/2006/metadata/properties" ma:root="true" ma:fieldsID="ead51ab362746e177990c30ba8134917" ns2:_="" ns3:_="">
    <xsd:import namespace="eaefc853-07bd-41c4-bf82-039e44900564"/>
    <xsd:import namespace="7a02478b-95c5-443d-9dca-0ad5e2ab08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fc853-07bd-41c4-bf82-039e44900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2478b-95c5-443d-9dca-0ad5e2ab08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63E8C5-3BE3-4361-A97A-C9CFA5AA02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4B6221-D525-414E-917C-11A6F84AF2F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FE714B-0827-4680-893E-5401A2AB6A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efc853-07bd-41c4-bf82-039e44900564"/>
    <ds:schemaRef ds:uri="7a02478b-95c5-443d-9dca-0ad5e2ab08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166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Mitchell</dc:creator>
  <cp:lastModifiedBy>Zhe He</cp:lastModifiedBy>
  <cp:revision>19</cp:revision>
  <dcterms:created xsi:type="dcterms:W3CDTF">2020-09-22T17:17:44Z</dcterms:created>
  <dcterms:modified xsi:type="dcterms:W3CDTF">2021-12-10T15:46:42Z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0x010100214419C07B9FEA4BB360CE5592836273</vt:lpwstr>
  </property>
</Properties>
</file>