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72" r:id="rId5"/>
    <p:sldId id="274" r:id="rId6"/>
    <p:sldId id="339" r:id="rId7"/>
    <p:sldId id="322" r:id="rId8"/>
    <p:sldId id="342" r:id="rId9"/>
    <p:sldId id="338" r:id="rId10"/>
    <p:sldId id="316" r:id="rId11"/>
    <p:sldId id="329" r:id="rId12"/>
    <p:sldId id="343" r:id="rId13"/>
    <p:sldId id="330" r:id="rId14"/>
    <p:sldId id="340" r:id="rId15"/>
    <p:sldId id="331" r:id="rId16"/>
    <p:sldId id="321" r:id="rId17"/>
    <p:sldId id="313" r:id="rId18"/>
    <p:sldId id="305" r:id="rId19"/>
    <p:sldId id="334" r:id="rId20"/>
    <p:sldId id="332" r:id="rId21"/>
    <p:sldId id="32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0115"/>
    <a:srgbClr val="CDC092"/>
    <a:srgbClr val="CDC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85" d="100"/>
          <a:sy n="185" d="100"/>
        </p:scale>
        <p:origin x="147" y="1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A53D1-9A44-4B38-B268-826AF9459AFE}" type="datetimeFigureOut">
              <a:rPr lang="en-US" smtClean="0"/>
              <a:t>3/10/2021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E024F-C3DA-4355-A4FD-70DFAEAA99F1}" type="slidenum">
              <a:rPr lang="en-US" smtClean="0"/>
              <a:t>‹#›</a:t>
            </a:fld>
            <a:endParaRPr lang="en-US"/>
          </a:p>
        </p:txBody>
      </p:sp>
    </p:spTree>
    <p:extLst>
      <p:ext uri="{BB962C8B-B14F-4D97-AF65-F5344CB8AC3E}">
        <p14:creationId xmlns:p14="http://schemas.microsoft.com/office/powerpoint/2010/main" val="15826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0E024F-C3DA-4355-A4FD-70DFAEAA99F1}" type="slidenum">
              <a:rPr lang="en-US" smtClean="0"/>
              <a:t>1</a:t>
            </a:fld>
            <a:endParaRPr lang="en-US"/>
          </a:p>
        </p:txBody>
      </p:sp>
    </p:spTree>
    <p:extLst>
      <p:ext uri="{BB962C8B-B14F-4D97-AF65-F5344CB8AC3E}">
        <p14:creationId xmlns:p14="http://schemas.microsoft.com/office/powerpoint/2010/main" val="331974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0E024F-C3DA-4355-A4FD-70DFAEAA99F1}" type="slidenum">
              <a:rPr lang="en-US" smtClean="0"/>
              <a:t>4</a:t>
            </a:fld>
            <a:endParaRPr lang="en-US"/>
          </a:p>
        </p:txBody>
      </p:sp>
    </p:spTree>
    <p:extLst>
      <p:ext uri="{BB962C8B-B14F-4D97-AF65-F5344CB8AC3E}">
        <p14:creationId xmlns:p14="http://schemas.microsoft.com/office/powerpoint/2010/main" val="96879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0E024F-C3DA-4355-A4FD-70DFAEAA99F1}" type="slidenum">
              <a:rPr lang="en-US" smtClean="0"/>
              <a:t>12</a:t>
            </a:fld>
            <a:endParaRPr lang="en-US"/>
          </a:p>
        </p:txBody>
      </p:sp>
    </p:spTree>
    <p:extLst>
      <p:ext uri="{BB962C8B-B14F-4D97-AF65-F5344CB8AC3E}">
        <p14:creationId xmlns:p14="http://schemas.microsoft.com/office/powerpoint/2010/main" val="3413501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0E024F-C3DA-4355-A4FD-70DFAEAA99F1}" type="slidenum">
              <a:rPr lang="en-US" smtClean="0"/>
              <a:t>13</a:t>
            </a:fld>
            <a:endParaRPr lang="en-US"/>
          </a:p>
        </p:txBody>
      </p:sp>
    </p:spTree>
    <p:extLst>
      <p:ext uri="{BB962C8B-B14F-4D97-AF65-F5344CB8AC3E}">
        <p14:creationId xmlns:p14="http://schemas.microsoft.com/office/powerpoint/2010/main" val="463412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0E024F-C3DA-4355-A4FD-70DFAEAA99F1}" type="slidenum">
              <a:rPr lang="en-US" smtClean="0"/>
              <a:t>14</a:t>
            </a:fld>
            <a:endParaRPr lang="en-US"/>
          </a:p>
        </p:txBody>
      </p:sp>
    </p:spTree>
    <p:extLst>
      <p:ext uri="{BB962C8B-B14F-4D97-AF65-F5344CB8AC3E}">
        <p14:creationId xmlns:p14="http://schemas.microsoft.com/office/powerpoint/2010/main" val="1147113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0E024F-C3DA-4355-A4FD-70DFAEAA99F1}" type="slidenum">
              <a:rPr lang="en-US" smtClean="0"/>
              <a:t>16</a:t>
            </a:fld>
            <a:endParaRPr lang="en-US"/>
          </a:p>
        </p:txBody>
      </p:sp>
    </p:spTree>
    <p:extLst>
      <p:ext uri="{BB962C8B-B14F-4D97-AF65-F5344CB8AC3E}">
        <p14:creationId xmlns:p14="http://schemas.microsoft.com/office/powerpoint/2010/main" val="168613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DC01B5-7516-4B0D-B34B-0DD60AE89837}"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364412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C01B5-7516-4B0D-B34B-0DD60AE89837}"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633187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C01B5-7516-4B0D-B34B-0DD60AE89837}"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95137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DC01B5-7516-4B0D-B34B-0DD60AE89837}"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320737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DC01B5-7516-4B0D-B34B-0DD60AE89837}"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86558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DC01B5-7516-4B0D-B34B-0DD60AE89837}"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2599815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DC01B5-7516-4B0D-B34B-0DD60AE89837}" type="datetimeFigureOut">
              <a:rPr lang="en-US" smtClean="0"/>
              <a:t>3/10/2021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318043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fld id="{76DC01B5-7516-4B0D-B34B-0DD60AE89837}" type="datetimeFigureOut">
              <a:rPr lang="en-US" smtClean="0"/>
              <a:t>3/10/2021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147581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C01B5-7516-4B0D-B34B-0DD60AE89837}" type="datetimeFigureOut">
              <a:rPr lang="en-US" smtClean="0"/>
              <a:t>3/10/2021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43649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DC01B5-7516-4B0D-B34B-0DD60AE89837}"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592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DC01B5-7516-4B0D-B34B-0DD60AE89837}"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7E36F-2AE7-4DC1-8D70-A997D93915BA}" type="slidenum">
              <a:rPr lang="en-US" smtClean="0"/>
              <a:t>‹#›</a:t>
            </a:fld>
            <a:endParaRPr lang="en-US"/>
          </a:p>
        </p:txBody>
      </p:sp>
    </p:spTree>
    <p:extLst>
      <p:ext uri="{BB962C8B-B14F-4D97-AF65-F5344CB8AC3E}">
        <p14:creationId xmlns:p14="http://schemas.microsoft.com/office/powerpoint/2010/main" val="92289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DC01B5-7516-4B0D-B34B-0DD60AE89837}" type="datetimeFigureOut">
              <a:rPr lang="en-US" smtClean="0"/>
              <a:t>3/10/2021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7E36F-2AE7-4DC1-8D70-A997D93915BA}" type="slidenum">
              <a:rPr lang="en-US" smtClean="0"/>
              <a:t>‹#›</a:t>
            </a:fld>
            <a:endParaRPr lang="en-US"/>
          </a:p>
        </p:txBody>
      </p:sp>
    </p:spTree>
    <p:extLst>
      <p:ext uri="{BB962C8B-B14F-4D97-AF65-F5344CB8AC3E}">
        <p14:creationId xmlns:p14="http://schemas.microsoft.com/office/powerpoint/2010/main" val="3794614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gisatvassar.blogspot.com/2007/10/google-earth-lunchtime-demonstration.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reasonablywell-julia.blogspot.com/2013/03/discuss-this.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Business"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openclipart.org/detail/179428/clipboard-by-hellocatfood-179428"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vectors/you-rock-hearts-svg-2258276/"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pngall.com/gold-medal-png/download/1661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washingtonpost.com/health/help-for-aging-brains/2021/03/05/717ab738-79d6-11eb-85cd-9b7fa90c8873_story.html"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isl-fsu-sm.smapply.us/" TargetMode="External"/><Relationship Id="rId1" Type="http://schemas.openxmlformats.org/officeDocument/2006/relationships/slideLayout" Target="../slideLayouts/slideLayout2.xml"/><Relationship Id="rId4" Type="http://schemas.openxmlformats.org/officeDocument/2006/relationships/hyperlink" Target="https://pixabay.com/en/workstation-computer-office-desktop-14795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24503" y="3886200"/>
            <a:ext cx="6762750" cy="1752600"/>
          </a:xfrm>
        </p:spPr>
        <p:txBody>
          <a:bodyPr>
            <a:normAutofit/>
          </a:bodyPr>
          <a:lstStyle/>
          <a:p>
            <a:r>
              <a:rPr lang="en-US" sz="3600" dirty="0">
                <a:solidFill>
                  <a:schemeClr val="tx1"/>
                </a:solidFill>
              </a:rPr>
              <a:t>Affiliates Meeting</a:t>
            </a:r>
          </a:p>
          <a:p>
            <a:r>
              <a:rPr lang="en-US" sz="3600" dirty="0">
                <a:solidFill>
                  <a:schemeClr val="tx1"/>
                </a:solidFill>
              </a:rPr>
              <a:t>Wednesday, March 10th, 2021, Virtual Zoom Meeting, </a:t>
            </a:r>
            <a:r>
              <a:rPr lang="en-US" sz="3600" dirty="0"/>
              <a:t>1</a:t>
            </a:r>
            <a:r>
              <a:rPr lang="en-US" sz="3600" dirty="0">
                <a:solidFill>
                  <a:schemeClr val="tx1"/>
                </a:solidFill>
              </a:rPr>
              <a:t>pm-2pm</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444003"/>
            <a:ext cx="691515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99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71A19-8FED-4F41-8B7D-478FD7EC4FA6}"/>
              </a:ext>
            </a:extLst>
          </p:cNvPr>
          <p:cNvSpPr>
            <a:spLocks noGrp="1"/>
          </p:cNvSpPr>
          <p:nvPr>
            <p:ph type="title"/>
          </p:nvPr>
        </p:nvSpPr>
        <p:spPr/>
        <p:txBody>
          <a:bodyPr/>
          <a:lstStyle/>
          <a:p>
            <a:r>
              <a:rPr lang="en-US"/>
              <a:t>IPE Journal Club Dates for 2021</a:t>
            </a:r>
          </a:p>
        </p:txBody>
      </p:sp>
      <p:sp>
        <p:nvSpPr>
          <p:cNvPr id="3" name="Content Placeholder 2">
            <a:extLst>
              <a:ext uri="{FF2B5EF4-FFF2-40B4-BE49-F238E27FC236}">
                <a16:creationId xmlns:a16="http://schemas.microsoft.com/office/drawing/2014/main" id="{A1F56B60-DBD4-4F63-8839-AD9C9303D235}"/>
              </a:ext>
            </a:extLst>
          </p:cNvPr>
          <p:cNvSpPr>
            <a:spLocks noGrp="1"/>
          </p:cNvSpPr>
          <p:nvPr>
            <p:ph idx="1"/>
          </p:nvPr>
        </p:nvSpPr>
        <p:spPr/>
        <p:txBody>
          <a:bodyPr/>
          <a:lstStyle/>
          <a:p>
            <a:pPr marL="742950" marR="0" lvl="1" indent="-285750" algn="just">
              <a:lnSpc>
                <a:spcPct val="107000"/>
              </a:lnSpc>
              <a:spcBef>
                <a:spcPts val="0"/>
              </a:spcBef>
              <a:spcAft>
                <a:spcPts val="0"/>
              </a:spcAft>
              <a:buFont typeface="Courier New" panose="02070309020205020404" pitchFamily="49" charset="0"/>
              <a:buChar char="o"/>
            </a:pPr>
            <a:r>
              <a:rPr lang="en-US" sz="2800" dirty="0">
                <a:effectLst/>
                <a:latin typeface="Georgia Pro" panose="02040502050405020303" pitchFamily="18" charset="0"/>
                <a:ea typeface="Calibri" panose="020F0502020204030204" pitchFamily="34" charset="0"/>
                <a:cs typeface="Times New Roman" panose="02020603050405020304" pitchFamily="18" charset="0"/>
              </a:rPr>
              <a:t>May 10</a:t>
            </a:r>
            <a:r>
              <a:rPr lang="en-US" sz="2800" baseline="30000" dirty="0">
                <a:effectLst/>
                <a:latin typeface="Georgia Pro" panose="02040502050405020303" pitchFamily="18" charset="0"/>
                <a:ea typeface="Calibri" panose="020F0502020204030204" pitchFamily="34" charset="0"/>
                <a:cs typeface="Times New Roman" panose="02020603050405020304" pitchFamily="18" charset="0"/>
              </a:rPr>
              <a:t>th</a:t>
            </a:r>
            <a:r>
              <a:rPr lang="en-US" sz="2800" dirty="0">
                <a:effectLst/>
                <a:latin typeface="Georgia Pro" panose="02040502050405020303" pitchFamily="18" charset="0"/>
                <a:ea typeface="Calibri" panose="020F0502020204030204" pitchFamily="34" charset="0"/>
                <a:cs typeface="Times New Roman" panose="02020603050405020304" pitchFamily="18" charset="0"/>
              </a:rPr>
              <a:t>, 12-1pm, EST, Zoom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Font typeface="Courier New" panose="02070309020205020404" pitchFamily="49" charset="0"/>
              <a:buChar char="o"/>
            </a:pPr>
            <a:r>
              <a:rPr lang="en-US" sz="2800" dirty="0">
                <a:effectLst/>
                <a:latin typeface="Georgia Pro" panose="02040502050405020303" pitchFamily="18" charset="0"/>
                <a:ea typeface="Calibri" panose="020F0502020204030204" pitchFamily="34" charset="0"/>
                <a:cs typeface="Times New Roman" panose="02020603050405020304" pitchFamily="18" charset="0"/>
              </a:rPr>
              <a:t>August 9</a:t>
            </a:r>
            <a:r>
              <a:rPr lang="en-US" sz="2800" baseline="30000" dirty="0">
                <a:effectLst/>
                <a:latin typeface="Georgia Pro" panose="02040502050405020303" pitchFamily="18" charset="0"/>
                <a:ea typeface="Calibri" panose="020F0502020204030204" pitchFamily="34" charset="0"/>
                <a:cs typeface="Times New Roman" panose="02020603050405020304" pitchFamily="18" charset="0"/>
              </a:rPr>
              <a:t>th</a:t>
            </a:r>
            <a:r>
              <a:rPr lang="en-US" sz="2800" dirty="0">
                <a:effectLst/>
                <a:latin typeface="Georgia Pro" panose="02040502050405020303" pitchFamily="18" charset="0"/>
                <a:ea typeface="Calibri" panose="020F0502020204030204" pitchFamily="34" charset="0"/>
                <a:cs typeface="Times New Roman" panose="02020603050405020304" pitchFamily="18" charset="0"/>
              </a:rPr>
              <a:t>, 12-1pm, EST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0"/>
              </a:spcAft>
              <a:buFont typeface="Courier New" panose="02070309020205020404" pitchFamily="49" charset="0"/>
              <a:buChar char="o"/>
            </a:pPr>
            <a:r>
              <a:rPr lang="en-US" sz="2800" dirty="0">
                <a:effectLst/>
                <a:latin typeface="Georgia Pro" panose="02040502050405020303" pitchFamily="18" charset="0"/>
                <a:ea typeface="Calibri" panose="020F0502020204030204" pitchFamily="34" charset="0"/>
                <a:cs typeface="Times New Roman" panose="02020603050405020304" pitchFamily="18" charset="0"/>
              </a:rPr>
              <a:t>November 8</a:t>
            </a:r>
            <a:r>
              <a:rPr lang="en-US" sz="2800" baseline="30000" dirty="0">
                <a:effectLst/>
                <a:latin typeface="Georgia Pro" panose="02040502050405020303" pitchFamily="18" charset="0"/>
                <a:ea typeface="Calibri" panose="020F0502020204030204" pitchFamily="34" charset="0"/>
                <a:cs typeface="Times New Roman" panose="02020603050405020304" pitchFamily="18" charset="0"/>
              </a:rPr>
              <a:t>th</a:t>
            </a:r>
            <a:r>
              <a:rPr lang="en-US" sz="2800" dirty="0">
                <a:effectLst/>
                <a:latin typeface="Georgia Pro" panose="02040502050405020303" pitchFamily="18" charset="0"/>
                <a:ea typeface="Calibri" panose="020F0502020204030204" pitchFamily="34" charset="0"/>
                <a:cs typeface="Times New Roman" panose="02020603050405020304" pitchFamily="18" charset="0"/>
              </a:rPr>
              <a:t>, 12-1pm EST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06250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86DB0-D3D9-48B1-8541-A6588FA16F7C}"/>
              </a:ext>
            </a:extLst>
          </p:cNvPr>
          <p:cNvSpPr>
            <a:spLocks noGrp="1"/>
          </p:cNvSpPr>
          <p:nvPr>
            <p:ph type="title"/>
          </p:nvPr>
        </p:nvSpPr>
        <p:spPr/>
        <p:txBody>
          <a:bodyPr/>
          <a:lstStyle/>
          <a:p>
            <a:r>
              <a:rPr lang="en-US" dirty="0"/>
              <a:t>2021 Esther &amp; Del Grosser Scholarship</a:t>
            </a:r>
          </a:p>
        </p:txBody>
      </p:sp>
      <p:sp>
        <p:nvSpPr>
          <p:cNvPr id="3" name="Content Placeholder 2">
            <a:extLst>
              <a:ext uri="{FF2B5EF4-FFF2-40B4-BE49-F238E27FC236}">
                <a16:creationId xmlns:a16="http://schemas.microsoft.com/office/drawing/2014/main" id="{84C6B073-9EC0-41EF-8855-7A2E8B877DD5}"/>
              </a:ext>
            </a:extLst>
          </p:cNvPr>
          <p:cNvSpPr>
            <a:spLocks noGrp="1"/>
          </p:cNvSpPr>
          <p:nvPr>
            <p:ph idx="1"/>
          </p:nvPr>
        </p:nvSpPr>
        <p:spPr/>
        <p:txBody>
          <a:bodyPr/>
          <a:lstStyle/>
          <a:p>
            <a:r>
              <a:rPr lang="en-US" dirty="0"/>
              <a:t>Please congratulate this year’s winner Melissa Meynadasy, Psychology Department, for the Esther &amp; Del Grosser Scholarship!</a:t>
            </a:r>
          </a:p>
          <a:p>
            <a:r>
              <a:rPr lang="en-US" dirty="0"/>
              <a:t>Her advisor is Natalie Sachs-Ericsson, Psychology </a:t>
            </a:r>
          </a:p>
          <a:p>
            <a:endParaRPr lang="en-US" dirty="0"/>
          </a:p>
        </p:txBody>
      </p:sp>
      <p:pic>
        <p:nvPicPr>
          <p:cNvPr id="4" name="Picture 3">
            <a:extLst>
              <a:ext uri="{FF2B5EF4-FFF2-40B4-BE49-F238E27FC236}">
                <a16:creationId xmlns:a16="http://schemas.microsoft.com/office/drawing/2014/main" id="{1E6DE771-8748-4F92-BB4E-F7BDE535B0B0}"/>
              </a:ext>
            </a:extLst>
          </p:cNvPr>
          <p:cNvPicPr>
            <a:picLocks noChangeAspect="1"/>
          </p:cNvPicPr>
          <p:nvPr/>
        </p:nvPicPr>
        <p:blipFill>
          <a:blip r:embed="rId2"/>
          <a:stretch>
            <a:fillRect/>
          </a:stretch>
        </p:blipFill>
        <p:spPr>
          <a:xfrm>
            <a:off x="8512629" y="2725387"/>
            <a:ext cx="2487138" cy="3316184"/>
          </a:xfrm>
          <a:prstGeom prst="rect">
            <a:avLst/>
          </a:prstGeom>
        </p:spPr>
      </p:pic>
    </p:spTree>
    <p:extLst>
      <p:ext uri="{BB962C8B-B14F-4D97-AF65-F5344CB8AC3E}">
        <p14:creationId xmlns:p14="http://schemas.microsoft.com/office/powerpoint/2010/main" val="3576386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93430-5C2B-4737-9F8B-8CCCCA15DD1D}"/>
              </a:ext>
            </a:extLst>
          </p:cNvPr>
          <p:cNvSpPr>
            <a:spLocks noGrp="1"/>
          </p:cNvSpPr>
          <p:nvPr>
            <p:ph type="title"/>
          </p:nvPr>
        </p:nvSpPr>
        <p:spPr/>
        <p:txBody>
          <a:bodyPr/>
          <a:lstStyle/>
          <a:p>
            <a:r>
              <a:rPr lang="en-US"/>
              <a:t>ISL Brown Bags</a:t>
            </a:r>
          </a:p>
        </p:txBody>
      </p:sp>
      <p:sp>
        <p:nvSpPr>
          <p:cNvPr id="3" name="Content Placeholder 2">
            <a:extLst>
              <a:ext uri="{FF2B5EF4-FFF2-40B4-BE49-F238E27FC236}">
                <a16:creationId xmlns:a16="http://schemas.microsoft.com/office/drawing/2014/main" id="{5222B6B6-5466-4DD2-ABF3-75B6CD7FF7C3}"/>
              </a:ext>
            </a:extLst>
          </p:cNvPr>
          <p:cNvSpPr>
            <a:spLocks noGrp="1"/>
          </p:cNvSpPr>
          <p:nvPr>
            <p:ph idx="1"/>
          </p:nvPr>
        </p:nvSpPr>
        <p:spPr/>
        <p:txBody>
          <a:bodyPr/>
          <a:lstStyle/>
          <a:p>
            <a:pPr marL="0" indent="0" algn="ctr">
              <a:buNone/>
            </a:pPr>
            <a:r>
              <a:rPr lang="en-US" u="sng" dirty="0"/>
              <a:t>Upcoming ISL Brown Bags </a:t>
            </a:r>
          </a:p>
          <a:p>
            <a:pPr marL="0" indent="0" algn="ctr">
              <a:buNone/>
            </a:pPr>
            <a:endParaRPr lang="en-US" u="sng" dirty="0"/>
          </a:p>
          <a:p>
            <a:pPr lvl="1"/>
            <a:r>
              <a:rPr lang="en-US" dirty="0"/>
              <a:t>Lauchlin Waldoch, March 15th, 12-1pm, EST, Zoom, “Essential Incapacity Planning: Powers of Attorney, Health Care Directives &amp; Trusts.”</a:t>
            </a:r>
          </a:p>
          <a:p>
            <a:pPr lvl="1"/>
            <a:endParaRPr lang="en-US" dirty="0"/>
          </a:p>
        </p:txBody>
      </p:sp>
      <p:pic>
        <p:nvPicPr>
          <p:cNvPr id="5" name="Picture 4" descr="Logo&#10;&#10;Description automatically generated">
            <a:extLst>
              <a:ext uri="{FF2B5EF4-FFF2-40B4-BE49-F238E27FC236}">
                <a16:creationId xmlns:a16="http://schemas.microsoft.com/office/drawing/2014/main" id="{57BEA7F5-63D1-41E7-8286-0DA0F32E88E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74654" y="3904582"/>
            <a:ext cx="2085975" cy="2272381"/>
          </a:xfrm>
          <a:prstGeom prst="rect">
            <a:avLst/>
          </a:prstGeom>
        </p:spPr>
      </p:pic>
    </p:spTree>
    <p:extLst>
      <p:ext uri="{BB962C8B-B14F-4D97-AF65-F5344CB8AC3E}">
        <p14:creationId xmlns:p14="http://schemas.microsoft.com/office/powerpoint/2010/main" val="2107814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4694-0B6B-4622-8D1A-7061CCFC2EA5}"/>
              </a:ext>
            </a:extLst>
          </p:cNvPr>
          <p:cNvSpPr>
            <a:spLocks noGrp="1"/>
          </p:cNvSpPr>
          <p:nvPr>
            <p:ph type="title"/>
          </p:nvPr>
        </p:nvSpPr>
        <p:spPr/>
        <p:txBody>
          <a:bodyPr/>
          <a:lstStyle/>
          <a:p>
            <a:r>
              <a:rPr lang="en-US"/>
              <a:t>2021 ISL Spring Speaker, Bo </a:t>
            </a:r>
            <a:r>
              <a:rPr lang="en-US" err="1"/>
              <a:t>Xie</a:t>
            </a:r>
            <a:endParaRPr lang="en-US"/>
          </a:p>
        </p:txBody>
      </p:sp>
      <p:sp>
        <p:nvSpPr>
          <p:cNvPr id="3" name="Content Placeholder 2">
            <a:extLst>
              <a:ext uri="{FF2B5EF4-FFF2-40B4-BE49-F238E27FC236}">
                <a16:creationId xmlns:a16="http://schemas.microsoft.com/office/drawing/2014/main" id="{AFEBC7F1-1738-48BF-B113-17478444505D}"/>
              </a:ext>
            </a:extLst>
          </p:cNvPr>
          <p:cNvSpPr>
            <a:spLocks noGrp="1"/>
          </p:cNvSpPr>
          <p:nvPr>
            <p:ph sz="half" idx="1"/>
          </p:nvPr>
        </p:nvSpPr>
        <p:spPr/>
        <p:txBody>
          <a:bodyPr>
            <a:normAutofit/>
          </a:bodyPr>
          <a:lstStyle/>
          <a:p>
            <a:r>
              <a:rPr lang="en-US" dirty="0"/>
              <a:t>Dr. Bo Xie will be presenting on </a:t>
            </a:r>
            <a:r>
              <a:rPr lang="en-US" b="1" dirty="0"/>
              <a:t>Aging in the Digital Era </a:t>
            </a:r>
            <a:r>
              <a:rPr lang="en-US" dirty="0"/>
              <a:t>on Thursday, May 13</a:t>
            </a:r>
            <a:r>
              <a:rPr lang="en-US" baseline="30000" dirty="0"/>
              <a:t>th</a:t>
            </a:r>
            <a:r>
              <a:rPr lang="en-US" dirty="0"/>
              <a:t> at 4 p.m. EDT.</a:t>
            </a:r>
          </a:p>
          <a:p>
            <a:r>
              <a:rPr lang="en-US" dirty="0"/>
              <a:t>We hope to host the Zoom session as a webinar that we can register up to 100 attendees for, to be circulated a week before the event. Stay turned for more updates!</a:t>
            </a:r>
          </a:p>
        </p:txBody>
      </p:sp>
      <p:pic>
        <p:nvPicPr>
          <p:cNvPr id="7" name="Content Placeholder 6">
            <a:extLst>
              <a:ext uri="{FF2B5EF4-FFF2-40B4-BE49-F238E27FC236}">
                <a16:creationId xmlns:a16="http://schemas.microsoft.com/office/drawing/2014/main" id="{14A74813-D7EE-407B-98C1-6949A2F4D664}"/>
              </a:ext>
            </a:extLst>
          </p:cNvPr>
          <p:cNvPicPr>
            <a:picLocks noGrp="1" noChangeAspect="1"/>
          </p:cNvPicPr>
          <p:nvPr>
            <p:ph sz="half" idx="2"/>
          </p:nvPr>
        </p:nvPicPr>
        <p:blipFill>
          <a:blip r:embed="rId3"/>
          <a:stretch>
            <a:fillRect/>
          </a:stretch>
        </p:blipFill>
        <p:spPr>
          <a:xfrm>
            <a:off x="6858000" y="1829594"/>
            <a:ext cx="4800600" cy="3600450"/>
          </a:xfrm>
          <a:prstGeom prst="rect">
            <a:avLst/>
          </a:prstGeom>
        </p:spPr>
      </p:pic>
    </p:spTree>
    <p:extLst>
      <p:ext uri="{BB962C8B-B14F-4D97-AF65-F5344CB8AC3E}">
        <p14:creationId xmlns:p14="http://schemas.microsoft.com/office/powerpoint/2010/main" val="265420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592A-CF2B-4714-9F6F-DD2587406CF9}"/>
              </a:ext>
            </a:extLst>
          </p:cNvPr>
          <p:cNvSpPr>
            <a:spLocks noGrp="1"/>
          </p:cNvSpPr>
          <p:nvPr>
            <p:ph type="title"/>
          </p:nvPr>
        </p:nvSpPr>
        <p:spPr/>
        <p:txBody>
          <a:bodyPr/>
          <a:lstStyle/>
          <a:p>
            <a:pPr algn="ctr"/>
            <a:r>
              <a:rPr lang="en-US"/>
              <a:t>2021 Annual GSA Updates</a:t>
            </a:r>
          </a:p>
        </p:txBody>
      </p:sp>
      <p:sp>
        <p:nvSpPr>
          <p:cNvPr id="3" name="Content Placeholder 2">
            <a:extLst>
              <a:ext uri="{FF2B5EF4-FFF2-40B4-BE49-F238E27FC236}">
                <a16:creationId xmlns:a16="http://schemas.microsoft.com/office/drawing/2014/main" id="{8CB5ADD5-7FA1-46C0-B05B-4CFFC56EBFA8}"/>
              </a:ext>
            </a:extLst>
          </p:cNvPr>
          <p:cNvSpPr>
            <a:spLocks noGrp="1"/>
          </p:cNvSpPr>
          <p:nvPr>
            <p:ph sz="half" idx="1"/>
          </p:nvPr>
        </p:nvSpPr>
        <p:spPr/>
        <p:txBody>
          <a:bodyPr>
            <a:normAutofit/>
          </a:bodyPr>
          <a:lstStyle/>
          <a:p>
            <a:r>
              <a:rPr lang="en-US" sz="2200" dirty="0"/>
              <a:t>Age Director’s Interest Meeting via Zoom was on Thursday, Feb. 25th from 2-3pm, EST.</a:t>
            </a:r>
          </a:p>
          <a:p>
            <a:r>
              <a:rPr lang="en-US" sz="2200" dirty="0"/>
              <a:t>Had upwards of 27 attendees and discussed a wide variety of topics, including planning a memorial remembrance service for Kathy </a:t>
            </a:r>
            <a:r>
              <a:rPr lang="en-US" sz="2200" dirty="0" err="1"/>
              <a:t>Hyer</a:t>
            </a:r>
            <a:r>
              <a:rPr lang="en-US" sz="2200" dirty="0"/>
              <a:t>, what people are doing related to AFU Initiative, COVID Topic &amp; Vaccinations, vaccinating older people of color, and more.</a:t>
            </a:r>
          </a:p>
          <a:p>
            <a:pPr marL="0" indent="0">
              <a:buNone/>
            </a:pPr>
            <a:endParaRPr lang="en-US" sz="2400" dirty="0"/>
          </a:p>
          <a:p>
            <a:endParaRPr lang="en-US" dirty="0"/>
          </a:p>
        </p:txBody>
      </p:sp>
      <p:pic>
        <p:nvPicPr>
          <p:cNvPr id="6" name="Content Placeholder 5" descr="A picture containing table, bed, drawing&#10;&#10;Description automatically generated">
            <a:extLst>
              <a:ext uri="{FF2B5EF4-FFF2-40B4-BE49-F238E27FC236}">
                <a16:creationId xmlns:a16="http://schemas.microsoft.com/office/drawing/2014/main" id="{1360459F-E5E5-49AD-97F5-1F5C2D69536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13714" y="2323189"/>
            <a:ext cx="5036622" cy="3450794"/>
          </a:xfrm>
        </p:spPr>
      </p:pic>
    </p:spTree>
    <p:extLst>
      <p:ext uri="{BB962C8B-B14F-4D97-AF65-F5344CB8AC3E}">
        <p14:creationId xmlns:p14="http://schemas.microsoft.com/office/powerpoint/2010/main" val="4152268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02FF3-B0A2-417D-963C-5B7F74C85448}"/>
              </a:ext>
            </a:extLst>
          </p:cNvPr>
          <p:cNvSpPr>
            <a:spLocks noGrp="1"/>
          </p:cNvSpPr>
          <p:nvPr>
            <p:ph type="title"/>
          </p:nvPr>
        </p:nvSpPr>
        <p:spPr/>
        <p:txBody>
          <a:bodyPr/>
          <a:lstStyle/>
          <a:p>
            <a:pPr algn="ctr"/>
            <a:r>
              <a:rPr lang="en-US"/>
              <a:t>Next JAB Meeting</a:t>
            </a:r>
          </a:p>
        </p:txBody>
      </p:sp>
      <p:sp>
        <p:nvSpPr>
          <p:cNvPr id="3" name="Content Placeholder 2">
            <a:extLst>
              <a:ext uri="{FF2B5EF4-FFF2-40B4-BE49-F238E27FC236}">
                <a16:creationId xmlns:a16="http://schemas.microsoft.com/office/drawing/2014/main" id="{2AD1C5FD-392E-4B80-9D9B-F111F5E05A74}"/>
              </a:ext>
            </a:extLst>
          </p:cNvPr>
          <p:cNvSpPr>
            <a:spLocks noGrp="1"/>
          </p:cNvSpPr>
          <p:nvPr>
            <p:ph idx="1"/>
          </p:nvPr>
        </p:nvSpPr>
        <p:spPr/>
        <p:txBody>
          <a:bodyPr>
            <a:normAutofit/>
          </a:bodyPr>
          <a:lstStyle/>
          <a:p>
            <a:pPr algn="ctr"/>
            <a:r>
              <a:rPr lang="en-US" sz="3600" dirty="0"/>
              <a:t>Next Joint Advisory Board meeting scheduled for Thursday, May 4th, 3-4pm, EDT via Zoom.</a:t>
            </a:r>
          </a:p>
        </p:txBody>
      </p:sp>
      <p:pic>
        <p:nvPicPr>
          <p:cNvPr id="5" name="Picture 4" descr="A drawing of a cartoon character&#10;&#10;Description automatically generated">
            <a:extLst>
              <a:ext uri="{FF2B5EF4-FFF2-40B4-BE49-F238E27FC236}">
                <a16:creationId xmlns:a16="http://schemas.microsoft.com/office/drawing/2014/main" id="{1B9E10A4-DAC3-4939-B977-4D8E0425B0B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14600" y="3183091"/>
            <a:ext cx="6477000" cy="2563813"/>
          </a:xfrm>
          <a:prstGeom prst="rect">
            <a:avLst/>
          </a:prstGeom>
        </p:spPr>
      </p:pic>
      <p:sp>
        <p:nvSpPr>
          <p:cNvPr id="6" name="TextBox 5">
            <a:extLst>
              <a:ext uri="{FF2B5EF4-FFF2-40B4-BE49-F238E27FC236}">
                <a16:creationId xmlns:a16="http://schemas.microsoft.com/office/drawing/2014/main" id="{929D107B-C6C0-4C0C-AD7F-E5C65CB3EDFB}"/>
              </a:ext>
            </a:extLst>
          </p:cNvPr>
          <p:cNvSpPr txBox="1"/>
          <p:nvPr/>
        </p:nvSpPr>
        <p:spPr>
          <a:xfrm>
            <a:off x="2514600" y="5924522"/>
            <a:ext cx="6477000" cy="230832"/>
          </a:xfrm>
          <a:prstGeom prst="rect">
            <a:avLst/>
          </a:prstGeom>
          <a:noFill/>
        </p:spPr>
        <p:txBody>
          <a:bodyPr wrap="square" rtlCol="0">
            <a:spAutoFit/>
          </a:bodyPr>
          <a:lstStyle/>
          <a:p>
            <a:r>
              <a:rPr lang="en-US" sz="900">
                <a:hlinkClick r:id="rId3" tooltip="https://en.wikipedia.org/wiki/Business"/>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4137123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57045-D9AC-4D74-9541-C0618FF95656}"/>
              </a:ext>
            </a:extLst>
          </p:cNvPr>
          <p:cNvSpPr>
            <a:spLocks noGrp="1"/>
          </p:cNvSpPr>
          <p:nvPr>
            <p:ph type="title"/>
          </p:nvPr>
        </p:nvSpPr>
        <p:spPr/>
        <p:txBody>
          <a:bodyPr/>
          <a:lstStyle/>
          <a:p>
            <a:r>
              <a:rPr lang="en-US"/>
              <a:t>AFU-UMass-FSU Project Update</a:t>
            </a:r>
          </a:p>
        </p:txBody>
      </p:sp>
      <p:sp>
        <p:nvSpPr>
          <p:cNvPr id="3" name="Content Placeholder 2">
            <a:extLst>
              <a:ext uri="{FF2B5EF4-FFF2-40B4-BE49-F238E27FC236}">
                <a16:creationId xmlns:a16="http://schemas.microsoft.com/office/drawing/2014/main" id="{EC2DF3CE-947A-44D6-BBFA-B2D5D76461DA}"/>
              </a:ext>
            </a:extLst>
          </p:cNvPr>
          <p:cNvSpPr>
            <a:spLocks noGrp="1"/>
          </p:cNvSpPr>
          <p:nvPr>
            <p:ph sz="half" idx="1"/>
          </p:nvPr>
        </p:nvSpPr>
        <p:spPr/>
        <p:txBody>
          <a:bodyPr/>
          <a:lstStyle/>
          <a:p>
            <a:r>
              <a:rPr lang="en-US" dirty="0"/>
              <a:t>Data collection completed in full and sent off to UMass. We hope that the university will make good of the FSU data that we have collected for them.</a:t>
            </a:r>
          </a:p>
          <a:p>
            <a:endParaRPr lang="en-US" dirty="0"/>
          </a:p>
        </p:txBody>
      </p:sp>
      <p:pic>
        <p:nvPicPr>
          <p:cNvPr id="8" name="Content Placeholder 7" descr="Application&#10;&#10;Description automatically generated">
            <a:extLst>
              <a:ext uri="{FF2B5EF4-FFF2-40B4-BE49-F238E27FC236}">
                <a16:creationId xmlns:a16="http://schemas.microsoft.com/office/drawing/2014/main" id="{89D52FA5-A161-4971-9E77-0833E981376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99107" y="1445418"/>
            <a:ext cx="2654693" cy="3967163"/>
          </a:xfrm>
        </p:spPr>
      </p:pic>
    </p:spTree>
    <p:extLst>
      <p:ext uri="{BB962C8B-B14F-4D97-AF65-F5344CB8AC3E}">
        <p14:creationId xmlns:p14="http://schemas.microsoft.com/office/powerpoint/2010/main" val="549840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38D83-C21D-4CD2-BC0A-2226E3B8D60C}"/>
              </a:ext>
            </a:extLst>
          </p:cNvPr>
          <p:cNvSpPr>
            <a:spLocks noGrp="1"/>
          </p:cNvSpPr>
          <p:nvPr>
            <p:ph type="title"/>
          </p:nvPr>
        </p:nvSpPr>
        <p:spPr/>
        <p:txBody>
          <a:bodyPr/>
          <a:lstStyle/>
          <a:p>
            <a:r>
              <a:rPr lang="en-US"/>
              <a:t>Director Presentations</a:t>
            </a:r>
          </a:p>
        </p:txBody>
      </p:sp>
      <p:sp>
        <p:nvSpPr>
          <p:cNvPr id="3" name="Content Placeholder 2">
            <a:extLst>
              <a:ext uri="{FF2B5EF4-FFF2-40B4-BE49-F238E27FC236}">
                <a16:creationId xmlns:a16="http://schemas.microsoft.com/office/drawing/2014/main" id="{7A0A8364-9493-4F1A-A012-DD83C5450C0B}"/>
              </a:ext>
            </a:extLst>
          </p:cNvPr>
          <p:cNvSpPr>
            <a:spLocks noGrp="1"/>
          </p:cNvSpPr>
          <p:nvPr>
            <p:ph idx="1"/>
          </p:nvPr>
        </p:nvSpPr>
        <p:spPr/>
        <p:txBody>
          <a:bodyPr>
            <a:normAutofit/>
          </a:bodyPr>
          <a:lstStyle/>
          <a:p>
            <a:r>
              <a:rPr lang="en-US" dirty="0"/>
              <a:t>Dr. Charness recently presented a keynote presentation at virtual conference entitled "Technologies for Active and Independent Living in Old Age", to be online on February 10-11, 2021, in the framework of long-term (</a:t>
            </a:r>
            <a:r>
              <a:rPr lang="en-US" dirty="0" err="1"/>
              <a:t>eng</a:t>
            </a:r>
            <a:r>
              <a:rPr lang="en-US" dirty="0"/>
              <a:t>)aging! project. Czech Republic.</a:t>
            </a:r>
          </a:p>
          <a:p>
            <a:r>
              <a:rPr lang="en-US" dirty="0"/>
              <a:t>March 25: Keynote address in William F. Forbes Lecture Series, University of Waterloo, Canada.</a:t>
            </a:r>
          </a:p>
          <a:p>
            <a:r>
              <a:rPr lang="en-US" dirty="0"/>
              <a:t>CREATE workshop in Bordeaux, France, Fall 2021.</a:t>
            </a:r>
          </a:p>
          <a:p>
            <a:endParaRPr lang="en-US" dirty="0"/>
          </a:p>
        </p:txBody>
      </p:sp>
    </p:spTree>
    <p:extLst>
      <p:ext uri="{BB962C8B-B14F-4D97-AF65-F5344CB8AC3E}">
        <p14:creationId xmlns:p14="http://schemas.microsoft.com/office/powerpoint/2010/main" val="2324927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4D1C7-CAB1-4652-953F-A3DDB62B0FC1}"/>
              </a:ext>
            </a:extLst>
          </p:cNvPr>
          <p:cNvSpPr>
            <a:spLocks noGrp="1"/>
          </p:cNvSpPr>
          <p:nvPr>
            <p:ph type="title"/>
          </p:nvPr>
        </p:nvSpPr>
        <p:spPr/>
        <p:txBody>
          <a:bodyPr/>
          <a:lstStyle/>
          <a:p>
            <a:r>
              <a:rPr lang="en-US"/>
              <a:t>Questions/Feedback?</a:t>
            </a:r>
          </a:p>
        </p:txBody>
      </p:sp>
      <p:sp>
        <p:nvSpPr>
          <p:cNvPr id="5" name="Content Placeholder 4">
            <a:extLst>
              <a:ext uri="{FF2B5EF4-FFF2-40B4-BE49-F238E27FC236}">
                <a16:creationId xmlns:a16="http://schemas.microsoft.com/office/drawing/2014/main" id="{711BC421-F80C-48DE-862D-1B173F376C87}"/>
              </a:ext>
            </a:extLst>
          </p:cNvPr>
          <p:cNvSpPr>
            <a:spLocks noGrp="1"/>
          </p:cNvSpPr>
          <p:nvPr>
            <p:ph idx="1"/>
          </p:nvPr>
        </p:nvSpPr>
        <p:spPr/>
        <p:txBody>
          <a:bodyPr>
            <a:normAutofit/>
          </a:bodyPr>
          <a:lstStyle/>
          <a:p>
            <a:pPr marL="0" indent="0" algn="ctr">
              <a:buNone/>
            </a:pPr>
            <a:r>
              <a:rPr lang="en-US" sz="3600"/>
              <a:t>Suggestions/Input are welcome!</a:t>
            </a:r>
          </a:p>
        </p:txBody>
      </p:sp>
    </p:spTree>
    <p:extLst>
      <p:ext uri="{BB962C8B-B14F-4D97-AF65-F5344CB8AC3E}">
        <p14:creationId xmlns:p14="http://schemas.microsoft.com/office/powerpoint/2010/main" val="93600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Grants Update</a:t>
            </a:r>
          </a:p>
        </p:txBody>
      </p:sp>
      <p:sp>
        <p:nvSpPr>
          <p:cNvPr id="3" name="Content Placeholder 2"/>
          <p:cNvSpPr>
            <a:spLocks noGrp="1"/>
          </p:cNvSpPr>
          <p:nvPr>
            <p:ph idx="1"/>
          </p:nvPr>
        </p:nvSpPr>
        <p:spPr/>
        <p:txBody>
          <a:bodyPr>
            <a:normAutofit/>
          </a:bodyPr>
          <a:lstStyle/>
          <a:p>
            <a:r>
              <a:rPr lang="en-US" sz="3200" dirty="0"/>
              <a:t>ISL still sending out Funding Opportunity Announcement (FOA) Notices</a:t>
            </a:r>
          </a:p>
          <a:p>
            <a:r>
              <a:rPr lang="en-US" sz="3200" dirty="0"/>
              <a:t>Current FOA Opportunities: </a:t>
            </a:r>
          </a:p>
          <a:p>
            <a:pPr lvl="1"/>
            <a:r>
              <a:rPr lang="en-US" sz="2800" dirty="0" err="1"/>
              <a:t>Sandell</a:t>
            </a:r>
            <a:r>
              <a:rPr lang="en-US" sz="2800" dirty="0"/>
              <a:t> Grant program, to do research in retirement &amp; disability for junior &amp; non-tenured scholars, courtesy of David Lipten.</a:t>
            </a:r>
          </a:p>
          <a:p>
            <a:pPr lvl="1"/>
            <a:r>
              <a:rPr lang="en-US" sz="2800" dirty="0"/>
              <a:t>A Dissertation Fellowship (also from David Lipten) from CRR re retirement &amp; disability.</a:t>
            </a:r>
          </a:p>
          <a:p>
            <a:pPr lvl="1"/>
            <a:r>
              <a:rPr lang="en-US" sz="2800" dirty="0"/>
              <a:t>NIDILRR grant on Reducing Social Isolation and Loneliness for People with Disabilities, courtesy of Wally Boot</a:t>
            </a:r>
          </a:p>
        </p:txBody>
      </p:sp>
      <p:pic>
        <p:nvPicPr>
          <p:cNvPr id="4" name="Picture 3" descr="David Mitchell, Earth calling Taylor | Whispering Gum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8711" y="5292437"/>
            <a:ext cx="1050178" cy="1130083"/>
          </a:xfrm>
          <a:prstGeom prst="rect">
            <a:avLst/>
          </a:prstGeom>
        </p:spPr>
      </p:pic>
    </p:spTree>
    <p:extLst>
      <p:ext uri="{BB962C8B-B14F-4D97-AF65-F5344CB8AC3E}">
        <p14:creationId xmlns:p14="http://schemas.microsoft.com/office/powerpoint/2010/main" val="2023636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597E4-7EB1-4103-87B7-86B51CAA06F3}"/>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27FC98C8-E66C-48B1-81BA-E2A9814431E1}"/>
              </a:ext>
            </a:extLst>
          </p:cNvPr>
          <p:cNvSpPr>
            <a:spLocks noGrp="1"/>
          </p:cNvSpPr>
          <p:nvPr>
            <p:ph sz="half" idx="1"/>
          </p:nvPr>
        </p:nvSpPr>
        <p:spPr/>
        <p:txBody>
          <a:bodyPr/>
          <a:lstStyle/>
          <a:p>
            <a:r>
              <a:rPr lang="en-US" dirty="0"/>
              <a:t>ISL would like to say thank you to those Affiliates members who have taken the time to show up to our virtual events, judging for judge roles when needed, &amp; encouraging non-Affiliates to show up at our events &amp; volunteer.</a:t>
            </a:r>
          </a:p>
        </p:txBody>
      </p:sp>
      <p:pic>
        <p:nvPicPr>
          <p:cNvPr id="6" name="Content Placeholder 5" descr="A picture containing shape&#10;&#10;Description automatically generated">
            <a:extLst>
              <a:ext uri="{FF2B5EF4-FFF2-40B4-BE49-F238E27FC236}">
                <a16:creationId xmlns:a16="http://schemas.microsoft.com/office/drawing/2014/main" id="{E48D7644-24B8-4AA2-BE55-E9FB1E0A2408}"/>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07343" y="1326861"/>
            <a:ext cx="4514513" cy="4351338"/>
          </a:xfrm>
        </p:spPr>
      </p:pic>
    </p:spTree>
    <p:extLst>
      <p:ext uri="{BB962C8B-B14F-4D97-AF65-F5344CB8AC3E}">
        <p14:creationId xmlns:p14="http://schemas.microsoft.com/office/powerpoint/2010/main" val="237911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D224C-E3AC-46FD-A712-F329AB6D3673}"/>
              </a:ext>
            </a:extLst>
          </p:cNvPr>
          <p:cNvSpPr>
            <a:spLocks noGrp="1"/>
          </p:cNvSpPr>
          <p:nvPr>
            <p:ph type="title"/>
          </p:nvPr>
        </p:nvSpPr>
        <p:spPr/>
        <p:txBody>
          <a:bodyPr/>
          <a:lstStyle/>
          <a:p>
            <a:pPr algn="ctr"/>
            <a:r>
              <a:rPr lang="en-US" dirty="0"/>
              <a:t> Announcements/Awards/Promotions, etc.</a:t>
            </a:r>
          </a:p>
        </p:txBody>
      </p:sp>
      <p:sp>
        <p:nvSpPr>
          <p:cNvPr id="3" name="Content Placeholder 2">
            <a:extLst>
              <a:ext uri="{FF2B5EF4-FFF2-40B4-BE49-F238E27FC236}">
                <a16:creationId xmlns:a16="http://schemas.microsoft.com/office/drawing/2014/main" id="{D6B33FBF-EBA3-401F-BB21-5210AA211E05}"/>
              </a:ext>
            </a:extLst>
          </p:cNvPr>
          <p:cNvSpPr>
            <a:spLocks noGrp="1"/>
          </p:cNvSpPr>
          <p:nvPr>
            <p:ph sz="half" idx="1"/>
          </p:nvPr>
        </p:nvSpPr>
        <p:spPr/>
        <p:txBody>
          <a:bodyPr>
            <a:normAutofit/>
          </a:bodyPr>
          <a:lstStyle/>
          <a:p>
            <a:r>
              <a:rPr lang="en-US"/>
              <a:t>Please continue to let ISL Staff know if you’ve received any awards or promotions or changes in tenure status so that we may properly announce it!</a:t>
            </a:r>
          </a:p>
          <a:p>
            <a:pPr algn="ctr"/>
            <a:endParaRPr lang="en-US"/>
          </a:p>
          <a:p>
            <a:pPr marL="0" indent="0" algn="ctr">
              <a:buNone/>
            </a:pPr>
            <a:endParaRPr lang="en-US"/>
          </a:p>
        </p:txBody>
      </p:sp>
      <p:pic>
        <p:nvPicPr>
          <p:cNvPr id="7" name="Content Placeholder 6" descr="Icon&#10;&#10;Description automatically generated">
            <a:extLst>
              <a:ext uri="{FF2B5EF4-FFF2-40B4-BE49-F238E27FC236}">
                <a16:creationId xmlns:a16="http://schemas.microsoft.com/office/drawing/2014/main" id="{B2681EA1-E900-49C9-96D7-999A61D6CE90}"/>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77929" y="1894680"/>
            <a:ext cx="3175871" cy="3738563"/>
          </a:xfrm>
        </p:spPr>
      </p:pic>
    </p:spTree>
    <p:extLst>
      <p:ext uri="{BB962C8B-B14F-4D97-AF65-F5344CB8AC3E}">
        <p14:creationId xmlns:p14="http://schemas.microsoft.com/office/powerpoint/2010/main" val="177883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AB08C-9251-4F2F-8582-4CBCD3C0FA9E}"/>
              </a:ext>
            </a:extLst>
          </p:cNvPr>
          <p:cNvSpPr>
            <a:spLocks noGrp="1"/>
          </p:cNvSpPr>
          <p:nvPr>
            <p:ph type="title"/>
          </p:nvPr>
        </p:nvSpPr>
        <p:spPr/>
        <p:txBody>
          <a:bodyPr/>
          <a:lstStyle/>
          <a:p>
            <a:r>
              <a:rPr lang="en-US" dirty="0"/>
              <a:t>ISL Faculty Affiliate Walter Boot in the Washington Post</a:t>
            </a:r>
          </a:p>
        </p:txBody>
      </p:sp>
      <p:sp>
        <p:nvSpPr>
          <p:cNvPr id="3" name="Content Placeholder 2">
            <a:extLst>
              <a:ext uri="{FF2B5EF4-FFF2-40B4-BE49-F238E27FC236}">
                <a16:creationId xmlns:a16="http://schemas.microsoft.com/office/drawing/2014/main" id="{EF258013-852D-4B83-B419-5A7F20FCBFD2}"/>
              </a:ext>
            </a:extLst>
          </p:cNvPr>
          <p:cNvSpPr>
            <a:spLocks noGrp="1"/>
          </p:cNvSpPr>
          <p:nvPr>
            <p:ph sz="half" idx="1"/>
          </p:nvPr>
        </p:nvSpPr>
        <p:spPr/>
        <p:txBody>
          <a:bodyPr>
            <a:normAutofit lnSpcReduction="10000"/>
          </a:bodyPr>
          <a:lstStyle/>
          <a:p>
            <a:r>
              <a:rPr lang="en-US" dirty="0"/>
              <a:t>Walter Boot, Ph.D., of the Department of Psychology and a Faculty Affiliate of the Institute for Successful Longevity, is quoted by the Washington Post in this article about “What really works to help an aging brain.” </a:t>
            </a:r>
          </a:p>
          <a:p>
            <a:r>
              <a:rPr lang="en-US" dirty="0">
                <a:hlinkClick r:id="rId2"/>
              </a:rPr>
              <a:t>https://www.washingtonpost.com/health/help-for-aging-brains/2021/03/05/717ab738-79d6-11eb-85cd-9b7fa90c8873_story.html</a:t>
            </a:r>
            <a:r>
              <a:rPr lang="en-US" dirty="0"/>
              <a:t> </a:t>
            </a:r>
          </a:p>
        </p:txBody>
      </p:sp>
      <p:pic>
        <p:nvPicPr>
          <p:cNvPr id="5" name="Content Placeholder 4">
            <a:extLst>
              <a:ext uri="{FF2B5EF4-FFF2-40B4-BE49-F238E27FC236}">
                <a16:creationId xmlns:a16="http://schemas.microsoft.com/office/drawing/2014/main" id="{903191A9-3E46-4680-90E8-B55F5A196BA2}"/>
              </a:ext>
            </a:extLst>
          </p:cNvPr>
          <p:cNvPicPr>
            <a:picLocks noGrp="1" noChangeAspect="1"/>
          </p:cNvPicPr>
          <p:nvPr>
            <p:ph sz="half" idx="2"/>
          </p:nvPr>
        </p:nvPicPr>
        <p:blipFill>
          <a:blip r:embed="rId3"/>
          <a:stretch>
            <a:fillRect/>
          </a:stretch>
        </p:blipFill>
        <p:spPr>
          <a:xfrm>
            <a:off x="8040412" y="1456693"/>
            <a:ext cx="3894083" cy="4862759"/>
          </a:xfrm>
          <a:prstGeom prst="rect">
            <a:avLst/>
          </a:prstGeom>
        </p:spPr>
      </p:pic>
    </p:spTree>
    <p:extLst>
      <p:ext uri="{BB962C8B-B14F-4D97-AF65-F5344CB8AC3E}">
        <p14:creationId xmlns:p14="http://schemas.microsoft.com/office/powerpoint/2010/main" val="732077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9050-E014-4E34-ADE4-8B8463A4FA08}"/>
              </a:ext>
            </a:extLst>
          </p:cNvPr>
          <p:cNvSpPr>
            <a:spLocks noGrp="1"/>
          </p:cNvSpPr>
          <p:nvPr>
            <p:ph type="title"/>
          </p:nvPr>
        </p:nvSpPr>
        <p:spPr/>
        <p:txBody>
          <a:bodyPr>
            <a:normAutofit/>
          </a:bodyPr>
          <a:lstStyle/>
          <a:p>
            <a:r>
              <a:rPr lang="en-US" sz="4000" dirty="0"/>
              <a:t>Please Welcome our new Affiliates Members!</a:t>
            </a:r>
          </a:p>
        </p:txBody>
      </p:sp>
      <p:sp>
        <p:nvSpPr>
          <p:cNvPr id="3" name="Content Placeholder 2">
            <a:extLst>
              <a:ext uri="{FF2B5EF4-FFF2-40B4-BE49-F238E27FC236}">
                <a16:creationId xmlns:a16="http://schemas.microsoft.com/office/drawing/2014/main" id="{9239CB17-545F-401E-BA0E-9AAC12F581DF}"/>
              </a:ext>
            </a:extLst>
          </p:cNvPr>
          <p:cNvSpPr>
            <a:spLocks noGrp="1"/>
          </p:cNvSpPr>
          <p:nvPr>
            <p:ph sz="half" idx="1"/>
          </p:nvPr>
        </p:nvSpPr>
        <p:spPr/>
        <p:txBody>
          <a:bodyPr>
            <a:noAutofit/>
          </a:bodyPr>
          <a:lstStyle/>
          <a:p>
            <a:pPr marL="0" indent="0">
              <a:buNone/>
            </a:pPr>
            <a:r>
              <a:rPr lang="en-US" sz="1600" dirty="0"/>
              <a:t>Please welcome </a:t>
            </a:r>
            <a:r>
              <a:rPr lang="en-US" sz="1600" b="1" dirty="0"/>
              <a:t>Dr. Michael Duncan</a:t>
            </a:r>
            <a:r>
              <a:rPr lang="en-US" sz="1600" dirty="0"/>
              <a:t>! He is an Associate Professor in the Department of Urban and Regional Planning in the College of Social Sciences &amp; Public Policy. He received his Ph.D. from the University of California, Berkeley. His research and teaching focus on sustainable transportation planning that mitigates environmental impacts and improves social equity. This includes research that focuses on providing better transportation options for older adults.</a:t>
            </a:r>
          </a:p>
        </p:txBody>
      </p:sp>
      <p:sp>
        <p:nvSpPr>
          <p:cNvPr id="4" name="Content Placeholder 3">
            <a:extLst>
              <a:ext uri="{FF2B5EF4-FFF2-40B4-BE49-F238E27FC236}">
                <a16:creationId xmlns:a16="http://schemas.microsoft.com/office/drawing/2014/main" id="{85B6FEC9-8760-4177-8B31-1B17B4F9BE52}"/>
              </a:ext>
            </a:extLst>
          </p:cNvPr>
          <p:cNvSpPr>
            <a:spLocks noGrp="1"/>
          </p:cNvSpPr>
          <p:nvPr>
            <p:ph sz="half" idx="2"/>
          </p:nvPr>
        </p:nvSpPr>
        <p:spPr/>
        <p:txBody>
          <a:bodyPr>
            <a:normAutofit/>
          </a:bodyPr>
          <a:lstStyle/>
          <a:p>
            <a:pPr marL="0" indent="0">
              <a:buNone/>
            </a:pPr>
            <a:r>
              <a:rPr lang="en-US" sz="1600" dirty="0"/>
              <a:t>Please welcome </a:t>
            </a:r>
            <a:r>
              <a:rPr lang="en-US" sz="1600" b="1" dirty="0"/>
              <a:t>Dr. Ravinder Nagpal</a:t>
            </a:r>
            <a:r>
              <a:rPr lang="en-US" sz="1600" dirty="0"/>
              <a:t>! He is Assistant Professor of Nutrition, Food &amp; Exercise Sciences in the College of Human Sciences. He received his Ph.D. in Food &amp; Dairy Microbiology from National Dairy Research Institute in Haryana, India. He undertook postdoctoral trainings in gut microbiology from Juntendo School of Medicine in Tokyo and Wake Forest School of Medicine in Winston-Salem, N.C. His research spans around understanding the host-associated microbiome and the dynamics of diet-gut-brain interface at the extremes of aging and in aging-associated metabolic and cognitive health.</a:t>
            </a:r>
          </a:p>
        </p:txBody>
      </p:sp>
      <p:pic>
        <p:nvPicPr>
          <p:cNvPr id="5" name="Picture 4">
            <a:extLst>
              <a:ext uri="{FF2B5EF4-FFF2-40B4-BE49-F238E27FC236}">
                <a16:creationId xmlns:a16="http://schemas.microsoft.com/office/drawing/2014/main" id="{DAA0C917-29A5-4055-BDD1-CB1A461A134C}"/>
              </a:ext>
            </a:extLst>
          </p:cNvPr>
          <p:cNvPicPr>
            <a:picLocks noChangeAspect="1"/>
          </p:cNvPicPr>
          <p:nvPr/>
        </p:nvPicPr>
        <p:blipFill>
          <a:blip r:embed="rId2"/>
          <a:stretch>
            <a:fillRect/>
          </a:stretch>
        </p:blipFill>
        <p:spPr>
          <a:xfrm>
            <a:off x="1502066" y="4382363"/>
            <a:ext cx="2110509" cy="2110509"/>
          </a:xfrm>
          <a:prstGeom prst="rect">
            <a:avLst/>
          </a:prstGeom>
        </p:spPr>
      </p:pic>
      <p:pic>
        <p:nvPicPr>
          <p:cNvPr id="6" name="Picture 5">
            <a:extLst>
              <a:ext uri="{FF2B5EF4-FFF2-40B4-BE49-F238E27FC236}">
                <a16:creationId xmlns:a16="http://schemas.microsoft.com/office/drawing/2014/main" id="{E03155E4-4F6F-41D2-A6BC-20F3231699D3}"/>
              </a:ext>
            </a:extLst>
          </p:cNvPr>
          <p:cNvPicPr>
            <a:picLocks noChangeAspect="1"/>
          </p:cNvPicPr>
          <p:nvPr/>
        </p:nvPicPr>
        <p:blipFill>
          <a:blip r:embed="rId3"/>
          <a:stretch>
            <a:fillRect/>
          </a:stretch>
        </p:blipFill>
        <p:spPr>
          <a:xfrm>
            <a:off x="8062190" y="4382364"/>
            <a:ext cx="2110509" cy="2110509"/>
          </a:xfrm>
          <a:prstGeom prst="rect">
            <a:avLst/>
          </a:prstGeom>
        </p:spPr>
      </p:pic>
    </p:spTree>
    <p:extLst>
      <p:ext uri="{BB962C8B-B14F-4D97-AF65-F5344CB8AC3E}">
        <p14:creationId xmlns:p14="http://schemas.microsoft.com/office/powerpoint/2010/main" val="409697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B0C2-BDC1-47C2-B486-F2ED043EDDFE}"/>
              </a:ext>
            </a:extLst>
          </p:cNvPr>
          <p:cNvSpPr>
            <a:spLocks noGrp="1"/>
          </p:cNvSpPr>
          <p:nvPr>
            <p:ph type="title"/>
          </p:nvPr>
        </p:nvSpPr>
        <p:spPr/>
        <p:txBody>
          <a:bodyPr>
            <a:normAutofit/>
          </a:bodyPr>
          <a:lstStyle/>
          <a:p>
            <a:pPr algn="ctr"/>
            <a:r>
              <a:rPr lang="en-US" sz="4000" dirty="0"/>
              <a:t>ISL Survey Monkey/Planning Grants Website Update</a:t>
            </a:r>
          </a:p>
        </p:txBody>
      </p:sp>
      <p:sp>
        <p:nvSpPr>
          <p:cNvPr id="3" name="Content Placeholder 2">
            <a:extLst>
              <a:ext uri="{FF2B5EF4-FFF2-40B4-BE49-F238E27FC236}">
                <a16:creationId xmlns:a16="http://schemas.microsoft.com/office/drawing/2014/main" id="{440E76C9-7438-47AE-BA0A-CCEF8B5FDF8A}"/>
              </a:ext>
            </a:extLst>
          </p:cNvPr>
          <p:cNvSpPr>
            <a:spLocks noGrp="1"/>
          </p:cNvSpPr>
          <p:nvPr>
            <p:ph idx="1"/>
          </p:nvPr>
        </p:nvSpPr>
        <p:spPr/>
        <p:txBody>
          <a:bodyPr>
            <a:normAutofit/>
          </a:bodyPr>
          <a:lstStyle/>
          <a:p>
            <a:r>
              <a:rPr lang="en-US" sz="2400" dirty="0"/>
              <a:t>ISL’s Survey Monkey Website Now Open for Applications.</a:t>
            </a:r>
          </a:p>
          <a:p>
            <a:pPr lvl="1"/>
            <a:r>
              <a:rPr lang="en-US" sz="2000" dirty="0"/>
              <a:t>Deadline to Apply is </a:t>
            </a:r>
            <a:r>
              <a:rPr lang="en-US" sz="2000" b="1" dirty="0">
                <a:highlight>
                  <a:srgbClr val="FFFF00"/>
                </a:highlight>
              </a:rPr>
              <a:t>March 23, 2021</a:t>
            </a:r>
          </a:p>
          <a:p>
            <a:pPr lvl="1"/>
            <a:r>
              <a:rPr lang="en-US" sz="2000" dirty="0"/>
              <a:t>Award Notification: </a:t>
            </a:r>
            <a:r>
              <a:rPr lang="en-US" sz="2000" b="1" dirty="0">
                <a:highlight>
                  <a:srgbClr val="FFFF00"/>
                </a:highlight>
              </a:rPr>
              <a:t>May 1st, 2021 </a:t>
            </a:r>
          </a:p>
          <a:p>
            <a:pPr lvl="1"/>
            <a:r>
              <a:rPr lang="en-US" sz="2000" dirty="0"/>
              <a:t>Award Period: </a:t>
            </a:r>
            <a:r>
              <a:rPr lang="en-US" sz="2000" b="1" dirty="0">
                <a:highlight>
                  <a:srgbClr val="FFFF00"/>
                </a:highlight>
              </a:rPr>
              <a:t>May 14-May 15th, 2021 </a:t>
            </a:r>
          </a:p>
          <a:p>
            <a:pPr lvl="1"/>
            <a:r>
              <a:rPr lang="en-US" sz="2000" dirty="0"/>
              <a:t>Please note that when submitting suggested reviewers for your proposal, Reviewers </a:t>
            </a:r>
            <a:r>
              <a:rPr lang="en-US" sz="2000" b="1" dirty="0"/>
              <a:t>must</a:t>
            </a:r>
            <a:r>
              <a:rPr lang="en-US" sz="2000" dirty="0"/>
              <a:t> be internal with Florida State University and must not present any conflict of interest for the application and scoring process.</a:t>
            </a:r>
          </a:p>
          <a:p>
            <a:pPr lvl="1"/>
            <a:r>
              <a:rPr lang="en-US" sz="2000" dirty="0"/>
              <a:t>Please note that Fluid Review will be </a:t>
            </a:r>
            <a:r>
              <a:rPr lang="en-US" sz="2000" b="1" dirty="0"/>
              <a:t>deactivated</a:t>
            </a:r>
            <a:r>
              <a:rPr lang="en-US" sz="2000" dirty="0"/>
              <a:t> per an announcement from FSU ITS as of </a:t>
            </a:r>
            <a:r>
              <a:rPr lang="en-US" sz="2000" b="1" dirty="0"/>
              <a:t>March 30</a:t>
            </a:r>
            <a:r>
              <a:rPr lang="en-US" sz="2000" b="1" baseline="30000" dirty="0"/>
              <a:t>th</a:t>
            </a:r>
            <a:r>
              <a:rPr lang="en-US" sz="2000" b="1" dirty="0"/>
              <a:t>, 2021</a:t>
            </a:r>
            <a:r>
              <a:rPr lang="en-US" sz="2000" dirty="0"/>
              <a:t>, so please use the new Survey Monkey website link below to submit your applications.</a:t>
            </a:r>
          </a:p>
          <a:p>
            <a:pPr lvl="1"/>
            <a:r>
              <a:rPr lang="en-US" sz="2000" dirty="0"/>
              <a:t>Link to apply: </a:t>
            </a:r>
            <a:r>
              <a:rPr lang="en-US" sz="2000" dirty="0">
                <a:hlinkClick r:id="rId2"/>
              </a:rPr>
              <a:t>https://isl-fsu-sm.smapply.us/</a:t>
            </a:r>
            <a:r>
              <a:rPr lang="en-US" sz="2000" dirty="0"/>
              <a:t> </a:t>
            </a:r>
          </a:p>
          <a:p>
            <a:pPr lvl="1"/>
            <a:r>
              <a:rPr lang="en-US" sz="2000" dirty="0"/>
              <a:t> If you need assistance with the application process and how to navigate the website, please email Callie Kindelsperger at cperson.fsu.edu </a:t>
            </a:r>
          </a:p>
          <a:p>
            <a:pPr lvl="1"/>
            <a:endParaRPr lang="en-US" dirty="0"/>
          </a:p>
          <a:p>
            <a:pPr lvl="1"/>
            <a:endParaRPr lang="en-US" dirty="0"/>
          </a:p>
        </p:txBody>
      </p:sp>
      <p:pic>
        <p:nvPicPr>
          <p:cNvPr id="5" name="Picture 4" descr="A desktop computer monitor sitting on top of a desk&#10;&#10;Description automatically generated">
            <a:extLst>
              <a:ext uri="{FF2B5EF4-FFF2-40B4-BE49-F238E27FC236}">
                <a16:creationId xmlns:a16="http://schemas.microsoft.com/office/drawing/2014/main" id="{46E0D3FE-9E66-42BB-B4E9-9889AF8C448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82546" y="1597487"/>
            <a:ext cx="2180371" cy="1427462"/>
          </a:xfrm>
          <a:prstGeom prst="rect">
            <a:avLst/>
          </a:prstGeom>
        </p:spPr>
      </p:pic>
    </p:spTree>
    <p:extLst>
      <p:ext uri="{BB962C8B-B14F-4D97-AF65-F5344CB8AC3E}">
        <p14:creationId xmlns:p14="http://schemas.microsoft.com/office/powerpoint/2010/main" val="3527722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26E52-F410-4C5F-9975-BAE3B3339FC0}"/>
              </a:ext>
            </a:extLst>
          </p:cNvPr>
          <p:cNvSpPr>
            <a:spLocks noGrp="1"/>
          </p:cNvSpPr>
          <p:nvPr>
            <p:ph type="title"/>
          </p:nvPr>
        </p:nvSpPr>
        <p:spPr/>
        <p:txBody>
          <a:bodyPr/>
          <a:lstStyle/>
          <a:p>
            <a:r>
              <a:rPr lang="en-US" dirty="0"/>
              <a:t>2021 Student Poster Day Event via Zoom</a:t>
            </a:r>
          </a:p>
        </p:txBody>
      </p:sp>
      <p:sp>
        <p:nvSpPr>
          <p:cNvPr id="3" name="Content Placeholder 2">
            <a:extLst>
              <a:ext uri="{FF2B5EF4-FFF2-40B4-BE49-F238E27FC236}">
                <a16:creationId xmlns:a16="http://schemas.microsoft.com/office/drawing/2014/main" id="{93B194E0-34B7-418E-8649-C36BBDD8A696}"/>
              </a:ext>
            </a:extLst>
          </p:cNvPr>
          <p:cNvSpPr>
            <a:spLocks noGrp="1"/>
          </p:cNvSpPr>
          <p:nvPr>
            <p:ph idx="1"/>
          </p:nvPr>
        </p:nvSpPr>
        <p:spPr/>
        <p:txBody>
          <a:bodyPr>
            <a:normAutofit fontScale="85000" lnSpcReduction="20000"/>
          </a:bodyPr>
          <a:lstStyle/>
          <a:p>
            <a:r>
              <a:rPr lang="en-US" dirty="0"/>
              <a:t>ISL recently hosted our 2021 Student Poster Day on Friday, March 5</a:t>
            </a:r>
            <a:r>
              <a:rPr lang="en-US" baseline="30000" dirty="0"/>
              <a:t>th</a:t>
            </a:r>
            <a:r>
              <a:rPr lang="en-US" dirty="0"/>
              <a:t>, from 2-3:30pm, via Zoom. 6 students presented.</a:t>
            </a:r>
          </a:p>
          <a:p>
            <a:pPr lvl="1"/>
            <a:r>
              <a:rPr lang="en-US" dirty="0"/>
              <a:t>1.	Holly Clarke, PhD student in NFES under Dr. Robert Hickner, Title of Presentation: “Can Creatine Supplements Help Attenuate Vascular Aging?”</a:t>
            </a:r>
          </a:p>
          <a:p>
            <a:pPr lvl="1"/>
            <a:r>
              <a:rPr lang="en-US" dirty="0"/>
              <a:t>2.	Christopher Schattinger, PhD student under Dr. Lynn Panton. Title of presentation: Assessment Of Muscle Mass in Transcatheter Aortic Valve Replacement Patients Over ~6 Months Post-procedure </a:t>
            </a:r>
          </a:p>
          <a:p>
            <a:pPr lvl="1"/>
            <a:r>
              <a:rPr lang="en-US" dirty="0"/>
              <a:t>3.	Matthew “Jake” Martenson, PhD student under Dr. Lynn Panton. Title of presentation: Tissue Oxygenation, Ankle-brachial Index, and Subjective Measures of Performance in Peripheral Artery Disease Patients.  </a:t>
            </a:r>
          </a:p>
          <a:p>
            <a:pPr lvl="1"/>
            <a:r>
              <a:rPr lang="en-US" dirty="0"/>
              <a:t>4.	Ashley Archer, master’s student under Dr. Elizabeth Madden-Title of presentation-“The Effect of Cognitive-Linguistic Load on Gait Performance in Persons with Aphasia.”</a:t>
            </a:r>
          </a:p>
          <a:p>
            <a:pPr lvl="1"/>
            <a:r>
              <a:rPr lang="en-US" dirty="0"/>
              <a:t>5.	Mahyar Ghorbanzadeh, student under Eren Erman Ozguven. Title of presentation: Spatiotemporal Analysis of Highway Traffic Patterns in Hurricane Evacuation: A Case Study of Hurricane Irma in Florida.</a:t>
            </a:r>
          </a:p>
          <a:p>
            <a:pPr lvl="1"/>
            <a:r>
              <a:rPr lang="en-US" dirty="0"/>
              <a:t>6.	Michael Prevratil, student until Neil Charness, Title of presentation: The AUGMENT Project: Predicting Wayfinding Difficulty Within a Community Sample of Older Adults.”</a:t>
            </a:r>
          </a:p>
          <a:p>
            <a:pPr lvl="1"/>
            <a:endParaRPr lang="en-US" dirty="0"/>
          </a:p>
          <a:p>
            <a:endParaRPr lang="en-US" dirty="0"/>
          </a:p>
        </p:txBody>
      </p:sp>
    </p:spTree>
    <p:extLst>
      <p:ext uri="{BB962C8B-B14F-4D97-AF65-F5344CB8AC3E}">
        <p14:creationId xmlns:p14="http://schemas.microsoft.com/office/powerpoint/2010/main" val="1708747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42D5E-EEB7-43C6-B1D4-2E3E8B08E918}"/>
              </a:ext>
            </a:extLst>
          </p:cNvPr>
          <p:cNvSpPr>
            <a:spLocks noGrp="1"/>
          </p:cNvSpPr>
          <p:nvPr>
            <p:ph type="title"/>
          </p:nvPr>
        </p:nvSpPr>
        <p:spPr/>
        <p:txBody>
          <a:bodyPr/>
          <a:lstStyle/>
          <a:p>
            <a:r>
              <a:rPr lang="en-US" dirty="0"/>
              <a:t>2021 Student Poster Day Winners</a:t>
            </a:r>
          </a:p>
        </p:txBody>
      </p:sp>
      <p:sp>
        <p:nvSpPr>
          <p:cNvPr id="3" name="Content Placeholder 2">
            <a:extLst>
              <a:ext uri="{FF2B5EF4-FFF2-40B4-BE49-F238E27FC236}">
                <a16:creationId xmlns:a16="http://schemas.microsoft.com/office/drawing/2014/main" id="{3336839A-9D77-45D1-BB98-4FE6C7145C70}"/>
              </a:ext>
            </a:extLst>
          </p:cNvPr>
          <p:cNvSpPr>
            <a:spLocks noGrp="1"/>
          </p:cNvSpPr>
          <p:nvPr>
            <p:ph idx="1"/>
          </p:nvPr>
        </p:nvSpPr>
        <p:spPr/>
        <p:txBody>
          <a:bodyPr>
            <a:normAutofit lnSpcReduction="10000"/>
          </a:bodyPr>
          <a:lstStyle/>
          <a:p>
            <a:r>
              <a:rPr lang="en-US" dirty="0"/>
              <a:t>Ashley Archer (School of Communications Science &amp; Disorders)-1</a:t>
            </a:r>
            <a:r>
              <a:rPr lang="en-US" baseline="30000" dirty="0"/>
              <a:t>st</a:t>
            </a:r>
            <a:r>
              <a:rPr lang="en-US" dirty="0"/>
              <a:t> prize.</a:t>
            </a:r>
          </a:p>
          <a:p>
            <a:r>
              <a:rPr lang="en-US" dirty="0"/>
              <a:t>Holly Clarke (College of Human Sciences)-2nd prize.</a:t>
            </a:r>
          </a:p>
          <a:p>
            <a:r>
              <a:rPr lang="en-US" dirty="0"/>
              <a:t>Matthew Martenson (Department of Nutrition, Food, &amp; Exercise Science) – 3</a:t>
            </a:r>
            <a:r>
              <a:rPr lang="en-US" baseline="30000" dirty="0"/>
              <a:t>rd</a:t>
            </a:r>
            <a:r>
              <a:rPr lang="en-US" dirty="0"/>
              <a:t> prize.</a:t>
            </a:r>
          </a:p>
          <a:p>
            <a:r>
              <a:rPr lang="en-US" dirty="0"/>
              <a:t>Congratulations to our winners and a huge thank you again to all who participated in the event, and who came out to support the students!</a:t>
            </a:r>
          </a:p>
          <a:p>
            <a:r>
              <a:rPr lang="en-US" dirty="0"/>
              <a:t>A huge thank you to Dr. Charness, Dr. Edmonds, and Dr. Judy Delp for serving as the judges for our poster event, and to all the students who volunteered and shared their posters/research with the Institute!</a:t>
            </a:r>
          </a:p>
          <a:p>
            <a:endParaRPr lang="en-US" dirty="0"/>
          </a:p>
        </p:txBody>
      </p:sp>
    </p:spTree>
    <p:extLst>
      <p:ext uri="{BB962C8B-B14F-4D97-AF65-F5344CB8AC3E}">
        <p14:creationId xmlns:p14="http://schemas.microsoft.com/office/powerpoint/2010/main" val="630668543"/>
      </p:ext>
    </p:extLst>
  </p:cSld>
  <p:clrMapOvr>
    <a:masterClrMapping/>
  </p:clrMapOvr>
</p:sld>
</file>

<file path=ppt/theme/theme1.xml><?xml version="1.0" encoding="utf-8"?>
<a:theme xmlns:a="http://schemas.openxmlformats.org/drawingml/2006/main" name="ISL-Powerpoint-2020">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L-Powerpoint.potx" id="{A3C77BB3-9268-4426-9889-35816C0BD4A9}" vid="{8ED24C5E-5EB3-42B7-968F-9464D7E521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4419C07B9FEA4BB360CE5592836273" ma:contentTypeVersion="12" ma:contentTypeDescription="Create a new document." ma:contentTypeScope="" ma:versionID="957f138518673c83153315edd99f6857">
  <xsd:schema xmlns:xsd="http://www.w3.org/2001/XMLSchema" xmlns:xs="http://www.w3.org/2001/XMLSchema" xmlns:p="http://schemas.microsoft.com/office/2006/metadata/properties" xmlns:ns2="eaefc853-07bd-41c4-bf82-039e44900564" xmlns:ns3="7a02478b-95c5-443d-9dca-0ad5e2ab086b" targetNamespace="http://schemas.microsoft.com/office/2006/metadata/properties" ma:root="true" ma:fieldsID="0c0fd3cf299bbaec935cf674278e6434" ns2:_="" ns3:_="">
    <xsd:import namespace="eaefc853-07bd-41c4-bf82-039e44900564"/>
    <xsd:import namespace="7a02478b-95c5-443d-9dca-0ad5e2ab08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efc853-07bd-41c4-bf82-039e449005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02478b-95c5-443d-9dca-0ad5e2ab08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F6249F-7711-4443-8C57-BDCA35DAAE12}">
  <ds:schemaRefs>
    <ds:schemaRef ds:uri="7a02478b-95c5-443d-9dca-0ad5e2ab086b"/>
    <ds:schemaRef ds:uri="eaefc853-07bd-41c4-bf82-039e449005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CAC99FC-762B-49CF-A79C-156C8ACBF2B1}">
  <ds:schemaRefs>
    <ds:schemaRef ds:uri="http://schemas.microsoft.com/sharepoint/v3/contenttype/forms"/>
  </ds:schemaRefs>
</ds:datastoreItem>
</file>

<file path=customXml/itemProps3.xml><?xml version="1.0" encoding="utf-8"?>
<ds:datastoreItem xmlns:ds="http://schemas.openxmlformats.org/officeDocument/2006/customXml" ds:itemID="{6CF6E00A-D812-4B6F-9886-CD71827D5B13}">
  <ds:schemaRefs>
    <ds:schemaRef ds:uri="http://schemas.microsoft.com/office/2006/documentManagement/types"/>
    <ds:schemaRef ds:uri="7a02478b-95c5-443d-9dca-0ad5e2ab086b"/>
    <ds:schemaRef ds:uri="http://purl.org/dc/elements/1.1/"/>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eaefc853-07bd-41c4-bf82-039e4490056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ISL-Powerpoint-2020</Template>
  <TotalTime>32</TotalTime>
  <Words>1298</Words>
  <Application>Microsoft Office PowerPoint</Application>
  <PresentationFormat>Widescreen</PresentationFormat>
  <Paragraphs>75</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Courier New</vt:lpstr>
      <vt:lpstr>Georgia Pro</vt:lpstr>
      <vt:lpstr>ISL-Powerpoint-2020</vt:lpstr>
      <vt:lpstr>PowerPoint Presentation</vt:lpstr>
      <vt:lpstr>Grants Update</vt:lpstr>
      <vt:lpstr>Thank You!</vt:lpstr>
      <vt:lpstr> Announcements/Awards/Promotions, etc.</vt:lpstr>
      <vt:lpstr>ISL Faculty Affiliate Walter Boot in the Washington Post</vt:lpstr>
      <vt:lpstr>Please Welcome our new Affiliates Members!</vt:lpstr>
      <vt:lpstr>ISL Survey Monkey/Planning Grants Website Update</vt:lpstr>
      <vt:lpstr>2021 Student Poster Day Event via Zoom</vt:lpstr>
      <vt:lpstr>2021 Student Poster Day Winners</vt:lpstr>
      <vt:lpstr>IPE Journal Club Dates for 2021</vt:lpstr>
      <vt:lpstr>2021 Esther &amp; Del Grosser Scholarship</vt:lpstr>
      <vt:lpstr>ISL Brown Bags</vt:lpstr>
      <vt:lpstr>2021 ISL Spring Speaker, Bo Xie</vt:lpstr>
      <vt:lpstr>2021 Annual GSA Updates</vt:lpstr>
      <vt:lpstr>Next JAB Meeting</vt:lpstr>
      <vt:lpstr>AFU-UMass-FSU Project Update</vt:lpstr>
      <vt:lpstr>Director Presentations</vt:lpstr>
      <vt:lpstr>Questions/Feedback?</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Komsky</dc:creator>
  <cp:lastModifiedBy>Neil</cp:lastModifiedBy>
  <cp:revision>7</cp:revision>
  <dcterms:created xsi:type="dcterms:W3CDTF">2014-01-16T15:05:19Z</dcterms:created>
  <dcterms:modified xsi:type="dcterms:W3CDTF">2021-03-10T17:35:54Z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0x010100214419C07B9FEA4BB360CE5592836273</vt:lpwstr>
  </property>
</Properties>
</file>