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5"/>
  </p:notesMasterIdLst>
  <p:sldIdLst>
    <p:sldId id="272" r:id="rId6"/>
    <p:sldId id="274" r:id="rId7"/>
    <p:sldId id="322" r:id="rId8"/>
    <p:sldId id="326" r:id="rId9"/>
    <p:sldId id="327" r:id="rId10"/>
    <p:sldId id="328" r:id="rId11"/>
    <p:sldId id="323" r:id="rId12"/>
    <p:sldId id="316" r:id="rId13"/>
    <p:sldId id="329" r:id="rId14"/>
    <p:sldId id="330" r:id="rId15"/>
    <p:sldId id="331" r:id="rId16"/>
    <p:sldId id="321" r:id="rId17"/>
    <p:sldId id="332" r:id="rId18"/>
    <p:sldId id="313" r:id="rId19"/>
    <p:sldId id="305" r:id="rId20"/>
    <p:sldId id="310" r:id="rId21"/>
    <p:sldId id="333" r:id="rId22"/>
    <p:sldId id="334" r:id="rId23"/>
    <p:sldId id="3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115"/>
    <a:srgbClr val="CDC092"/>
    <a:srgbClr val="CDC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9794B-F91F-40DC-97D1-F59BDEAC1159}" v="1" dt="2020-11-17T15:48:51.903"/>
    <p1510:client id="{70045AB8-EEBF-41EB-A3B7-4CF7C095C855}" v="1" dt="2020-11-17T13:49:39.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0077" autoAdjust="0"/>
  </p:normalViewPr>
  <p:slideViewPr>
    <p:cSldViewPr>
      <p:cViewPr varScale="1">
        <p:scale>
          <a:sx n="88" d="100"/>
          <a:sy n="88" d="100"/>
        </p:scale>
        <p:origin x="858" y="84"/>
      </p:cViewPr>
      <p:guideLst>
        <p:guide orient="horz" pos="2160"/>
        <p:guide pos="3840"/>
      </p:guideLst>
    </p:cSldViewPr>
  </p:slideViewPr>
  <p:notesTextViewPr>
    <p:cViewPr>
      <p:scale>
        <a:sx n="1" d="1"/>
        <a:sy n="1" d="1"/>
      </p:scale>
      <p:origin x="0" y="0"/>
    </p:cViewPr>
  </p:notesTextViewPr>
  <p:notesViewPr>
    <p:cSldViewPr>
      <p:cViewPr varScale="1">
        <p:scale>
          <a:sx n="143" d="100"/>
          <a:sy n="143" d="100"/>
        </p:scale>
        <p:origin x="-108" y="-10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ie Kindelsperger" userId="a03d6a49-e6b5-41d0-b6b7-cdf1abb62fcb" providerId="ADAL" clId="{1099794B-F91F-40DC-97D1-F59BDEAC1159}"/>
    <pc:docChg chg="undo custSel addSld modSld">
      <pc:chgData name="Callie Kindelsperger" userId="a03d6a49-e6b5-41d0-b6b7-cdf1abb62fcb" providerId="ADAL" clId="{1099794B-F91F-40DC-97D1-F59BDEAC1159}" dt="2020-11-17T16:34:59.234" v="198" actId="1076"/>
      <pc:docMkLst>
        <pc:docMk/>
      </pc:docMkLst>
      <pc:sldChg chg="addSp delSp modSp new mod">
        <pc:chgData name="Callie Kindelsperger" userId="a03d6a49-e6b5-41d0-b6b7-cdf1abb62fcb" providerId="ADAL" clId="{1099794B-F91F-40DC-97D1-F59BDEAC1159}" dt="2020-11-17T16:34:59.234" v="198" actId="1076"/>
        <pc:sldMkLst>
          <pc:docMk/>
          <pc:sldMk cId="549840710" sldId="334"/>
        </pc:sldMkLst>
        <pc:spChg chg="mod">
          <ac:chgData name="Callie Kindelsperger" userId="a03d6a49-e6b5-41d0-b6b7-cdf1abb62fcb" providerId="ADAL" clId="{1099794B-F91F-40DC-97D1-F59BDEAC1159}" dt="2020-11-17T15:48:29.904" v="180" actId="20577"/>
          <ac:spMkLst>
            <pc:docMk/>
            <pc:sldMk cId="549840710" sldId="334"/>
            <ac:spMk id="2" creationId="{55B57045-D9AC-4D74-9541-C0618FF95656}"/>
          </ac:spMkLst>
        </pc:spChg>
        <pc:spChg chg="mod">
          <ac:chgData name="Callie Kindelsperger" userId="a03d6a49-e6b5-41d0-b6b7-cdf1abb62fcb" providerId="ADAL" clId="{1099794B-F91F-40DC-97D1-F59BDEAC1159}" dt="2020-11-17T16:34:45.070" v="195" actId="20577"/>
          <ac:spMkLst>
            <pc:docMk/>
            <pc:sldMk cId="549840710" sldId="334"/>
            <ac:spMk id="3" creationId="{EC2DF3CE-947A-44D6-BBFA-B2D5D76461DA}"/>
          </ac:spMkLst>
        </pc:spChg>
        <pc:spChg chg="del">
          <ac:chgData name="Callie Kindelsperger" userId="a03d6a49-e6b5-41d0-b6b7-cdf1abb62fcb" providerId="ADAL" clId="{1099794B-F91F-40DC-97D1-F59BDEAC1159}" dt="2020-11-17T15:48:51.902" v="181" actId="931"/>
          <ac:spMkLst>
            <pc:docMk/>
            <pc:sldMk cId="549840710" sldId="334"/>
            <ac:spMk id="4" creationId="{5AD480A4-4941-4395-8260-CF409B859B11}"/>
          </ac:spMkLst>
        </pc:spChg>
        <pc:spChg chg="add del mod">
          <ac:chgData name="Callie Kindelsperger" userId="a03d6a49-e6b5-41d0-b6b7-cdf1abb62fcb" providerId="ADAL" clId="{1099794B-F91F-40DC-97D1-F59BDEAC1159}" dt="2020-11-17T15:48:55.936" v="185" actId="478"/>
          <ac:spMkLst>
            <pc:docMk/>
            <pc:sldMk cId="549840710" sldId="334"/>
            <ac:spMk id="7" creationId="{D7D73202-4F36-47C4-83DC-81CB5F27E89C}"/>
          </ac:spMkLst>
        </pc:spChg>
        <pc:picChg chg="add mod">
          <ac:chgData name="Callie Kindelsperger" userId="a03d6a49-e6b5-41d0-b6b7-cdf1abb62fcb" providerId="ADAL" clId="{1099794B-F91F-40DC-97D1-F59BDEAC1159}" dt="2020-11-17T16:34:59.234" v="198" actId="1076"/>
          <ac:picMkLst>
            <pc:docMk/>
            <pc:sldMk cId="549840710" sldId="334"/>
            <ac:picMk id="6" creationId="{EF728505-1042-4399-9DE2-6F9CBA2CDCBE}"/>
          </ac:picMkLst>
        </pc:picChg>
      </pc:sldChg>
    </pc:docChg>
  </pc:docChgLst>
  <pc:docChgLst>
    <pc:chgData name="Neil" userId="e7494c3c-bc56-434f-8410-a3de8a77d015" providerId="ADAL" clId="{70045AB8-EEBF-41EB-A3B7-4CF7C095C855}"/>
    <pc:docChg chg="custSel addSld modSld">
      <pc:chgData name="Neil" userId="e7494c3c-bc56-434f-8410-a3de8a77d015" providerId="ADAL" clId="{70045AB8-EEBF-41EB-A3B7-4CF7C095C855}" dt="2020-11-17T13:50:40.124" v="210" actId="6549"/>
      <pc:docMkLst>
        <pc:docMk/>
      </pc:docMkLst>
      <pc:sldChg chg="addSp delSp modSp new mod">
        <pc:chgData name="Neil" userId="e7494c3c-bc56-434f-8410-a3de8a77d015" providerId="ADAL" clId="{70045AB8-EEBF-41EB-A3B7-4CF7C095C855}" dt="2020-11-17T13:50:40.124" v="210" actId="6549"/>
        <pc:sldMkLst>
          <pc:docMk/>
          <pc:sldMk cId="1144392871" sldId="333"/>
        </pc:sldMkLst>
        <pc:spChg chg="mod">
          <ac:chgData name="Neil" userId="e7494c3c-bc56-434f-8410-a3de8a77d015" providerId="ADAL" clId="{70045AB8-EEBF-41EB-A3B7-4CF7C095C855}" dt="2020-11-17T13:43:37.618" v="17" actId="20577"/>
          <ac:spMkLst>
            <pc:docMk/>
            <pc:sldMk cId="1144392871" sldId="333"/>
            <ac:spMk id="2" creationId="{3D7A4E72-7577-4BA9-AF6E-45D44F632735}"/>
          </ac:spMkLst>
        </pc:spChg>
        <pc:spChg chg="mod">
          <ac:chgData name="Neil" userId="e7494c3c-bc56-434f-8410-a3de8a77d015" providerId="ADAL" clId="{70045AB8-EEBF-41EB-A3B7-4CF7C095C855}" dt="2020-11-17T13:50:40.124" v="210" actId="6549"/>
          <ac:spMkLst>
            <pc:docMk/>
            <pc:sldMk cId="1144392871" sldId="333"/>
            <ac:spMk id="3" creationId="{2C208CC7-818B-4F2C-A440-166023C2EB82}"/>
          </ac:spMkLst>
        </pc:spChg>
        <pc:spChg chg="del">
          <ac:chgData name="Neil" userId="e7494c3c-bc56-434f-8410-a3de8a77d015" providerId="ADAL" clId="{70045AB8-EEBF-41EB-A3B7-4CF7C095C855}" dt="2020-11-17T13:49:39.667" v="199"/>
          <ac:spMkLst>
            <pc:docMk/>
            <pc:sldMk cId="1144392871" sldId="333"/>
            <ac:spMk id="4" creationId="{800237FE-8FA4-4DCD-BC1C-D5F583965F5A}"/>
          </ac:spMkLst>
        </pc:spChg>
        <pc:picChg chg="add mod">
          <ac:chgData name="Neil" userId="e7494c3c-bc56-434f-8410-a3de8a77d015" providerId="ADAL" clId="{70045AB8-EEBF-41EB-A3B7-4CF7C095C855}" dt="2020-11-17T13:49:39.667" v="199"/>
          <ac:picMkLst>
            <pc:docMk/>
            <pc:sldMk cId="1144392871" sldId="333"/>
            <ac:picMk id="1026" creationId="{4B7A535A-2BFA-4024-A4F0-02CFB0F182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A53D1-9A44-4B38-B268-826AF9459AFE}" type="datetimeFigureOut">
              <a:rPr lang="en-US" smtClean="0"/>
              <a:t>11/17/2020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E024F-C3DA-4355-A4FD-70DFAEAA99F1}" type="slidenum">
              <a:rPr lang="en-US" smtClean="0"/>
              <a:t>‹#›</a:t>
            </a:fld>
            <a:endParaRPr lang="en-US"/>
          </a:p>
        </p:txBody>
      </p:sp>
    </p:spTree>
    <p:extLst>
      <p:ext uri="{BB962C8B-B14F-4D97-AF65-F5344CB8AC3E}">
        <p14:creationId xmlns:p14="http://schemas.microsoft.com/office/powerpoint/2010/main" val="15826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E024F-C3DA-4355-A4FD-70DFAEAA99F1}" type="slidenum">
              <a:rPr lang="en-US" smtClean="0"/>
              <a:t>1</a:t>
            </a:fld>
            <a:endParaRPr lang="en-US"/>
          </a:p>
        </p:txBody>
      </p:sp>
    </p:spTree>
    <p:extLst>
      <p:ext uri="{BB962C8B-B14F-4D97-AF65-F5344CB8AC3E}">
        <p14:creationId xmlns:p14="http://schemas.microsoft.com/office/powerpoint/2010/main" val="331974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024F-C3DA-4355-A4FD-70DFAEAA99F1}" type="slidenum">
              <a:rPr lang="en-US" smtClean="0"/>
              <a:t>3</a:t>
            </a:fld>
            <a:endParaRPr lang="en-US"/>
          </a:p>
        </p:txBody>
      </p:sp>
    </p:spTree>
    <p:extLst>
      <p:ext uri="{BB962C8B-B14F-4D97-AF65-F5344CB8AC3E}">
        <p14:creationId xmlns:p14="http://schemas.microsoft.com/office/powerpoint/2010/main" val="96879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024F-C3DA-4355-A4FD-70DFAEAA99F1}" type="slidenum">
              <a:rPr lang="en-US" smtClean="0"/>
              <a:t>14</a:t>
            </a:fld>
            <a:endParaRPr lang="en-US"/>
          </a:p>
        </p:txBody>
      </p:sp>
    </p:spTree>
    <p:extLst>
      <p:ext uri="{BB962C8B-B14F-4D97-AF65-F5344CB8AC3E}">
        <p14:creationId xmlns:p14="http://schemas.microsoft.com/office/powerpoint/2010/main" val="114711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024F-C3DA-4355-A4FD-70DFAEAA99F1}" type="slidenum">
              <a:rPr lang="en-US" smtClean="0"/>
              <a:t>18</a:t>
            </a:fld>
            <a:endParaRPr lang="en-US"/>
          </a:p>
        </p:txBody>
      </p:sp>
    </p:spTree>
    <p:extLst>
      <p:ext uri="{BB962C8B-B14F-4D97-AF65-F5344CB8AC3E}">
        <p14:creationId xmlns:p14="http://schemas.microsoft.com/office/powerpoint/2010/main" val="16861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441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3318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95137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AB9E-77C3-4C91-9DB8-41B040116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372889-782A-45D5-8A98-B0EC8887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FC9888-A34E-4FD2-9917-859C1B6C04F6}"/>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a:extLst>
              <a:ext uri="{FF2B5EF4-FFF2-40B4-BE49-F238E27FC236}">
                <a16:creationId xmlns:a16="http://schemas.microsoft.com/office/drawing/2014/main" id="{C78EC841-B4F9-4CB9-AA31-5D42E94DB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56B23-1AEB-4618-8424-48C51AA23964}"/>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68407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2027-A274-4D33-8B07-1CE26223F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C4814-EFB0-4224-9D7A-9895ACC1C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5E1C6-C268-46F1-886F-7A324C08DC2F}"/>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a:extLst>
              <a:ext uri="{FF2B5EF4-FFF2-40B4-BE49-F238E27FC236}">
                <a16:creationId xmlns:a16="http://schemas.microsoft.com/office/drawing/2014/main" id="{B5F37CAC-CA2A-40B3-9AAC-D1658A418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CFDEE-B21E-4BCA-B59D-DDCE5374CE08}"/>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13943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E3FD-F0F0-42DC-93BE-BA58B79B4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DF154-0BC5-4EFE-9A06-4E29A467B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72647-D590-4550-9FD9-EDAD76F2D494}"/>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a:extLst>
              <a:ext uri="{FF2B5EF4-FFF2-40B4-BE49-F238E27FC236}">
                <a16:creationId xmlns:a16="http://schemas.microsoft.com/office/drawing/2014/main" id="{90A87590-C9CF-42B9-8EE8-187A959F5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82AB8-484C-459D-A928-80576DE717C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323446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E5AA-F765-4B50-8F56-A7CBC9EFF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7F696-CB3F-4417-8416-DFBF955BE3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34858-5A0D-45CA-B139-1BD77A0D3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FF8D7-2C20-4C47-BF88-EC53C260352D}"/>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6" name="Footer Placeholder 5">
            <a:extLst>
              <a:ext uri="{FF2B5EF4-FFF2-40B4-BE49-F238E27FC236}">
                <a16:creationId xmlns:a16="http://schemas.microsoft.com/office/drawing/2014/main" id="{D126C626-74F3-462E-AC7D-BA70B0868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957AC-F47A-43DF-9C32-CFC3FD6DB7BA}"/>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127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9B-E978-435A-96AD-9A0FB7AFF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E43A7B-D68F-419C-89B3-FC0EFF3FE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440F26-8A6F-468A-A1DA-030A286A4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D13CC-1BDB-473A-8AAE-993FAE50C3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80847-F03D-40D1-9C15-71E1CF0BA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E75700-2318-4E65-972B-3F071E9DDC12}"/>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8" name="Footer Placeholder 7">
            <a:extLst>
              <a:ext uri="{FF2B5EF4-FFF2-40B4-BE49-F238E27FC236}">
                <a16:creationId xmlns:a16="http://schemas.microsoft.com/office/drawing/2014/main" id="{54FAF616-1361-4815-B9C2-2A543308E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157CCA-0017-4D7C-AE9D-2666C8E222B1}"/>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33643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4ED6-DC04-492A-81B7-11ACB2EAA7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2E8FBC-D4D3-4B1C-B7F5-4351B4580D37}"/>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4" name="Footer Placeholder 3">
            <a:extLst>
              <a:ext uri="{FF2B5EF4-FFF2-40B4-BE49-F238E27FC236}">
                <a16:creationId xmlns:a16="http://schemas.microsoft.com/office/drawing/2014/main" id="{2F94E6F3-8512-4525-9C4D-A42E27769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519EE-2C4E-4CBC-B225-8F64E417AB30}"/>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740813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9B0FD-884B-490B-9AC0-A9F72CDA0EB6}"/>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3" name="Footer Placeholder 2">
            <a:extLst>
              <a:ext uri="{FF2B5EF4-FFF2-40B4-BE49-F238E27FC236}">
                <a16:creationId xmlns:a16="http://schemas.microsoft.com/office/drawing/2014/main" id="{8AC35228-BB9F-4EC5-A7ED-6C10C4DE62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A446F-80B5-4F60-B9B4-8BF80CD311E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76574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C310-2708-499C-BAB0-06B748ED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AE92DA-846B-45E6-B611-9B6131041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13853D-D924-430E-836C-AD2B6BC3E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49B38-4E75-42A9-8558-74E8CCB548BF}"/>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6" name="Footer Placeholder 5">
            <a:extLst>
              <a:ext uri="{FF2B5EF4-FFF2-40B4-BE49-F238E27FC236}">
                <a16:creationId xmlns:a16="http://schemas.microsoft.com/office/drawing/2014/main" id="{92B84C28-360D-454B-B250-D99A23D36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DC6CD-9D4D-4EBD-B8C4-9C5E4D1D305A}"/>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87013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207377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56F3-B6E4-4399-A324-A914281C5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ED3AA-7283-4BBA-B25B-1B1A470E0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DF35E3-9E13-4129-A4FC-7F2955906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E6D5A-E793-4DBA-A882-72B5E75788EC}"/>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6" name="Footer Placeholder 5">
            <a:extLst>
              <a:ext uri="{FF2B5EF4-FFF2-40B4-BE49-F238E27FC236}">
                <a16:creationId xmlns:a16="http://schemas.microsoft.com/office/drawing/2014/main" id="{2B99F64D-C48E-44B6-AC16-BF0B2F278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53168-8A61-4901-8035-146EAEFE284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2848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6FCD-2164-4421-B65C-4E9A799519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40298-8090-4764-820D-A7B1241A7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A6915-1E05-498D-AC6E-A778AD581362}"/>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a:extLst>
              <a:ext uri="{FF2B5EF4-FFF2-40B4-BE49-F238E27FC236}">
                <a16:creationId xmlns:a16="http://schemas.microsoft.com/office/drawing/2014/main" id="{276BC167-4B82-4A66-B4AB-B60674DD4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20B08-526B-4F75-BFA4-CF7A7E6B918B}"/>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90019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D5117-599F-4F08-AF53-F5FD237ED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04036-79B1-425B-BC25-35B9A99CC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E5D22-E7F2-4D09-B0E9-6BF4E961C63B}"/>
              </a:ext>
            </a:extLst>
          </p:cNvPr>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a:extLst>
              <a:ext uri="{FF2B5EF4-FFF2-40B4-BE49-F238E27FC236}">
                <a16:creationId xmlns:a16="http://schemas.microsoft.com/office/drawing/2014/main" id="{FD420FEE-95EA-45F4-B58D-04A103023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1F7D3-F827-4F43-AD2B-5F5E0566F027}"/>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0879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C01B5-7516-4B0D-B34B-0DD60AE8983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8655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DC01B5-7516-4B0D-B34B-0DD60AE8983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9981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DC01B5-7516-4B0D-B34B-0DD60AE89837}"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8043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DC01B5-7516-4B0D-B34B-0DD60AE89837}"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4758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C01B5-7516-4B0D-B34B-0DD60AE89837}"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43649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592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92289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11/17/2020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79461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6A621-FE44-4CD7-8AD0-B2D254CF4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794D4-7690-4B16-A258-AD60B137A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C4934-F280-49B4-9F27-56308320B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11/17/2020</a:t>
            </a:fld>
            <a:endParaRPr lang="en-US"/>
          </a:p>
        </p:txBody>
      </p:sp>
      <p:sp>
        <p:nvSpPr>
          <p:cNvPr id="5" name="Footer Placeholder 4">
            <a:extLst>
              <a:ext uri="{FF2B5EF4-FFF2-40B4-BE49-F238E27FC236}">
                <a16:creationId xmlns:a16="http://schemas.microsoft.com/office/drawing/2014/main" id="{082581BA-7003-4614-888F-0C7F89E89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5B2D3-7A52-4747-86A2-22DF32D41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387318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isatvassar.blogspot.com/2007/10/google-earth-lunchtime-demonstration.html"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reasonablywell-julia.blogspot.com/2013/03/discuss-thi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Busines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car-automobile-vehicle-red-306442/"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regardingnannies.com/tag/nannypreneu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workstation-computer-office-desktop-14795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4503" y="3886200"/>
            <a:ext cx="6762750" cy="1752600"/>
          </a:xfrm>
        </p:spPr>
        <p:txBody>
          <a:bodyPr>
            <a:normAutofit/>
          </a:bodyPr>
          <a:lstStyle/>
          <a:p>
            <a:r>
              <a:rPr lang="en-US" sz="3600" dirty="0">
                <a:solidFill>
                  <a:schemeClr val="tx1"/>
                </a:solidFill>
              </a:rPr>
              <a:t>Affiliates Meeting</a:t>
            </a:r>
          </a:p>
          <a:p>
            <a:r>
              <a:rPr lang="en-US" sz="3600" dirty="0">
                <a:solidFill>
                  <a:schemeClr val="tx1"/>
                </a:solidFill>
              </a:rPr>
              <a:t>Tuesday, November 17th, 2020, Virtual Zoom Meeting, 2pm-3pm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44003"/>
            <a:ext cx="69151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99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1A19-8FED-4F41-8B7D-478FD7EC4FA6}"/>
              </a:ext>
            </a:extLst>
          </p:cNvPr>
          <p:cNvSpPr>
            <a:spLocks noGrp="1"/>
          </p:cNvSpPr>
          <p:nvPr>
            <p:ph type="title"/>
          </p:nvPr>
        </p:nvSpPr>
        <p:spPr/>
        <p:txBody>
          <a:bodyPr/>
          <a:lstStyle/>
          <a:p>
            <a:r>
              <a:rPr lang="en-US" dirty="0"/>
              <a:t>IPE Journal Club Update</a:t>
            </a:r>
          </a:p>
        </p:txBody>
      </p:sp>
      <p:sp>
        <p:nvSpPr>
          <p:cNvPr id="3" name="Content Placeholder 2">
            <a:extLst>
              <a:ext uri="{FF2B5EF4-FFF2-40B4-BE49-F238E27FC236}">
                <a16:creationId xmlns:a16="http://schemas.microsoft.com/office/drawing/2014/main" id="{A1F56B60-DBD4-4F63-8839-AD9C9303D235}"/>
              </a:ext>
            </a:extLst>
          </p:cNvPr>
          <p:cNvSpPr>
            <a:spLocks noGrp="1"/>
          </p:cNvSpPr>
          <p:nvPr>
            <p:ph idx="1"/>
          </p:nvPr>
        </p:nvSpPr>
        <p:spPr/>
        <p:txBody>
          <a:bodyPr/>
          <a:lstStyle/>
          <a:p>
            <a:pPr marL="0" indent="0">
              <a:buNone/>
            </a:pPr>
            <a:r>
              <a:rPr lang="en-US" dirty="0"/>
              <a:t>The IPE Journal Club hosted a Zoom session on Monday, November 16, 11am-12pm EST discussing the need for regulations in assisted living facilities (ALFs), with an article by Morris on quality-of-life surveys in assisted living.</a:t>
            </a:r>
          </a:p>
        </p:txBody>
      </p:sp>
    </p:spTree>
    <p:extLst>
      <p:ext uri="{BB962C8B-B14F-4D97-AF65-F5344CB8AC3E}">
        <p14:creationId xmlns:p14="http://schemas.microsoft.com/office/powerpoint/2010/main" val="230625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3430-5C2B-4737-9F8B-8CCCCA15DD1D}"/>
              </a:ext>
            </a:extLst>
          </p:cNvPr>
          <p:cNvSpPr>
            <a:spLocks noGrp="1"/>
          </p:cNvSpPr>
          <p:nvPr>
            <p:ph type="title"/>
          </p:nvPr>
        </p:nvSpPr>
        <p:spPr/>
        <p:txBody>
          <a:bodyPr/>
          <a:lstStyle/>
          <a:p>
            <a:r>
              <a:rPr lang="en-US" dirty="0"/>
              <a:t>ISL Brown Bags</a:t>
            </a:r>
          </a:p>
        </p:txBody>
      </p:sp>
      <p:sp>
        <p:nvSpPr>
          <p:cNvPr id="3" name="Content Placeholder 2">
            <a:extLst>
              <a:ext uri="{FF2B5EF4-FFF2-40B4-BE49-F238E27FC236}">
                <a16:creationId xmlns:a16="http://schemas.microsoft.com/office/drawing/2014/main" id="{5222B6B6-5466-4DD2-ABF3-75B6CD7FF7C3}"/>
              </a:ext>
            </a:extLst>
          </p:cNvPr>
          <p:cNvSpPr>
            <a:spLocks noGrp="1"/>
          </p:cNvSpPr>
          <p:nvPr>
            <p:ph idx="1"/>
          </p:nvPr>
        </p:nvSpPr>
        <p:spPr/>
        <p:txBody>
          <a:bodyPr/>
          <a:lstStyle/>
          <a:p>
            <a:pPr marL="0" indent="0" algn="ctr">
              <a:buNone/>
            </a:pPr>
            <a:r>
              <a:rPr lang="en-US" u="sng" dirty="0"/>
              <a:t>Upcoming ISL Brown Bags</a:t>
            </a:r>
          </a:p>
          <a:p>
            <a:pPr lvl="1"/>
            <a:r>
              <a:rPr lang="en-US" dirty="0"/>
              <a:t>Dr. Lynn Panton, “Strength Training-The Fountain of Youth?” </a:t>
            </a:r>
          </a:p>
          <a:p>
            <a:pPr lvl="1"/>
            <a:r>
              <a:rPr lang="en-US" dirty="0"/>
              <a:t>Hosted via Zoom on Monday Dec. 7th, 2pm-3pm.</a:t>
            </a:r>
          </a:p>
          <a:p>
            <a:pPr lvl="1"/>
            <a:r>
              <a:rPr lang="en-US" dirty="0"/>
              <a:t>https://fsu.zoom.us/j/97313430924; link to join, will also be sent around in email reminders.</a:t>
            </a:r>
          </a:p>
          <a:p>
            <a:pPr lvl="1"/>
            <a:endParaRPr lang="en-US" dirty="0"/>
          </a:p>
        </p:txBody>
      </p:sp>
      <p:pic>
        <p:nvPicPr>
          <p:cNvPr id="5" name="Picture 4" descr="Logo&#10;&#10;Description automatically generated">
            <a:extLst>
              <a:ext uri="{FF2B5EF4-FFF2-40B4-BE49-F238E27FC236}">
                <a16:creationId xmlns:a16="http://schemas.microsoft.com/office/drawing/2014/main" id="{57BEA7F5-63D1-41E7-8286-0DA0F32E88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82200" y="4039517"/>
            <a:ext cx="2085975" cy="2272381"/>
          </a:xfrm>
          <a:prstGeom prst="rect">
            <a:avLst/>
          </a:prstGeom>
        </p:spPr>
      </p:pic>
    </p:spTree>
    <p:extLst>
      <p:ext uri="{BB962C8B-B14F-4D97-AF65-F5344CB8AC3E}">
        <p14:creationId xmlns:p14="http://schemas.microsoft.com/office/powerpoint/2010/main" val="210781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4694-0B6B-4622-8D1A-7061CCFC2EA5}"/>
              </a:ext>
            </a:extLst>
          </p:cNvPr>
          <p:cNvSpPr>
            <a:spLocks noGrp="1"/>
          </p:cNvSpPr>
          <p:nvPr>
            <p:ph type="title"/>
          </p:nvPr>
        </p:nvSpPr>
        <p:spPr/>
        <p:txBody>
          <a:bodyPr/>
          <a:lstStyle/>
          <a:p>
            <a:r>
              <a:rPr lang="en-US" dirty="0"/>
              <a:t>2020 ISL Fall Speaker, George </a:t>
            </a:r>
            <a:r>
              <a:rPr lang="en-US" dirty="0" err="1"/>
              <a:t>Rebok</a:t>
            </a:r>
            <a:endParaRPr lang="en-US" dirty="0"/>
          </a:p>
        </p:txBody>
      </p:sp>
      <p:sp>
        <p:nvSpPr>
          <p:cNvPr id="3" name="Content Placeholder 2">
            <a:extLst>
              <a:ext uri="{FF2B5EF4-FFF2-40B4-BE49-F238E27FC236}">
                <a16:creationId xmlns:a16="http://schemas.microsoft.com/office/drawing/2014/main" id="{AFEBC7F1-1738-48BF-B113-17478444505D}"/>
              </a:ext>
            </a:extLst>
          </p:cNvPr>
          <p:cNvSpPr>
            <a:spLocks noGrp="1"/>
          </p:cNvSpPr>
          <p:nvPr>
            <p:ph sz="half" idx="1"/>
          </p:nvPr>
        </p:nvSpPr>
        <p:spPr/>
        <p:txBody>
          <a:bodyPr>
            <a:normAutofit fontScale="92500" lnSpcReduction="20000"/>
          </a:bodyPr>
          <a:lstStyle/>
          <a:p>
            <a:r>
              <a:rPr lang="en-US" dirty="0"/>
              <a:t>Dr. George </a:t>
            </a:r>
            <a:r>
              <a:rPr lang="en-US" dirty="0" err="1"/>
              <a:t>Rebok</a:t>
            </a:r>
            <a:r>
              <a:rPr lang="en-US" dirty="0"/>
              <a:t> will be presenting virtually at 3:30 pm on Thursday, December 3. </a:t>
            </a:r>
          </a:p>
          <a:p>
            <a:r>
              <a:rPr lang="en-US" dirty="0"/>
              <a:t>Topic: Preventing Cognitive Decline and Alzheimer's Disease Dementia: The Evidence for Cognitive Training – George W. </a:t>
            </a:r>
            <a:r>
              <a:rPr lang="en-US" dirty="0" err="1"/>
              <a:t>Rebok</a:t>
            </a:r>
            <a:r>
              <a:rPr lang="en-US" dirty="0"/>
              <a:t>, PhD, MA</a:t>
            </a:r>
          </a:p>
          <a:p>
            <a:r>
              <a:rPr lang="en-US" dirty="0"/>
              <a:t>If any of you are interested in setting up a one-on-one time via Zoom to meet with Dr. Rebok the day of prior to his presentation, please email Callie Kindelsperger @ cperson@fsu.edu to coordinate a meeting time.</a:t>
            </a:r>
          </a:p>
        </p:txBody>
      </p:sp>
      <p:pic>
        <p:nvPicPr>
          <p:cNvPr id="5" name="Content Placeholder 6">
            <a:extLst>
              <a:ext uri="{FF2B5EF4-FFF2-40B4-BE49-F238E27FC236}">
                <a16:creationId xmlns:a16="http://schemas.microsoft.com/office/drawing/2014/main" id="{DB2871A0-9752-4396-86CD-1408EBAF6647}"/>
              </a:ext>
            </a:extLst>
          </p:cNvPr>
          <p:cNvPicPr>
            <a:picLocks noGrp="1" noChangeAspect="1"/>
          </p:cNvPicPr>
          <p:nvPr>
            <p:ph sz="half" idx="2"/>
          </p:nvPr>
        </p:nvPicPr>
        <p:blipFill>
          <a:blip r:embed="rId2"/>
          <a:stretch>
            <a:fillRect/>
          </a:stretch>
        </p:blipFill>
        <p:spPr>
          <a:xfrm>
            <a:off x="6858000" y="1845636"/>
            <a:ext cx="3419438" cy="3869364"/>
          </a:xfrm>
          <a:prstGeom prst="rect">
            <a:avLst/>
          </a:prstGeom>
        </p:spPr>
      </p:pic>
    </p:spTree>
    <p:extLst>
      <p:ext uri="{BB962C8B-B14F-4D97-AF65-F5344CB8AC3E}">
        <p14:creationId xmlns:p14="http://schemas.microsoft.com/office/powerpoint/2010/main" val="26542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8D83-C21D-4CD2-BC0A-2226E3B8D60C}"/>
              </a:ext>
            </a:extLst>
          </p:cNvPr>
          <p:cNvSpPr>
            <a:spLocks noGrp="1"/>
          </p:cNvSpPr>
          <p:nvPr>
            <p:ph type="title"/>
          </p:nvPr>
        </p:nvSpPr>
        <p:spPr/>
        <p:txBody>
          <a:bodyPr/>
          <a:lstStyle/>
          <a:p>
            <a:r>
              <a:rPr lang="en-US" dirty="0"/>
              <a:t>Director Presentations</a:t>
            </a:r>
          </a:p>
        </p:txBody>
      </p:sp>
      <p:sp>
        <p:nvSpPr>
          <p:cNvPr id="3" name="Content Placeholder 2">
            <a:extLst>
              <a:ext uri="{FF2B5EF4-FFF2-40B4-BE49-F238E27FC236}">
                <a16:creationId xmlns:a16="http://schemas.microsoft.com/office/drawing/2014/main" id="{7A0A8364-9493-4F1A-A012-DD83C5450C0B}"/>
              </a:ext>
            </a:extLst>
          </p:cNvPr>
          <p:cNvSpPr>
            <a:spLocks noGrp="1"/>
          </p:cNvSpPr>
          <p:nvPr>
            <p:ph idx="1"/>
          </p:nvPr>
        </p:nvSpPr>
        <p:spPr/>
        <p:txBody>
          <a:bodyPr>
            <a:normAutofit/>
          </a:bodyPr>
          <a:lstStyle/>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October 18</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The Vanishing Senior for the Faculty &amp; Friends Club for FSU</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Oct. 27 at a </a:t>
            </a:r>
            <a:r>
              <a:rPr lang="en-US" dirty="0">
                <a:latin typeface="Calibri" panose="020F0502020204030204" pitchFamily="34" charset="0"/>
                <a:ea typeface="Calibri" panose="020F0502020204030204" pitchFamily="34" charset="0"/>
                <a:cs typeface="Times New Roman" panose="02020603050405020304" pitchFamily="18" charset="0"/>
              </a:rPr>
              <a:t>symposium </a:t>
            </a:r>
            <a:r>
              <a:rPr lang="en-US" dirty="0">
                <a:effectLst/>
                <a:latin typeface="Calibri" panose="020F0502020204030204" pitchFamily="34" charset="0"/>
                <a:ea typeface="Calibri" panose="020F0502020204030204" pitchFamily="34" charset="0"/>
                <a:cs typeface="Times New Roman" panose="02020603050405020304" pitchFamily="18" charset="0"/>
              </a:rPr>
              <a:t>sponsored by University of Maine: Using Technology to Promote Health and Social Connectivity in the Age of COVID-19.  </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Oct. 29 invited as a speaker at the Aging and Smart &amp; Connected Communities workshop at U Michigan.</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He also presented Nov. </a:t>
            </a:r>
            <a:r>
              <a:rPr lang="en-US">
                <a:latin typeface="Calibri" panose="020F0502020204030204" pitchFamily="34" charset="0"/>
                <a:ea typeface="Calibri" panose="020F0502020204030204" pitchFamily="34" charset="0"/>
                <a:cs typeface="Times New Roman" panose="02020603050405020304" pitchFamily="18" charset="0"/>
              </a:rPr>
              <a:t>4-6 at </a:t>
            </a:r>
            <a:r>
              <a:rPr lang="en-US" dirty="0">
                <a:latin typeface="Calibri" panose="020F0502020204030204" pitchFamily="34" charset="0"/>
                <a:ea typeface="Calibri" panose="020F0502020204030204" pitchFamily="34" charset="0"/>
                <a:cs typeface="Times New Roman" panose="02020603050405020304" pitchFamily="18" charset="0"/>
              </a:rPr>
              <a:t>GSA as a moderator of a Momentum streaming session on Telehealth, a moderator and presenter in an Age-Friendly University symposium, a presenter in a CREATE symposium, and as a discussant in a symposium </a:t>
            </a:r>
            <a:r>
              <a:rPr lang="en-US">
                <a:latin typeface="Calibri" panose="020F0502020204030204" pitchFamily="34" charset="0"/>
                <a:ea typeface="Calibri" panose="020F0502020204030204" pitchFamily="34" charset="0"/>
                <a:cs typeface="Times New Roman" panose="02020603050405020304" pitchFamily="18" charset="0"/>
              </a:rPr>
              <a:t>on “</a:t>
            </a:r>
            <a:r>
              <a:rPr lang="en-US">
                <a:effectLst/>
                <a:latin typeface="Calibri" panose="020F0502020204030204" pitchFamily="34" charset="0"/>
                <a:ea typeface="Calibri" panose="020F0502020204030204" pitchFamily="34" charset="0"/>
                <a:cs typeface="Times New Roman" panose="02020603050405020304" pitchFamily="18" charset="0"/>
              </a:rPr>
              <a:t>User </a:t>
            </a:r>
            <a:r>
              <a:rPr lang="en-US" dirty="0">
                <a:effectLst/>
                <a:latin typeface="Calibri" panose="020F0502020204030204" pitchFamily="34" charset="0"/>
                <a:ea typeface="Calibri" panose="020F0502020204030204" pitchFamily="34" charset="0"/>
                <a:cs typeface="Times New Roman" panose="02020603050405020304" pitchFamily="18" charset="0"/>
              </a:rPr>
              <a:t>Involvement in Research on Aging </a:t>
            </a:r>
            <a:r>
              <a:rPr lang="en-US">
                <a:effectLst/>
                <a:latin typeface="Calibri" panose="020F0502020204030204" pitchFamily="34" charset="0"/>
                <a:ea typeface="Calibri" panose="020F0502020204030204" pitchFamily="34" charset="0"/>
                <a:cs typeface="Times New Roman" panose="02020603050405020304" pitchFamily="18" charset="0"/>
              </a:rPr>
              <a:t>and Health”.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2492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92A-CF2B-4714-9F6F-DD2587406CF9}"/>
              </a:ext>
            </a:extLst>
          </p:cNvPr>
          <p:cNvSpPr>
            <a:spLocks noGrp="1"/>
          </p:cNvSpPr>
          <p:nvPr>
            <p:ph type="title"/>
          </p:nvPr>
        </p:nvSpPr>
        <p:spPr/>
        <p:txBody>
          <a:bodyPr/>
          <a:lstStyle/>
          <a:p>
            <a:pPr algn="ctr"/>
            <a:r>
              <a:rPr lang="en-US" dirty="0"/>
              <a:t>2020 Annual GSA Updates</a:t>
            </a:r>
          </a:p>
        </p:txBody>
      </p:sp>
      <p:sp>
        <p:nvSpPr>
          <p:cNvPr id="3" name="Content Placeholder 2">
            <a:extLst>
              <a:ext uri="{FF2B5EF4-FFF2-40B4-BE49-F238E27FC236}">
                <a16:creationId xmlns:a16="http://schemas.microsoft.com/office/drawing/2014/main" id="{8CB5ADD5-7FA1-46C0-B05B-4CFFC56EBFA8}"/>
              </a:ext>
            </a:extLst>
          </p:cNvPr>
          <p:cNvSpPr>
            <a:spLocks noGrp="1"/>
          </p:cNvSpPr>
          <p:nvPr>
            <p:ph sz="half" idx="1"/>
          </p:nvPr>
        </p:nvSpPr>
        <p:spPr/>
        <p:txBody>
          <a:bodyPr>
            <a:normAutofit fontScale="92500" lnSpcReduction="10000"/>
          </a:bodyPr>
          <a:lstStyle/>
          <a:p>
            <a:r>
              <a:rPr lang="en-US" sz="2200" dirty="0"/>
              <a:t>This year’s 2020 GSA Age Director’s Group held a Zoom meeting on Monday October 19th. Had a strong turnout of over 40+ individuals with suggestions for the annual meeting. Discussed Outreach and communicating with other Centers—learning how they connected with their external community &amp; internal campus community during COVID 19.</a:t>
            </a:r>
          </a:p>
          <a:p>
            <a:r>
              <a:rPr lang="en-US" sz="2200" dirty="0"/>
              <a:t>ISL has taken initiative to set up a meeting in February for the Age Directors to meet prior to next year’s GSA event to discuss agenda topics.</a:t>
            </a:r>
          </a:p>
          <a:p>
            <a:r>
              <a:rPr lang="en-US" sz="2200" dirty="0"/>
              <a:t>Age Director’s Interest Meeting via Zoom to be held on Thursday, Feb. 25th from 2-3pm, EST</a:t>
            </a:r>
          </a:p>
          <a:p>
            <a:endParaRPr lang="en-US" sz="2400" dirty="0"/>
          </a:p>
          <a:p>
            <a:endParaRPr lang="en-US" dirty="0"/>
          </a:p>
        </p:txBody>
      </p:sp>
      <p:pic>
        <p:nvPicPr>
          <p:cNvPr id="6" name="Content Placeholder 5" descr="A picture containing table, bed, drawing&#10;&#10;Description automatically generated">
            <a:extLst>
              <a:ext uri="{FF2B5EF4-FFF2-40B4-BE49-F238E27FC236}">
                <a16:creationId xmlns:a16="http://schemas.microsoft.com/office/drawing/2014/main" id="{1360459F-E5E5-49AD-97F5-1F5C2D69536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5663" y="2228605"/>
            <a:ext cx="5174673" cy="3545378"/>
          </a:xfrm>
        </p:spPr>
      </p:pic>
    </p:spTree>
    <p:extLst>
      <p:ext uri="{BB962C8B-B14F-4D97-AF65-F5344CB8AC3E}">
        <p14:creationId xmlns:p14="http://schemas.microsoft.com/office/powerpoint/2010/main" val="415226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2FF3-B0A2-417D-963C-5B7F74C85448}"/>
              </a:ext>
            </a:extLst>
          </p:cNvPr>
          <p:cNvSpPr>
            <a:spLocks noGrp="1"/>
          </p:cNvSpPr>
          <p:nvPr>
            <p:ph type="title"/>
          </p:nvPr>
        </p:nvSpPr>
        <p:spPr/>
        <p:txBody>
          <a:bodyPr/>
          <a:lstStyle/>
          <a:p>
            <a:pPr algn="ctr"/>
            <a:r>
              <a:rPr lang="en-US" dirty="0"/>
              <a:t>Next JAB Meeting</a:t>
            </a:r>
          </a:p>
        </p:txBody>
      </p:sp>
      <p:sp>
        <p:nvSpPr>
          <p:cNvPr id="3" name="Content Placeholder 2">
            <a:extLst>
              <a:ext uri="{FF2B5EF4-FFF2-40B4-BE49-F238E27FC236}">
                <a16:creationId xmlns:a16="http://schemas.microsoft.com/office/drawing/2014/main" id="{2AD1C5FD-392E-4B80-9D9B-F111F5E05A74}"/>
              </a:ext>
            </a:extLst>
          </p:cNvPr>
          <p:cNvSpPr>
            <a:spLocks noGrp="1"/>
          </p:cNvSpPr>
          <p:nvPr>
            <p:ph idx="1"/>
          </p:nvPr>
        </p:nvSpPr>
        <p:spPr/>
        <p:txBody>
          <a:bodyPr>
            <a:normAutofit/>
          </a:bodyPr>
          <a:lstStyle/>
          <a:p>
            <a:pPr algn="ctr"/>
            <a:r>
              <a:rPr lang="en-US" sz="3600" dirty="0"/>
              <a:t>Next Joint Advisory Board meeting scheduled for Monday, November 30</a:t>
            </a:r>
            <a:r>
              <a:rPr lang="en-US" sz="3600" baseline="30000" dirty="0"/>
              <a:t>th</a:t>
            </a:r>
            <a:r>
              <a:rPr lang="en-US" sz="3600" dirty="0"/>
              <a:t>, 12-1pm via Zoom.</a:t>
            </a:r>
          </a:p>
        </p:txBody>
      </p:sp>
      <p:pic>
        <p:nvPicPr>
          <p:cNvPr id="5" name="Picture 4" descr="A drawing of a cartoon character&#10;&#10;Description automatically generated">
            <a:extLst>
              <a:ext uri="{FF2B5EF4-FFF2-40B4-BE49-F238E27FC236}">
                <a16:creationId xmlns:a16="http://schemas.microsoft.com/office/drawing/2014/main" id="{1B9E10A4-DAC3-4939-B977-4D8E0425B0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3183091"/>
            <a:ext cx="6477000" cy="2563813"/>
          </a:xfrm>
          <a:prstGeom prst="rect">
            <a:avLst/>
          </a:prstGeom>
        </p:spPr>
      </p:pic>
      <p:sp>
        <p:nvSpPr>
          <p:cNvPr id="6" name="TextBox 5">
            <a:extLst>
              <a:ext uri="{FF2B5EF4-FFF2-40B4-BE49-F238E27FC236}">
                <a16:creationId xmlns:a16="http://schemas.microsoft.com/office/drawing/2014/main" id="{929D107B-C6C0-4C0C-AD7F-E5C65CB3EDFB}"/>
              </a:ext>
            </a:extLst>
          </p:cNvPr>
          <p:cNvSpPr txBox="1"/>
          <p:nvPr/>
        </p:nvSpPr>
        <p:spPr>
          <a:xfrm>
            <a:off x="2514600" y="5924522"/>
            <a:ext cx="6477000" cy="230832"/>
          </a:xfrm>
          <a:prstGeom prst="rect">
            <a:avLst/>
          </a:prstGeom>
          <a:noFill/>
        </p:spPr>
        <p:txBody>
          <a:bodyPr wrap="square" rtlCol="0">
            <a:spAutoFit/>
          </a:bodyPr>
          <a:lstStyle/>
          <a:p>
            <a:r>
              <a:rPr lang="en-US" sz="900">
                <a:hlinkClick r:id="rId3" tooltip="https://en.wikipedia.org/wiki/Busines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3712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5A37-3373-48EA-AC4B-C9644E7098F6}"/>
              </a:ext>
            </a:extLst>
          </p:cNvPr>
          <p:cNvSpPr>
            <a:spLocks noGrp="1"/>
          </p:cNvSpPr>
          <p:nvPr>
            <p:ph type="title"/>
          </p:nvPr>
        </p:nvSpPr>
        <p:spPr/>
        <p:txBody>
          <a:bodyPr/>
          <a:lstStyle/>
          <a:p>
            <a:pPr algn="ctr"/>
            <a:r>
              <a:rPr lang="en-US" dirty="0"/>
              <a:t>2020 Transportation Day Update</a:t>
            </a:r>
          </a:p>
        </p:txBody>
      </p:sp>
      <p:sp>
        <p:nvSpPr>
          <p:cNvPr id="3" name="Content Placeholder 2">
            <a:extLst>
              <a:ext uri="{FF2B5EF4-FFF2-40B4-BE49-F238E27FC236}">
                <a16:creationId xmlns:a16="http://schemas.microsoft.com/office/drawing/2014/main" id="{BDC558C1-8AE8-4D6E-A4E2-6D06A9643F1B}"/>
              </a:ext>
            </a:extLst>
          </p:cNvPr>
          <p:cNvSpPr>
            <a:spLocks noGrp="1"/>
          </p:cNvSpPr>
          <p:nvPr>
            <p:ph sz="half" idx="1"/>
          </p:nvPr>
        </p:nvSpPr>
        <p:spPr/>
        <p:txBody>
          <a:bodyPr/>
          <a:lstStyle/>
          <a:p>
            <a:r>
              <a:rPr lang="en-US" dirty="0"/>
              <a:t>This year’s Transportation Day was a virtual Zoom event that was recorded. </a:t>
            </a:r>
          </a:p>
          <a:p>
            <a:r>
              <a:rPr lang="en-US" dirty="0"/>
              <a:t>ISL is working on uploading the videos and posting to our website, that we hope to have up soon! </a:t>
            </a:r>
          </a:p>
          <a:p>
            <a:r>
              <a:rPr lang="en-US" dirty="0"/>
              <a:t>Links will follow if anyone is interested in viewing them who could not attend. </a:t>
            </a:r>
          </a:p>
        </p:txBody>
      </p:sp>
      <p:pic>
        <p:nvPicPr>
          <p:cNvPr id="7" name="Content Placeholder 6" descr="A picture containing clock&#10;&#10;Description automatically generated">
            <a:extLst>
              <a:ext uri="{FF2B5EF4-FFF2-40B4-BE49-F238E27FC236}">
                <a16:creationId xmlns:a16="http://schemas.microsoft.com/office/drawing/2014/main" id="{496AA093-1586-45E8-B091-4E5361B5F6C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705894"/>
            <a:ext cx="5181600" cy="2590800"/>
          </a:xfrm>
          <a:prstGeom prst="rect">
            <a:avLst/>
          </a:prstGeom>
        </p:spPr>
      </p:pic>
    </p:spTree>
    <p:extLst>
      <p:ext uri="{BB962C8B-B14F-4D97-AF65-F5344CB8AC3E}">
        <p14:creationId xmlns:p14="http://schemas.microsoft.com/office/powerpoint/2010/main" val="148446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4E72-7577-4BA9-AF6E-45D44F632735}"/>
              </a:ext>
            </a:extLst>
          </p:cNvPr>
          <p:cNvSpPr>
            <a:spLocks noGrp="1"/>
          </p:cNvSpPr>
          <p:nvPr>
            <p:ph type="title"/>
          </p:nvPr>
        </p:nvSpPr>
        <p:spPr/>
        <p:txBody>
          <a:bodyPr/>
          <a:lstStyle/>
          <a:p>
            <a:r>
              <a:rPr lang="en-US" dirty="0"/>
              <a:t>Trademark for ISL</a:t>
            </a:r>
          </a:p>
        </p:txBody>
      </p:sp>
      <p:sp>
        <p:nvSpPr>
          <p:cNvPr id="3" name="Content Placeholder 2">
            <a:extLst>
              <a:ext uri="{FF2B5EF4-FFF2-40B4-BE49-F238E27FC236}">
                <a16:creationId xmlns:a16="http://schemas.microsoft.com/office/drawing/2014/main" id="{2C208CC7-818B-4F2C-A440-166023C2EB82}"/>
              </a:ext>
            </a:extLst>
          </p:cNvPr>
          <p:cNvSpPr>
            <a:spLocks noGrp="1"/>
          </p:cNvSpPr>
          <p:nvPr>
            <p:ph sz="half" idx="1"/>
          </p:nvPr>
        </p:nvSpPr>
        <p:spPr/>
        <p:txBody>
          <a:bodyPr/>
          <a:lstStyle/>
          <a:p>
            <a:r>
              <a:rPr lang="en-US" dirty="0"/>
              <a:t>FSU has applied for a permanent (uncontested) trademark for the Institute for Successful Longevity having used </a:t>
            </a:r>
            <a:r>
              <a:rPr lang="en-US"/>
              <a:t>the marks continuously </a:t>
            </a:r>
            <a:r>
              <a:rPr lang="en-US" dirty="0"/>
              <a:t>for the past 5 years on our website</a:t>
            </a:r>
          </a:p>
        </p:txBody>
      </p:sp>
      <p:pic>
        <p:nvPicPr>
          <p:cNvPr id="1026" name="Picture 2">
            <a:extLst>
              <a:ext uri="{FF2B5EF4-FFF2-40B4-BE49-F238E27FC236}">
                <a16:creationId xmlns:a16="http://schemas.microsoft.com/office/drawing/2014/main" id="{4B7A535A-2BFA-4024-A4F0-02CFB0F1829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75845" y="1825625"/>
            <a:ext cx="39743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9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7045-D9AC-4D74-9541-C0618FF95656}"/>
              </a:ext>
            </a:extLst>
          </p:cNvPr>
          <p:cNvSpPr>
            <a:spLocks noGrp="1"/>
          </p:cNvSpPr>
          <p:nvPr>
            <p:ph type="title"/>
          </p:nvPr>
        </p:nvSpPr>
        <p:spPr/>
        <p:txBody>
          <a:bodyPr/>
          <a:lstStyle/>
          <a:p>
            <a:r>
              <a:rPr lang="en-US" dirty="0"/>
              <a:t>ISL Experts on COVID 19 &amp; Older Adults</a:t>
            </a:r>
          </a:p>
        </p:txBody>
      </p:sp>
      <p:sp>
        <p:nvSpPr>
          <p:cNvPr id="3" name="Content Placeholder 2">
            <a:extLst>
              <a:ext uri="{FF2B5EF4-FFF2-40B4-BE49-F238E27FC236}">
                <a16:creationId xmlns:a16="http://schemas.microsoft.com/office/drawing/2014/main" id="{EC2DF3CE-947A-44D6-BBFA-B2D5D76461DA}"/>
              </a:ext>
            </a:extLst>
          </p:cNvPr>
          <p:cNvSpPr>
            <a:spLocks noGrp="1"/>
          </p:cNvSpPr>
          <p:nvPr>
            <p:ph sz="half" idx="1"/>
          </p:nvPr>
        </p:nvSpPr>
        <p:spPr/>
        <p:txBody>
          <a:bodyPr/>
          <a:lstStyle/>
          <a:p>
            <a:r>
              <a:rPr lang="en-US" dirty="0"/>
              <a:t>ISL Experts on COVID 19 &amp; Older Adults</a:t>
            </a:r>
          </a:p>
          <a:p>
            <a:r>
              <a:rPr lang="en-US" dirty="0"/>
              <a:t>Tip sheet for media. </a:t>
            </a:r>
          </a:p>
          <a:p>
            <a:r>
              <a:rPr lang="en-US" dirty="0"/>
              <a:t>Please contact Bill if you wish to be included in the tip sheet.</a:t>
            </a:r>
          </a:p>
          <a:p>
            <a:r>
              <a:rPr lang="en-US" dirty="0"/>
              <a:t>Bill Edmond’s email address is btedmond@fsu.edu </a:t>
            </a:r>
          </a:p>
          <a:p>
            <a:endParaRPr lang="en-US" dirty="0"/>
          </a:p>
        </p:txBody>
      </p:sp>
      <p:pic>
        <p:nvPicPr>
          <p:cNvPr id="6" name="Content Placeholder 5" descr="A picture containing whiteboard&#10;&#10;Description automatically generated">
            <a:extLst>
              <a:ext uri="{FF2B5EF4-FFF2-40B4-BE49-F238E27FC236}">
                <a16:creationId xmlns:a16="http://schemas.microsoft.com/office/drawing/2014/main" id="{EF728505-1042-4399-9DE2-6F9CBA2CDCBE}"/>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67800" y="2057400"/>
            <a:ext cx="2464761" cy="2590800"/>
          </a:xfrm>
        </p:spPr>
      </p:pic>
    </p:spTree>
    <p:extLst>
      <p:ext uri="{BB962C8B-B14F-4D97-AF65-F5344CB8AC3E}">
        <p14:creationId xmlns:p14="http://schemas.microsoft.com/office/powerpoint/2010/main" val="54984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D1C7-CAB1-4652-953F-A3DDB62B0FC1}"/>
              </a:ext>
            </a:extLst>
          </p:cNvPr>
          <p:cNvSpPr>
            <a:spLocks noGrp="1"/>
          </p:cNvSpPr>
          <p:nvPr>
            <p:ph type="title"/>
          </p:nvPr>
        </p:nvSpPr>
        <p:spPr/>
        <p:txBody>
          <a:bodyPr/>
          <a:lstStyle/>
          <a:p>
            <a:r>
              <a:rPr lang="en-US" dirty="0"/>
              <a:t>Questions/Feedback?</a:t>
            </a:r>
          </a:p>
        </p:txBody>
      </p:sp>
      <p:sp>
        <p:nvSpPr>
          <p:cNvPr id="5" name="Content Placeholder 4">
            <a:extLst>
              <a:ext uri="{FF2B5EF4-FFF2-40B4-BE49-F238E27FC236}">
                <a16:creationId xmlns:a16="http://schemas.microsoft.com/office/drawing/2014/main" id="{711BC421-F80C-48DE-862D-1B173F376C87}"/>
              </a:ext>
            </a:extLst>
          </p:cNvPr>
          <p:cNvSpPr>
            <a:spLocks noGrp="1"/>
          </p:cNvSpPr>
          <p:nvPr>
            <p:ph idx="1"/>
          </p:nvPr>
        </p:nvSpPr>
        <p:spPr/>
        <p:txBody>
          <a:bodyPr>
            <a:normAutofit/>
          </a:bodyPr>
          <a:lstStyle/>
          <a:p>
            <a:pPr marL="0" indent="0" algn="ctr">
              <a:buNone/>
            </a:pPr>
            <a:r>
              <a:rPr lang="en-US" sz="3600" dirty="0"/>
              <a:t>Suggestions/Input are welcome!</a:t>
            </a:r>
          </a:p>
        </p:txBody>
      </p:sp>
    </p:spTree>
    <p:extLst>
      <p:ext uri="{BB962C8B-B14F-4D97-AF65-F5344CB8AC3E}">
        <p14:creationId xmlns:p14="http://schemas.microsoft.com/office/powerpoint/2010/main" val="9360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Grants Update</a:t>
            </a:r>
          </a:p>
        </p:txBody>
      </p:sp>
      <p:sp>
        <p:nvSpPr>
          <p:cNvPr id="3" name="Content Placeholder 2"/>
          <p:cNvSpPr>
            <a:spLocks noGrp="1"/>
          </p:cNvSpPr>
          <p:nvPr>
            <p:ph idx="1"/>
          </p:nvPr>
        </p:nvSpPr>
        <p:spPr/>
        <p:txBody>
          <a:bodyPr>
            <a:normAutofit/>
          </a:bodyPr>
          <a:lstStyle/>
          <a:p>
            <a:r>
              <a:rPr lang="en-US" sz="3200" dirty="0"/>
              <a:t>ISL still sending out Funding Opportunity Announcement (FOA) Notices</a:t>
            </a:r>
          </a:p>
          <a:p>
            <a:r>
              <a:rPr lang="en-US" sz="3200" dirty="0"/>
              <a:t>Current FOA Opportunities: </a:t>
            </a:r>
          </a:p>
          <a:p>
            <a:r>
              <a:rPr lang="en-US" sz="3200" dirty="0" err="1"/>
              <a:t>Sandell</a:t>
            </a:r>
            <a:r>
              <a:rPr lang="en-US" sz="3200" dirty="0"/>
              <a:t> Grant program, to do research in retirement &amp; disability for junior &amp; non-tenured scholars, courtesy of David </a:t>
            </a:r>
            <a:r>
              <a:rPr lang="en-US" sz="3200" dirty="0" err="1"/>
              <a:t>Lipten</a:t>
            </a:r>
            <a:r>
              <a:rPr lang="en-US" sz="3200" dirty="0"/>
              <a:t>.</a:t>
            </a:r>
          </a:p>
          <a:p>
            <a:r>
              <a:rPr lang="en-US" sz="3200" dirty="0"/>
              <a:t>A Dissertation Fellowship (also from David </a:t>
            </a:r>
            <a:r>
              <a:rPr lang="en-US" sz="3200" dirty="0" err="1"/>
              <a:t>Lipten</a:t>
            </a:r>
            <a:r>
              <a:rPr lang="en-US" sz="3200" dirty="0"/>
              <a:t>) from CRR re retirement &amp; disability.</a:t>
            </a:r>
          </a:p>
        </p:txBody>
      </p:sp>
      <p:pic>
        <p:nvPicPr>
          <p:cNvPr id="4" name="Picture 3" descr="David Mitchell, Earth calling Taylor | Whispering Gu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400" y="262404"/>
            <a:ext cx="1389993" cy="1495753"/>
          </a:xfrm>
          <a:prstGeom prst="rect">
            <a:avLst/>
          </a:prstGeom>
        </p:spPr>
      </p:pic>
    </p:spTree>
    <p:extLst>
      <p:ext uri="{BB962C8B-B14F-4D97-AF65-F5344CB8AC3E}">
        <p14:creationId xmlns:p14="http://schemas.microsoft.com/office/powerpoint/2010/main" val="202363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224C-E3AC-46FD-A712-F329AB6D3673}"/>
              </a:ext>
            </a:extLst>
          </p:cNvPr>
          <p:cNvSpPr>
            <a:spLocks noGrp="1"/>
          </p:cNvSpPr>
          <p:nvPr>
            <p:ph type="title"/>
          </p:nvPr>
        </p:nvSpPr>
        <p:spPr/>
        <p:txBody>
          <a:bodyPr/>
          <a:lstStyle/>
          <a:p>
            <a:pPr algn="ctr"/>
            <a:r>
              <a:rPr lang="en-US" dirty="0"/>
              <a:t>Announcements/Awards/Promotions, etc.</a:t>
            </a:r>
          </a:p>
        </p:txBody>
      </p:sp>
      <p:sp>
        <p:nvSpPr>
          <p:cNvPr id="3" name="Content Placeholder 2">
            <a:extLst>
              <a:ext uri="{FF2B5EF4-FFF2-40B4-BE49-F238E27FC236}">
                <a16:creationId xmlns:a16="http://schemas.microsoft.com/office/drawing/2014/main" id="{D6B33FBF-EBA3-401F-BB21-5210AA211E05}"/>
              </a:ext>
            </a:extLst>
          </p:cNvPr>
          <p:cNvSpPr>
            <a:spLocks noGrp="1"/>
          </p:cNvSpPr>
          <p:nvPr>
            <p:ph sz="half" idx="1"/>
          </p:nvPr>
        </p:nvSpPr>
        <p:spPr/>
        <p:txBody>
          <a:bodyPr>
            <a:normAutofit fontScale="92500"/>
          </a:bodyPr>
          <a:lstStyle/>
          <a:p>
            <a:r>
              <a:rPr lang="en-US" dirty="0"/>
              <a:t>Please welcome new Affiliate Member Dr. Amy Kim!</a:t>
            </a:r>
          </a:p>
          <a:p>
            <a:r>
              <a:rPr lang="en-US" sz="2400" dirty="0"/>
              <a:t>Amy Chan Hyung Kim is an Associate Professor in the Department of Sport Management at Florida State University. Dr. Kim’s research interest focuses on promoting sport for health from a social epidemiological perspective at various levels such as non-institutionalized older adults. Dr. Kim earned her doctoral degree and master’s degree from The Ohio State University and her bachelor’s degree from Yonsei University</a:t>
            </a:r>
          </a:p>
          <a:p>
            <a:pPr algn="ctr"/>
            <a:endParaRPr lang="en-US" dirty="0"/>
          </a:p>
          <a:p>
            <a:pPr marL="0" indent="0" algn="ctr">
              <a:buNone/>
            </a:pPr>
            <a:endParaRPr lang="en-US" dirty="0"/>
          </a:p>
        </p:txBody>
      </p:sp>
      <p:pic>
        <p:nvPicPr>
          <p:cNvPr id="10" name="Content Placeholder 9">
            <a:extLst>
              <a:ext uri="{FF2B5EF4-FFF2-40B4-BE49-F238E27FC236}">
                <a16:creationId xmlns:a16="http://schemas.microsoft.com/office/drawing/2014/main" id="{68AF5692-EDBC-4692-A9C8-A90EC91E222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79920" y="2211979"/>
            <a:ext cx="3566160" cy="3578629"/>
          </a:xfrm>
          <a:prstGeom prst="rect">
            <a:avLst/>
          </a:prstGeom>
        </p:spPr>
      </p:pic>
    </p:spTree>
    <p:extLst>
      <p:ext uri="{BB962C8B-B14F-4D97-AF65-F5344CB8AC3E}">
        <p14:creationId xmlns:p14="http://schemas.microsoft.com/office/powerpoint/2010/main" val="177883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240C-8FE0-4614-92C9-2CFC6DA5F79F}"/>
              </a:ext>
            </a:extLst>
          </p:cNvPr>
          <p:cNvSpPr>
            <a:spLocks noGrp="1"/>
          </p:cNvSpPr>
          <p:nvPr>
            <p:ph type="title"/>
          </p:nvPr>
        </p:nvSpPr>
        <p:spPr/>
        <p:txBody>
          <a:bodyPr/>
          <a:lstStyle/>
          <a:p>
            <a:pPr algn="ctr"/>
            <a:r>
              <a:rPr lang="en-US" dirty="0"/>
              <a:t>Announcements, cont.</a:t>
            </a:r>
          </a:p>
        </p:txBody>
      </p:sp>
      <p:sp>
        <p:nvSpPr>
          <p:cNvPr id="3" name="Content Placeholder 2">
            <a:extLst>
              <a:ext uri="{FF2B5EF4-FFF2-40B4-BE49-F238E27FC236}">
                <a16:creationId xmlns:a16="http://schemas.microsoft.com/office/drawing/2014/main" id="{71FA7F4C-3EB2-42B0-B474-2DD964853AC6}"/>
              </a:ext>
            </a:extLst>
          </p:cNvPr>
          <p:cNvSpPr>
            <a:spLocks noGrp="1"/>
          </p:cNvSpPr>
          <p:nvPr>
            <p:ph sz="half" idx="1"/>
          </p:nvPr>
        </p:nvSpPr>
        <p:spPr/>
        <p:txBody>
          <a:bodyPr/>
          <a:lstStyle/>
          <a:p>
            <a:r>
              <a:rPr lang="en-US" sz="2400" dirty="0">
                <a:effectLst/>
                <a:latin typeface="Calibri" panose="020F0502020204030204" pitchFamily="34" charset="0"/>
                <a:ea typeface="Calibri" panose="020F0502020204030204" pitchFamily="34" charset="0"/>
              </a:rPr>
              <a:t>Graham McDougall’s application to the </a:t>
            </a:r>
            <a:r>
              <a:rPr lang="en-GB" sz="2400" dirty="0">
                <a:effectLst/>
                <a:latin typeface="Calibri" panose="020F0502020204030204" pitchFamily="34" charset="0"/>
                <a:ea typeface="Calibri" panose="020F0502020204030204" pitchFamily="34" charset="0"/>
              </a:rPr>
              <a:t>National Hartford </a:t>
            </a:r>
            <a:r>
              <a:rPr lang="en-GB" sz="2400" dirty="0" err="1">
                <a:effectLst/>
                <a:latin typeface="Calibri" panose="020F0502020204030204" pitchFamily="34" charset="0"/>
                <a:ea typeface="Calibri" panose="020F0502020204030204" pitchFamily="34" charset="0"/>
              </a:rPr>
              <a:t>Center</a:t>
            </a:r>
            <a:r>
              <a:rPr lang="en-GB" sz="2400" dirty="0">
                <a:effectLst/>
                <a:latin typeface="Calibri" panose="020F0502020204030204" pitchFamily="34" charset="0"/>
                <a:ea typeface="Calibri" panose="020F0502020204030204" pitchFamily="34" charset="0"/>
              </a:rPr>
              <a:t> of Gerontological Nursing Excellence (NHCGNE) Recognition Program for Distinguished Educator in Gerontological Nursing has met the criteria for Distinguished Educator in Gerontological Nursing.</a:t>
            </a:r>
            <a:endParaRPr lang="en-US" sz="2400" dirty="0">
              <a:effectLst/>
              <a:latin typeface="Calibri" panose="020F0502020204030204" pitchFamily="34" charset="0"/>
              <a:ea typeface="Calibri" panose="020F0502020204030204" pitchFamily="34" charset="0"/>
            </a:endParaRPr>
          </a:p>
          <a:p>
            <a:endParaRPr lang="en-US" dirty="0"/>
          </a:p>
        </p:txBody>
      </p:sp>
      <p:pic>
        <p:nvPicPr>
          <p:cNvPr id="7" name="Content Placeholder 6">
            <a:extLst>
              <a:ext uri="{FF2B5EF4-FFF2-40B4-BE49-F238E27FC236}">
                <a16:creationId xmlns:a16="http://schemas.microsoft.com/office/drawing/2014/main" id="{DB3C2006-D8A5-49F9-B0D5-2D3ABC9AE8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53375" y="1825625"/>
            <a:ext cx="2587816" cy="3166269"/>
          </a:xfrm>
          <a:prstGeom prst="rect">
            <a:avLst/>
          </a:prstGeom>
        </p:spPr>
      </p:pic>
    </p:spTree>
    <p:extLst>
      <p:ext uri="{BB962C8B-B14F-4D97-AF65-F5344CB8AC3E}">
        <p14:creationId xmlns:p14="http://schemas.microsoft.com/office/powerpoint/2010/main" val="261734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1DA8-B584-4E82-AED6-D312574A3C41}"/>
              </a:ext>
            </a:extLst>
          </p:cNvPr>
          <p:cNvSpPr>
            <a:spLocks noGrp="1"/>
          </p:cNvSpPr>
          <p:nvPr>
            <p:ph type="title"/>
          </p:nvPr>
        </p:nvSpPr>
        <p:spPr/>
        <p:txBody>
          <a:bodyPr/>
          <a:lstStyle/>
          <a:p>
            <a:pPr algn="ctr"/>
            <a:r>
              <a:rPr lang="en-US" dirty="0"/>
              <a:t>Announcements, cont.</a:t>
            </a:r>
          </a:p>
        </p:txBody>
      </p:sp>
      <p:sp>
        <p:nvSpPr>
          <p:cNvPr id="3" name="Content Placeholder 2">
            <a:extLst>
              <a:ext uri="{FF2B5EF4-FFF2-40B4-BE49-F238E27FC236}">
                <a16:creationId xmlns:a16="http://schemas.microsoft.com/office/drawing/2014/main" id="{463B1FCA-04BD-4271-A7A3-77A01C7FF5EB}"/>
              </a:ext>
            </a:extLst>
          </p:cNvPr>
          <p:cNvSpPr>
            <a:spLocks noGrp="1"/>
          </p:cNvSpPr>
          <p:nvPr>
            <p:ph sz="half"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Congratulations to Amy Ai, Ph.D., who has been named a Fellow of the American Academy of Social Work and Social Welfare.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The academy is an honorific society of distinguished scholars and practitioners dedicated to achieving excellence in the field of social work and social welfare through high-impact work that advances social good.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Dr. Ai is professor in the College of Social Work and a Faculty Affiliate of the Institute for Successful Longevity.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Her research interests involve gerontology, health disparities, cultural diversity, behavioral intervention, mindfulness, mental health, spirituality, as well as stress and coping. </a:t>
            </a:r>
          </a:p>
          <a:p>
            <a:endParaRPr lang="en-US" dirty="0"/>
          </a:p>
        </p:txBody>
      </p:sp>
      <p:pic>
        <p:nvPicPr>
          <p:cNvPr id="7" name="Content Placeholder 6" descr="A picture containing person, outdoor&#10;&#10;Description automatically generated">
            <a:extLst>
              <a:ext uri="{FF2B5EF4-FFF2-40B4-BE49-F238E27FC236}">
                <a16:creationId xmlns:a16="http://schemas.microsoft.com/office/drawing/2014/main" id="{EEFDBDF6-5269-4BC1-B1F0-A23F99E615C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740" r="11217"/>
          <a:stretch/>
        </p:blipFill>
        <p:spPr>
          <a:xfrm>
            <a:off x="7620000" y="1981200"/>
            <a:ext cx="3205018" cy="2514600"/>
          </a:xfrm>
          <a:prstGeom prst="rect">
            <a:avLst/>
          </a:prstGeom>
        </p:spPr>
      </p:pic>
    </p:spTree>
    <p:extLst>
      <p:ext uri="{BB962C8B-B14F-4D97-AF65-F5344CB8AC3E}">
        <p14:creationId xmlns:p14="http://schemas.microsoft.com/office/powerpoint/2010/main" val="111255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CFCE-76E4-4BA6-AFE6-D119D6E31BA6}"/>
              </a:ext>
            </a:extLst>
          </p:cNvPr>
          <p:cNvSpPr>
            <a:spLocks noGrp="1"/>
          </p:cNvSpPr>
          <p:nvPr>
            <p:ph type="title"/>
          </p:nvPr>
        </p:nvSpPr>
        <p:spPr/>
        <p:txBody>
          <a:bodyPr/>
          <a:lstStyle/>
          <a:p>
            <a:pPr algn="ctr"/>
            <a:r>
              <a:rPr lang="en-US" dirty="0"/>
              <a:t>Announcements, cont.</a:t>
            </a:r>
          </a:p>
        </p:txBody>
      </p:sp>
      <p:sp>
        <p:nvSpPr>
          <p:cNvPr id="3" name="Content Placeholder 2">
            <a:extLst>
              <a:ext uri="{FF2B5EF4-FFF2-40B4-BE49-F238E27FC236}">
                <a16:creationId xmlns:a16="http://schemas.microsoft.com/office/drawing/2014/main" id="{2911C9AF-1BD9-4153-B466-A8C5141DD740}"/>
              </a:ext>
            </a:extLst>
          </p:cNvPr>
          <p:cNvSpPr>
            <a:spLocks noGrp="1"/>
          </p:cNvSpPr>
          <p:nvPr>
            <p:ph sz="half" idx="1"/>
          </p:nvPr>
        </p:nvSpPr>
        <p:spPr/>
        <p:txBody>
          <a:bodyPr/>
          <a:lstStyle/>
          <a:p>
            <a:r>
              <a:rPr lang="en-US" sz="2400" dirty="0">
                <a:effectLst/>
                <a:latin typeface="Calibri" panose="020F0502020204030204" pitchFamily="34" charset="0"/>
                <a:ea typeface="Calibri" panose="020F0502020204030204" pitchFamily="34" charset="0"/>
              </a:rPr>
              <a:t>Congratulations to Dr. Julia Sheffler for being awarded FSU’s College of Medicine’s Outstanding Junior Faculty Researcher 2020 Award</a:t>
            </a:r>
          </a:p>
          <a:p>
            <a:endParaRPr lang="en-US" dirty="0"/>
          </a:p>
        </p:txBody>
      </p:sp>
      <p:pic>
        <p:nvPicPr>
          <p:cNvPr id="7" name="Content Placeholder 6">
            <a:extLst>
              <a:ext uri="{FF2B5EF4-FFF2-40B4-BE49-F238E27FC236}">
                <a16:creationId xmlns:a16="http://schemas.microsoft.com/office/drawing/2014/main" id="{100AAB33-1685-4948-9AB8-E908810D23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34250" y="1858169"/>
            <a:ext cx="2857500" cy="4286250"/>
          </a:xfrm>
          <a:prstGeom prst="rect">
            <a:avLst/>
          </a:prstGeom>
        </p:spPr>
      </p:pic>
    </p:spTree>
    <p:extLst>
      <p:ext uri="{BB962C8B-B14F-4D97-AF65-F5344CB8AC3E}">
        <p14:creationId xmlns:p14="http://schemas.microsoft.com/office/powerpoint/2010/main" val="47979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9898-3B24-448A-B393-0BEDF6173519}"/>
              </a:ext>
            </a:extLst>
          </p:cNvPr>
          <p:cNvSpPr>
            <a:spLocks noGrp="1"/>
          </p:cNvSpPr>
          <p:nvPr>
            <p:ph type="title"/>
          </p:nvPr>
        </p:nvSpPr>
        <p:spPr/>
        <p:txBody>
          <a:bodyPr/>
          <a:lstStyle/>
          <a:p>
            <a:pPr algn="ctr"/>
            <a:r>
              <a:rPr lang="en-US" dirty="0"/>
              <a:t>Friendly Reminder	</a:t>
            </a:r>
          </a:p>
        </p:txBody>
      </p:sp>
      <p:sp>
        <p:nvSpPr>
          <p:cNvPr id="3" name="Content Placeholder 2">
            <a:extLst>
              <a:ext uri="{FF2B5EF4-FFF2-40B4-BE49-F238E27FC236}">
                <a16:creationId xmlns:a16="http://schemas.microsoft.com/office/drawing/2014/main" id="{A5518075-BAD4-45FA-8D0E-7F9C76AA3C8C}"/>
              </a:ext>
            </a:extLst>
          </p:cNvPr>
          <p:cNvSpPr>
            <a:spLocks noGrp="1"/>
          </p:cNvSpPr>
          <p:nvPr>
            <p:ph idx="1"/>
          </p:nvPr>
        </p:nvSpPr>
        <p:spPr/>
        <p:txBody>
          <a:bodyPr/>
          <a:lstStyle/>
          <a:p>
            <a:r>
              <a:rPr lang="en-US" dirty="0"/>
              <a:t>Just a friendly reminder when you give press/media interviews of any kind that deal with aging or AFU, to please mention your affiliation with the Institute for Successful Longevity, and for online Zoom interviews where appropriate, please use the ISL-FSU background that Bill Edmonds has graciously provided.</a:t>
            </a:r>
          </a:p>
          <a:p>
            <a:r>
              <a:rPr lang="en-US" dirty="0"/>
              <a:t>If you need the backdrop, please email Callie Kindelsperger @cperson.fsu.edu to request the image.</a:t>
            </a:r>
          </a:p>
        </p:txBody>
      </p:sp>
    </p:spTree>
    <p:extLst>
      <p:ext uri="{BB962C8B-B14F-4D97-AF65-F5344CB8AC3E}">
        <p14:creationId xmlns:p14="http://schemas.microsoft.com/office/powerpoint/2010/main" val="138100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B0C2-BDC1-47C2-B486-F2ED043EDDFE}"/>
              </a:ext>
            </a:extLst>
          </p:cNvPr>
          <p:cNvSpPr>
            <a:spLocks noGrp="1"/>
          </p:cNvSpPr>
          <p:nvPr>
            <p:ph type="title"/>
          </p:nvPr>
        </p:nvSpPr>
        <p:spPr/>
        <p:txBody>
          <a:bodyPr/>
          <a:lstStyle/>
          <a:p>
            <a:pPr algn="ctr"/>
            <a:r>
              <a:rPr lang="en-US" dirty="0"/>
              <a:t>ISL Fluid Review/Planning Grants Website Update</a:t>
            </a:r>
          </a:p>
        </p:txBody>
      </p:sp>
      <p:sp>
        <p:nvSpPr>
          <p:cNvPr id="3" name="Content Placeholder 2">
            <a:extLst>
              <a:ext uri="{FF2B5EF4-FFF2-40B4-BE49-F238E27FC236}">
                <a16:creationId xmlns:a16="http://schemas.microsoft.com/office/drawing/2014/main" id="{440E76C9-7438-47AE-BA0A-CCEF8B5FDF8A}"/>
              </a:ext>
            </a:extLst>
          </p:cNvPr>
          <p:cNvSpPr>
            <a:spLocks noGrp="1"/>
          </p:cNvSpPr>
          <p:nvPr>
            <p:ph idx="1"/>
          </p:nvPr>
        </p:nvSpPr>
        <p:spPr/>
        <p:txBody>
          <a:bodyPr>
            <a:normAutofit/>
          </a:bodyPr>
          <a:lstStyle/>
          <a:p>
            <a:r>
              <a:rPr lang="en-US" sz="2400" dirty="0"/>
              <a:t>ISL’s Fluid Review Website Now Open for Applications.</a:t>
            </a:r>
          </a:p>
          <a:p>
            <a:pPr lvl="1"/>
            <a:r>
              <a:rPr lang="en-US" sz="2000" dirty="0"/>
              <a:t>Deadline to Apply is </a:t>
            </a:r>
            <a:r>
              <a:rPr lang="en-US" sz="2000" b="1" dirty="0">
                <a:highlight>
                  <a:srgbClr val="FFFF00"/>
                </a:highlight>
              </a:rPr>
              <a:t>March 23, 2021</a:t>
            </a:r>
          </a:p>
          <a:p>
            <a:pPr lvl="1"/>
            <a:r>
              <a:rPr lang="en-US" sz="2000" dirty="0"/>
              <a:t>Award Notification: </a:t>
            </a:r>
            <a:r>
              <a:rPr lang="en-US" sz="2000" b="1" dirty="0">
                <a:highlight>
                  <a:srgbClr val="FFFF00"/>
                </a:highlight>
              </a:rPr>
              <a:t>May 1st, 2021 </a:t>
            </a:r>
          </a:p>
          <a:p>
            <a:pPr lvl="1"/>
            <a:r>
              <a:rPr lang="en-US" sz="2000" dirty="0"/>
              <a:t>Award Period: </a:t>
            </a:r>
            <a:r>
              <a:rPr lang="en-US" sz="2000" b="1" dirty="0">
                <a:highlight>
                  <a:srgbClr val="FFFF00"/>
                </a:highlight>
              </a:rPr>
              <a:t>May 14-May 15th, 2021 </a:t>
            </a:r>
          </a:p>
          <a:p>
            <a:pPr lvl="1"/>
            <a:r>
              <a:rPr lang="en-US" sz="2000" dirty="0"/>
              <a:t>Please note that when submitting suggested reviewers for your proposal, Reviewers must be internal with Florida State University and must not present any conflict of interest for the application and scoring process.</a:t>
            </a:r>
          </a:p>
          <a:p>
            <a:pPr lvl="1"/>
            <a:r>
              <a:rPr lang="en-US" sz="2000" dirty="0"/>
              <a:t>Link to apply:  https://isl-fsu.us.fluidreview.com/ </a:t>
            </a:r>
          </a:p>
          <a:p>
            <a:pPr lvl="1"/>
            <a:r>
              <a:rPr lang="en-US" sz="2000" dirty="0"/>
              <a:t>If you need assistance with the application process and how to navigate the website, please email Callie Kindelsperger at cperson.fsu.edu </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Important Note: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FluidReview</a:t>
            </a:r>
            <a:r>
              <a:rPr lang="en-US" sz="2000">
                <a:effectLst/>
                <a:latin typeface="Calibri" panose="020F0502020204030204" pitchFamily="34" charset="0"/>
                <a:ea typeface="Calibri" panose="020F0502020204030204" pitchFamily="34" charset="0"/>
                <a:cs typeface="Times New Roman" panose="02020603050405020304" pitchFamily="18" charset="0"/>
              </a:rPr>
              <a:t> is </a:t>
            </a:r>
            <a:r>
              <a:rPr lang="en-US" sz="2000" dirty="0">
                <a:latin typeface="Calibri" panose="020F0502020204030204" pitchFamily="34" charset="0"/>
                <a:ea typeface="Calibri" panose="020F0502020204030204" pitchFamily="34" charset="0"/>
                <a:cs typeface="Times New Roman" panose="02020603050405020304" pitchFamily="18" charset="0"/>
              </a:rPr>
              <a:t>m</a:t>
            </a:r>
            <a:r>
              <a:rPr lang="en-US" sz="2000">
                <a:effectLst/>
                <a:latin typeface="Calibri" panose="020F0502020204030204" pitchFamily="34" charset="0"/>
                <a:ea typeface="Calibri" panose="020F0502020204030204" pitchFamily="34" charset="0"/>
                <a:cs typeface="Times New Roman" panose="02020603050405020304" pitchFamily="18" charset="0"/>
              </a:rPr>
              <a:t>igrating </a:t>
            </a:r>
            <a:r>
              <a:rPr lang="en-US" sz="2000" dirty="0">
                <a:effectLst/>
                <a:latin typeface="Calibri" panose="020F0502020204030204" pitchFamily="34" charset="0"/>
                <a:ea typeface="Calibri" panose="020F0502020204030204" pitchFamily="34" charset="0"/>
                <a:cs typeface="Times New Roman" panose="02020603050405020304" pitchFamily="18" charset="0"/>
              </a:rPr>
              <a:t>Over to new site called SurveyMonkey, date of migration TBD. Please DO NOT submit anything until the migration is complete. Once it is, Callie will send out an email announcing the change with updated links.</a:t>
            </a:r>
          </a:p>
          <a:p>
            <a:pPr lvl="1"/>
            <a:endParaRPr lang="en-US" dirty="0"/>
          </a:p>
          <a:p>
            <a:pPr lvl="1"/>
            <a:endParaRPr lang="en-US" dirty="0"/>
          </a:p>
        </p:txBody>
      </p:sp>
      <p:pic>
        <p:nvPicPr>
          <p:cNvPr id="5" name="Picture 4" descr="A desktop computer monitor sitting on top of a desk&#10;&#10;Description automatically generated">
            <a:extLst>
              <a:ext uri="{FF2B5EF4-FFF2-40B4-BE49-F238E27FC236}">
                <a16:creationId xmlns:a16="http://schemas.microsoft.com/office/drawing/2014/main" id="{46E0D3FE-9E66-42BB-B4E9-9889AF8C448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96400" y="1701576"/>
            <a:ext cx="2388189" cy="1563518"/>
          </a:xfrm>
          <a:prstGeom prst="rect">
            <a:avLst/>
          </a:prstGeom>
        </p:spPr>
      </p:pic>
    </p:spTree>
    <p:extLst>
      <p:ext uri="{BB962C8B-B14F-4D97-AF65-F5344CB8AC3E}">
        <p14:creationId xmlns:p14="http://schemas.microsoft.com/office/powerpoint/2010/main" val="352772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6E52-F410-4C5F-9975-BAE3B3339FC0}"/>
              </a:ext>
            </a:extLst>
          </p:cNvPr>
          <p:cNvSpPr>
            <a:spLocks noGrp="1"/>
          </p:cNvSpPr>
          <p:nvPr>
            <p:ph type="title"/>
          </p:nvPr>
        </p:nvSpPr>
        <p:spPr/>
        <p:txBody>
          <a:bodyPr/>
          <a:lstStyle/>
          <a:p>
            <a:r>
              <a:rPr lang="en-US" dirty="0"/>
              <a:t>2021 Student Poster Day Event via Zoom</a:t>
            </a:r>
          </a:p>
        </p:txBody>
      </p:sp>
      <p:sp>
        <p:nvSpPr>
          <p:cNvPr id="3" name="Content Placeholder 2">
            <a:extLst>
              <a:ext uri="{FF2B5EF4-FFF2-40B4-BE49-F238E27FC236}">
                <a16:creationId xmlns:a16="http://schemas.microsoft.com/office/drawing/2014/main" id="{93B194E0-34B7-418E-8649-C36BBDD8A696}"/>
              </a:ext>
            </a:extLst>
          </p:cNvPr>
          <p:cNvSpPr>
            <a:spLocks noGrp="1"/>
          </p:cNvSpPr>
          <p:nvPr>
            <p:ph idx="1"/>
          </p:nvPr>
        </p:nvSpPr>
        <p:spPr/>
        <p:txBody>
          <a:bodyPr/>
          <a:lstStyle/>
          <a:p>
            <a:r>
              <a:rPr lang="en-US" dirty="0"/>
              <a:t>After polling, the proposed date for this virtual event is Friday, March 5</a:t>
            </a:r>
            <a:r>
              <a:rPr lang="en-US" baseline="30000" dirty="0"/>
              <a:t>th</a:t>
            </a:r>
            <a:r>
              <a:rPr lang="en-US" dirty="0"/>
              <a:t>, 2-5pm. Will this date work for everyone? </a:t>
            </a:r>
          </a:p>
          <a:p>
            <a:r>
              <a:rPr lang="en-US" dirty="0"/>
              <a:t>Feedback/Opinions? </a:t>
            </a:r>
          </a:p>
          <a:p>
            <a:r>
              <a:rPr lang="en-US" dirty="0"/>
              <a:t>The Deadline for your students to apply for the Esther &amp; Del Grosser Scholarship is Feb. 15</a:t>
            </a:r>
            <a:r>
              <a:rPr lang="en-US" baseline="30000" dirty="0"/>
              <a:t>th</a:t>
            </a:r>
            <a:r>
              <a:rPr lang="en-US" dirty="0"/>
              <a:t>, 2021. Callie will send out the application instructions for your students in an email following commencement of the meeting.</a:t>
            </a:r>
          </a:p>
        </p:txBody>
      </p:sp>
    </p:spTree>
    <p:extLst>
      <p:ext uri="{BB962C8B-B14F-4D97-AF65-F5344CB8AC3E}">
        <p14:creationId xmlns:p14="http://schemas.microsoft.com/office/powerpoint/2010/main" val="1708747116"/>
      </p:ext>
    </p:extLst>
  </p:cSld>
  <p:clrMapOvr>
    <a:masterClrMapping/>
  </p:clrMapOvr>
</p:sld>
</file>

<file path=ppt/theme/theme1.xml><?xml version="1.0" encoding="utf-8"?>
<a:theme xmlns:a="http://schemas.openxmlformats.org/drawingml/2006/main" name="ISL-Powerpoint-202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Powerpoint.potx" id="{A3C77BB3-9268-4426-9889-35816C0BD4A9}" vid="{8ED24C5E-5EB3-42B7-968F-9464D7E52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4419C07B9FEA4BB360CE5592836273" ma:contentTypeVersion="12" ma:contentTypeDescription="Create a new document." ma:contentTypeScope="" ma:versionID="957f138518673c83153315edd99f6857">
  <xsd:schema xmlns:xsd="http://www.w3.org/2001/XMLSchema" xmlns:xs="http://www.w3.org/2001/XMLSchema" xmlns:p="http://schemas.microsoft.com/office/2006/metadata/properties" xmlns:ns2="eaefc853-07bd-41c4-bf82-039e44900564" xmlns:ns3="7a02478b-95c5-443d-9dca-0ad5e2ab086b" targetNamespace="http://schemas.microsoft.com/office/2006/metadata/properties" ma:root="true" ma:fieldsID="0c0fd3cf299bbaec935cf674278e6434" ns2:_="" ns3:_="">
    <xsd:import namespace="eaefc853-07bd-41c4-bf82-039e44900564"/>
    <xsd:import namespace="7a02478b-95c5-443d-9dca-0ad5e2ab0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fc853-07bd-41c4-bf82-039e44900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2478b-95c5-443d-9dca-0ad5e2ab08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AC99FC-762B-49CF-A79C-156C8ACBF2B1}">
  <ds:schemaRefs>
    <ds:schemaRef ds:uri="http://schemas.microsoft.com/sharepoint/v3/contenttype/forms"/>
  </ds:schemaRefs>
</ds:datastoreItem>
</file>

<file path=customXml/itemProps2.xml><?xml version="1.0" encoding="utf-8"?>
<ds:datastoreItem xmlns:ds="http://schemas.openxmlformats.org/officeDocument/2006/customXml" ds:itemID="{4FF6249F-7711-4443-8C57-BDCA35DAA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fc853-07bd-41c4-bf82-039e44900564"/>
    <ds:schemaRef ds:uri="7a02478b-95c5-443d-9dca-0ad5e2ab0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F6E00A-D812-4B6F-9886-CD71827D5B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ISL-Powerpoint-2020</Template>
  <TotalTime>1260</TotalTime>
  <Words>1226</Words>
  <Application>Microsoft Office PowerPoint</Application>
  <PresentationFormat>Widescreen</PresentationFormat>
  <Paragraphs>75</Paragraphs>
  <Slides>19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Courier New</vt:lpstr>
      <vt:lpstr>Symbol</vt:lpstr>
      <vt:lpstr>ISL-Powerpoint-2020</vt:lpstr>
      <vt:lpstr>Office Theme</vt:lpstr>
      <vt:lpstr>PowerPoint Presentation</vt:lpstr>
      <vt:lpstr>Grants Update</vt:lpstr>
      <vt:lpstr>Announcements/Awards/Promotions, etc.</vt:lpstr>
      <vt:lpstr>Announcements, cont.</vt:lpstr>
      <vt:lpstr>Announcements, cont.</vt:lpstr>
      <vt:lpstr>Announcements, cont.</vt:lpstr>
      <vt:lpstr>Friendly Reminder </vt:lpstr>
      <vt:lpstr>ISL Fluid Review/Planning Grants Website Update</vt:lpstr>
      <vt:lpstr>2021 Student Poster Day Event via Zoom</vt:lpstr>
      <vt:lpstr>IPE Journal Club Update</vt:lpstr>
      <vt:lpstr>ISL Brown Bags</vt:lpstr>
      <vt:lpstr>2020 ISL Fall Speaker, George Rebok</vt:lpstr>
      <vt:lpstr>Director Presentations</vt:lpstr>
      <vt:lpstr>2020 Annual GSA Updates</vt:lpstr>
      <vt:lpstr>Next JAB Meeting</vt:lpstr>
      <vt:lpstr>2020 Transportation Day Update</vt:lpstr>
      <vt:lpstr>Trademark for ISL</vt:lpstr>
      <vt:lpstr>ISL Experts on COVID 19 &amp; Older Adults</vt:lpstr>
      <vt:lpstr>Questions/Feedback?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Komsky</dc:creator>
  <cp:lastModifiedBy>Callie Kindelsperger</cp:lastModifiedBy>
  <cp:revision>86</cp:revision>
  <dcterms:created xsi:type="dcterms:W3CDTF">2014-01-16T15:05:19Z</dcterms:created>
  <dcterms:modified xsi:type="dcterms:W3CDTF">2020-11-17T16:35:07Z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0x010100214419C07B9FEA4BB360CE5592836273</vt:lpwstr>
  </property>
</Properties>
</file>