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2"/>
  </p:notesMasterIdLst>
  <p:sldIdLst>
    <p:sldId id="272" r:id="rId6"/>
    <p:sldId id="274" r:id="rId7"/>
    <p:sldId id="322" r:id="rId8"/>
    <p:sldId id="323" r:id="rId9"/>
    <p:sldId id="316" r:id="rId10"/>
    <p:sldId id="321" r:id="rId11"/>
    <p:sldId id="313" r:id="rId12"/>
    <p:sldId id="309" r:id="rId13"/>
    <p:sldId id="300" r:id="rId14"/>
    <p:sldId id="324" r:id="rId15"/>
    <p:sldId id="305" r:id="rId16"/>
    <p:sldId id="310" r:id="rId17"/>
    <p:sldId id="318" r:id="rId18"/>
    <p:sldId id="319" r:id="rId19"/>
    <p:sldId id="315" r:id="rId20"/>
    <p:sldId id="32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0115"/>
    <a:srgbClr val="CDC092"/>
    <a:srgbClr val="CDC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0077" autoAdjust="0"/>
  </p:normalViewPr>
  <p:slideViewPr>
    <p:cSldViewPr>
      <p:cViewPr varScale="1">
        <p:scale>
          <a:sx n="88" d="100"/>
          <a:sy n="88" d="100"/>
        </p:scale>
        <p:origin x="858" y="84"/>
      </p:cViewPr>
      <p:guideLst>
        <p:guide orient="horz" pos="2160"/>
        <p:guide pos="3840"/>
      </p:guideLst>
    </p:cSldViewPr>
  </p:slideViewPr>
  <p:notesTextViewPr>
    <p:cViewPr>
      <p:scale>
        <a:sx n="1" d="1"/>
        <a:sy n="1" d="1"/>
      </p:scale>
      <p:origin x="0" y="0"/>
    </p:cViewPr>
  </p:notesTextViewPr>
  <p:notesViewPr>
    <p:cSldViewPr>
      <p:cViewPr varScale="1">
        <p:scale>
          <a:sx n="143" d="100"/>
          <a:sy n="143" d="100"/>
        </p:scale>
        <p:origin x="-108" y="-10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lie Kindelsperger" userId="a03d6a49-e6b5-41d0-b6b7-cdf1abb62fcb" providerId="ADAL" clId="{8C43EF4F-D087-447C-9E32-6C7DF15F3D86}"/>
    <pc:docChg chg="modSld">
      <pc:chgData name="Callie Kindelsperger" userId="a03d6a49-e6b5-41d0-b6b7-cdf1abb62fcb" providerId="ADAL" clId="{8C43EF4F-D087-447C-9E32-6C7DF15F3D86}" dt="2020-09-30T16:44:57.005" v="3" actId="20577"/>
      <pc:docMkLst>
        <pc:docMk/>
      </pc:docMkLst>
      <pc:sldChg chg="modSp mod">
        <pc:chgData name="Callie Kindelsperger" userId="a03d6a49-e6b5-41d0-b6b7-cdf1abb62fcb" providerId="ADAL" clId="{8C43EF4F-D087-447C-9E32-6C7DF15F3D86}" dt="2020-09-30T16:44:57.005" v="3" actId="20577"/>
        <pc:sldMkLst>
          <pc:docMk/>
          <pc:sldMk cId="3527722163" sldId="316"/>
        </pc:sldMkLst>
        <pc:spChg chg="mod">
          <ac:chgData name="Callie Kindelsperger" userId="a03d6a49-e6b5-41d0-b6b7-cdf1abb62fcb" providerId="ADAL" clId="{8C43EF4F-D087-447C-9E32-6C7DF15F3D86}" dt="2020-09-30T16:44:57.005" v="3" actId="20577"/>
          <ac:spMkLst>
            <pc:docMk/>
            <pc:sldMk cId="3527722163" sldId="316"/>
            <ac:spMk id="3" creationId="{440E76C9-7438-47AE-BA0A-CCEF8B5FDF8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A53D1-9A44-4B38-B268-826AF9459AFE}" type="datetimeFigureOut">
              <a:rPr lang="en-US" smtClean="0"/>
              <a:t>9/30/2020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E024F-C3DA-4355-A4FD-70DFAEAA99F1}" type="slidenum">
              <a:rPr lang="en-US" smtClean="0"/>
              <a:t>‹#›</a:t>
            </a:fld>
            <a:endParaRPr lang="en-US"/>
          </a:p>
        </p:txBody>
      </p:sp>
    </p:spTree>
    <p:extLst>
      <p:ext uri="{BB962C8B-B14F-4D97-AF65-F5344CB8AC3E}">
        <p14:creationId xmlns:p14="http://schemas.microsoft.com/office/powerpoint/2010/main" val="15826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E024F-C3DA-4355-A4FD-70DFAEAA99F1}" type="slidenum">
              <a:rPr lang="en-US" smtClean="0"/>
              <a:t>1</a:t>
            </a:fld>
            <a:endParaRPr lang="en-US"/>
          </a:p>
        </p:txBody>
      </p:sp>
    </p:spTree>
    <p:extLst>
      <p:ext uri="{BB962C8B-B14F-4D97-AF65-F5344CB8AC3E}">
        <p14:creationId xmlns:p14="http://schemas.microsoft.com/office/powerpoint/2010/main" val="3319743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DC01B5-7516-4B0D-B34B-0DD60AE89837}"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36441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DC01B5-7516-4B0D-B34B-0DD60AE89837}"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633187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DC01B5-7516-4B0D-B34B-0DD60AE89837}"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95137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AB9E-77C3-4C91-9DB8-41B040116A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372889-782A-45D5-8A98-B0EC88878D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FC9888-A34E-4FD2-9917-859C1B6C04F6}"/>
              </a:ext>
            </a:extLst>
          </p:cNvPr>
          <p:cNvSpPr>
            <a:spLocks noGrp="1"/>
          </p:cNvSpPr>
          <p:nvPr>
            <p:ph type="dt" sz="half" idx="10"/>
          </p:nvPr>
        </p:nvSpPr>
        <p:spPr/>
        <p:txBody>
          <a:bodyPr/>
          <a:lstStyle/>
          <a:p>
            <a:fld id="{76DC01B5-7516-4B0D-B34B-0DD60AE89837}" type="datetimeFigureOut">
              <a:rPr lang="en-US" smtClean="0"/>
              <a:t>9/30/2020</a:t>
            </a:fld>
            <a:endParaRPr lang="en-US"/>
          </a:p>
        </p:txBody>
      </p:sp>
      <p:sp>
        <p:nvSpPr>
          <p:cNvPr id="5" name="Footer Placeholder 4">
            <a:extLst>
              <a:ext uri="{FF2B5EF4-FFF2-40B4-BE49-F238E27FC236}">
                <a16:creationId xmlns:a16="http://schemas.microsoft.com/office/drawing/2014/main" id="{C78EC841-B4F9-4CB9-AA31-5D42E94DB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56B23-1AEB-4618-8424-48C51AA23964}"/>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684072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2027-A274-4D33-8B07-1CE26223FD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0C4814-EFB0-4224-9D7A-9895ACC1C5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5E1C6-C268-46F1-886F-7A324C08DC2F}"/>
              </a:ext>
            </a:extLst>
          </p:cNvPr>
          <p:cNvSpPr>
            <a:spLocks noGrp="1"/>
          </p:cNvSpPr>
          <p:nvPr>
            <p:ph type="dt" sz="half" idx="10"/>
          </p:nvPr>
        </p:nvSpPr>
        <p:spPr/>
        <p:txBody>
          <a:bodyPr/>
          <a:lstStyle/>
          <a:p>
            <a:fld id="{76DC01B5-7516-4B0D-B34B-0DD60AE89837}" type="datetimeFigureOut">
              <a:rPr lang="en-US" smtClean="0"/>
              <a:t>9/30/2020</a:t>
            </a:fld>
            <a:endParaRPr lang="en-US"/>
          </a:p>
        </p:txBody>
      </p:sp>
      <p:sp>
        <p:nvSpPr>
          <p:cNvPr id="5" name="Footer Placeholder 4">
            <a:extLst>
              <a:ext uri="{FF2B5EF4-FFF2-40B4-BE49-F238E27FC236}">
                <a16:creationId xmlns:a16="http://schemas.microsoft.com/office/drawing/2014/main" id="{B5F37CAC-CA2A-40B3-9AAC-D1658A418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CFDEE-B21E-4BCA-B59D-DDCE5374CE08}"/>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139433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FE3FD-F0F0-42DC-93BE-BA58B79B49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4DF154-0BC5-4EFE-9A06-4E29A467BC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E72647-D590-4550-9FD9-EDAD76F2D494}"/>
              </a:ext>
            </a:extLst>
          </p:cNvPr>
          <p:cNvSpPr>
            <a:spLocks noGrp="1"/>
          </p:cNvSpPr>
          <p:nvPr>
            <p:ph type="dt" sz="half" idx="10"/>
          </p:nvPr>
        </p:nvSpPr>
        <p:spPr/>
        <p:txBody>
          <a:bodyPr/>
          <a:lstStyle/>
          <a:p>
            <a:fld id="{76DC01B5-7516-4B0D-B34B-0DD60AE89837}" type="datetimeFigureOut">
              <a:rPr lang="en-US" smtClean="0"/>
              <a:t>9/30/2020</a:t>
            </a:fld>
            <a:endParaRPr lang="en-US"/>
          </a:p>
        </p:txBody>
      </p:sp>
      <p:sp>
        <p:nvSpPr>
          <p:cNvPr id="5" name="Footer Placeholder 4">
            <a:extLst>
              <a:ext uri="{FF2B5EF4-FFF2-40B4-BE49-F238E27FC236}">
                <a16:creationId xmlns:a16="http://schemas.microsoft.com/office/drawing/2014/main" id="{90A87590-C9CF-42B9-8EE8-187A959F5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82AB8-484C-459D-A928-80576DE717CD}"/>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3323446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3E5AA-F765-4B50-8F56-A7CBC9EFFE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07F696-CB3F-4417-8416-DFBF955BE3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B34858-5A0D-45CA-B139-1BD77A0D31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3FF8D7-2C20-4C47-BF88-EC53C260352D}"/>
              </a:ext>
            </a:extLst>
          </p:cNvPr>
          <p:cNvSpPr>
            <a:spLocks noGrp="1"/>
          </p:cNvSpPr>
          <p:nvPr>
            <p:ph type="dt" sz="half" idx="10"/>
          </p:nvPr>
        </p:nvSpPr>
        <p:spPr/>
        <p:txBody>
          <a:bodyPr/>
          <a:lstStyle/>
          <a:p>
            <a:fld id="{76DC01B5-7516-4B0D-B34B-0DD60AE89837}" type="datetimeFigureOut">
              <a:rPr lang="en-US" smtClean="0"/>
              <a:t>9/30/2020</a:t>
            </a:fld>
            <a:endParaRPr lang="en-US"/>
          </a:p>
        </p:txBody>
      </p:sp>
      <p:sp>
        <p:nvSpPr>
          <p:cNvPr id="6" name="Footer Placeholder 5">
            <a:extLst>
              <a:ext uri="{FF2B5EF4-FFF2-40B4-BE49-F238E27FC236}">
                <a16:creationId xmlns:a16="http://schemas.microsoft.com/office/drawing/2014/main" id="{D126C626-74F3-462E-AC7D-BA70B0868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0957AC-F47A-43DF-9C32-CFC3FD6DB7BA}"/>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361276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219B-E978-435A-96AD-9A0FB7AFF5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E43A7B-D68F-419C-89B3-FC0EFF3FE7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440F26-8A6F-468A-A1DA-030A286A4B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BD13CC-1BDB-473A-8AAE-993FAE50C3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780847-F03D-40D1-9C15-71E1CF0BAE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E75700-2318-4E65-972B-3F071E9DDC12}"/>
              </a:ext>
            </a:extLst>
          </p:cNvPr>
          <p:cNvSpPr>
            <a:spLocks noGrp="1"/>
          </p:cNvSpPr>
          <p:nvPr>
            <p:ph type="dt" sz="half" idx="10"/>
          </p:nvPr>
        </p:nvSpPr>
        <p:spPr/>
        <p:txBody>
          <a:bodyPr/>
          <a:lstStyle/>
          <a:p>
            <a:fld id="{76DC01B5-7516-4B0D-B34B-0DD60AE89837}" type="datetimeFigureOut">
              <a:rPr lang="en-US" smtClean="0"/>
              <a:t>9/30/2020</a:t>
            </a:fld>
            <a:endParaRPr lang="en-US"/>
          </a:p>
        </p:txBody>
      </p:sp>
      <p:sp>
        <p:nvSpPr>
          <p:cNvPr id="8" name="Footer Placeholder 7">
            <a:extLst>
              <a:ext uri="{FF2B5EF4-FFF2-40B4-BE49-F238E27FC236}">
                <a16:creationId xmlns:a16="http://schemas.microsoft.com/office/drawing/2014/main" id="{54FAF616-1361-4815-B9C2-2A543308E2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157CCA-0017-4D7C-AE9D-2666C8E222B1}"/>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533643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44ED6-DC04-492A-81B7-11ACB2EAA7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2E8FBC-D4D3-4B1C-B7F5-4351B4580D37}"/>
              </a:ext>
            </a:extLst>
          </p:cNvPr>
          <p:cNvSpPr>
            <a:spLocks noGrp="1"/>
          </p:cNvSpPr>
          <p:nvPr>
            <p:ph type="dt" sz="half" idx="10"/>
          </p:nvPr>
        </p:nvSpPr>
        <p:spPr/>
        <p:txBody>
          <a:bodyPr/>
          <a:lstStyle/>
          <a:p>
            <a:fld id="{76DC01B5-7516-4B0D-B34B-0DD60AE89837}" type="datetimeFigureOut">
              <a:rPr lang="en-US" smtClean="0"/>
              <a:t>9/30/2020</a:t>
            </a:fld>
            <a:endParaRPr lang="en-US"/>
          </a:p>
        </p:txBody>
      </p:sp>
      <p:sp>
        <p:nvSpPr>
          <p:cNvPr id="4" name="Footer Placeholder 3">
            <a:extLst>
              <a:ext uri="{FF2B5EF4-FFF2-40B4-BE49-F238E27FC236}">
                <a16:creationId xmlns:a16="http://schemas.microsoft.com/office/drawing/2014/main" id="{2F94E6F3-8512-4525-9C4D-A42E277691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1519EE-2C4E-4CBC-B225-8F64E417AB30}"/>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740813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D9B0FD-884B-490B-9AC0-A9F72CDA0EB6}"/>
              </a:ext>
            </a:extLst>
          </p:cNvPr>
          <p:cNvSpPr>
            <a:spLocks noGrp="1"/>
          </p:cNvSpPr>
          <p:nvPr>
            <p:ph type="dt" sz="half" idx="10"/>
          </p:nvPr>
        </p:nvSpPr>
        <p:spPr/>
        <p:txBody>
          <a:bodyPr/>
          <a:lstStyle/>
          <a:p>
            <a:fld id="{76DC01B5-7516-4B0D-B34B-0DD60AE89837}" type="datetimeFigureOut">
              <a:rPr lang="en-US" smtClean="0"/>
              <a:t>9/30/2020</a:t>
            </a:fld>
            <a:endParaRPr lang="en-US"/>
          </a:p>
        </p:txBody>
      </p:sp>
      <p:sp>
        <p:nvSpPr>
          <p:cNvPr id="3" name="Footer Placeholder 2">
            <a:extLst>
              <a:ext uri="{FF2B5EF4-FFF2-40B4-BE49-F238E27FC236}">
                <a16:creationId xmlns:a16="http://schemas.microsoft.com/office/drawing/2014/main" id="{8AC35228-BB9F-4EC5-A7ED-6C10C4DE62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0A446F-80B5-4F60-B9B4-8BF80CD311ED}"/>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765747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C310-2708-499C-BAB0-06B748ED6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AE92DA-846B-45E6-B611-9B6131041C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13853D-D924-430E-836C-AD2B6BC3E0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649B38-4E75-42A9-8558-74E8CCB548BF}"/>
              </a:ext>
            </a:extLst>
          </p:cNvPr>
          <p:cNvSpPr>
            <a:spLocks noGrp="1"/>
          </p:cNvSpPr>
          <p:nvPr>
            <p:ph type="dt" sz="half" idx="10"/>
          </p:nvPr>
        </p:nvSpPr>
        <p:spPr/>
        <p:txBody>
          <a:bodyPr/>
          <a:lstStyle/>
          <a:p>
            <a:fld id="{76DC01B5-7516-4B0D-B34B-0DD60AE89837}" type="datetimeFigureOut">
              <a:rPr lang="en-US" smtClean="0"/>
              <a:t>9/30/2020</a:t>
            </a:fld>
            <a:endParaRPr lang="en-US"/>
          </a:p>
        </p:txBody>
      </p:sp>
      <p:sp>
        <p:nvSpPr>
          <p:cNvPr id="6" name="Footer Placeholder 5">
            <a:extLst>
              <a:ext uri="{FF2B5EF4-FFF2-40B4-BE49-F238E27FC236}">
                <a16:creationId xmlns:a16="http://schemas.microsoft.com/office/drawing/2014/main" id="{92B84C28-360D-454B-B250-D99A23D366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6DC6CD-9D4D-4EBD-B8C4-9C5E4D1D305A}"/>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87013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DC01B5-7516-4B0D-B34B-0DD60AE89837}"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3207377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56F3-B6E4-4399-A324-A914281C5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9ED3AA-7283-4BBA-B25B-1B1A470E0B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DF35E3-9E13-4129-A4FC-7F2955906F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E6D5A-E793-4DBA-A882-72B5E75788EC}"/>
              </a:ext>
            </a:extLst>
          </p:cNvPr>
          <p:cNvSpPr>
            <a:spLocks noGrp="1"/>
          </p:cNvSpPr>
          <p:nvPr>
            <p:ph type="dt" sz="half" idx="10"/>
          </p:nvPr>
        </p:nvSpPr>
        <p:spPr/>
        <p:txBody>
          <a:bodyPr/>
          <a:lstStyle/>
          <a:p>
            <a:fld id="{76DC01B5-7516-4B0D-B34B-0DD60AE89837}" type="datetimeFigureOut">
              <a:rPr lang="en-US" smtClean="0"/>
              <a:t>9/30/2020</a:t>
            </a:fld>
            <a:endParaRPr lang="en-US"/>
          </a:p>
        </p:txBody>
      </p:sp>
      <p:sp>
        <p:nvSpPr>
          <p:cNvPr id="6" name="Footer Placeholder 5">
            <a:extLst>
              <a:ext uri="{FF2B5EF4-FFF2-40B4-BE49-F238E27FC236}">
                <a16:creationId xmlns:a16="http://schemas.microsoft.com/office/drawing/2014/main" id="{2B99F64D-C48E-44B6-AC16-BF0B2F278A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53168-8A61-4901-8035-146EAEFE284D}"/>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3128480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6FCD-2164-4421-B65C-4E9A799519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040298-8090-4764-820D-A7B1241A7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7A6915-1E05-498D-AC6E-A778AD581362}"/>
              </a:ext>
            </a:extLst>
          </p:cNvPr>
          <p:cNvSpPr>
            <a:spLocks noGrp="1"/>
          </p:cNvSpPr>
          <p:nvPr>
            <p:ph type="dt" sz="half" idx="10"/>
          </p:nvPr>
        </p:nvSpPr>
        <p:spPr/>
        <p:txBody>
          <a:bodyPr/>
          <a:lstStyle/>
          <a:p>
            <a:fld id="{76DC01B5-7516-4B0D-B34B-0DD60AE89837}" type="datetimeFigureOut">
              <a:rPr lang="en-US" smtClean="0"/>
              <a:t>9/30/2020</a:t>
            </a:fld>
            <a:endParaRPr lang="en-US"/>
          </a:p>
        </p:txBody>
      </p:sp>
      <p:sp>
        <p:nvSpPr>
          <p:cNvPr id="5" name="Footer Placeholder 4">
            <a:extLst>
              <a:ext uri="{FF2B5EF4-FFF2-40B4-BE49-F238E27FC236}">
                <a16:creationId xmlns:a16="http://schemas.microsoft.com/office/drawing/2014/main" id="{276BC167-4B82-4A66-B4AB-B60674DD4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20B08-526B-4F75-BFA4-CF7A7E6B918B}"/>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900199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CD5117-599F-4F08-AF53-F5FD237EDC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604036-79B1-425B-BC25-35B9A99CCC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EE5D22-E7F2-4D09-B0E9-6BF4E961C63B}"/>
              </a:ext>
            </a:extLst>
          </p:cNvPr>
          <p:cNvSpPr>
            <a:spLocks noGrp="1"/>
          </p:cNvSpPr>
          <p:nvPr>
            <p:ph type="dt" sz="half" idx="10"/>
          </p:nvPr>
        </p:nvSpPr>
        <p:spPr/>
        <p:txBody>
          <a:bodyPr/>
          <a:lstStyle/>
          <a:p>
            <a:fld id="{76DC01B5-7516-4B0D-B34B-0DD60AE89837}" type="datetimeFigureOut">
              <a:rPr lang="en-US" smtClean="0"/>
              <a:t>9/30/2020</a:t>
            </a:fld>
            <a:endParaRPr lang="en-US"/>
          </a:p>
        </p:txBody>
      </p:sp>
      <p:sp>
        <p:nvSpPr>
          <p:cNvPr id="5" name="Footer Placeholder 4">
            <a:extLst>
              <a:ext uri="{FF2B5EF4-FFF2-40B4-BE49-F238E27FC236}">
                <a16:creationId xmlns:a16="http://schemas.microsoft.com/office/drawing/2014/main" id="{FD420FEE-95EA-45F4-B58D-04A103023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81F7D3-F827-4F43-AD2B-5F5E0566F027}"/>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608796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DC01B5-7516-4B0D-B34B-0DD60AE89837}"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86558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DC01B5-7516-4B0D-B34B-0DD60AE89837}"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599815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lgn="ctr">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DC01B5-7516-4B0D-B34B-0DD60AE89837}" type="datetimeFigureOut">
              <a:rPr lang="en-US" smtClean="0"/>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318043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DC01B5-7516-4B0D-B34B-0DD60AE89837}" type="datetimeFigureOut">
              <a:rPr lang="en-US" smtClean="0"/>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47581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C01B5-7516-4B0D-B34B-0DD60AE89837}" type="datetimeFigureOut">
              <a:rPr lang="en-US" smtClean="0"/>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43649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DC01B5-7516-4B0D-B34B-0DD60AE89837}"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592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DC01B5-7516-4B0D-B34B-0DD60AE89837}"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92289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C01B5-7516-4B0D-B34B-0DD60AE89837}" type="datetimeFigureOut">
              <a:rPr lang="en-US" smtClean="0"/>
              <a:t>9/30/2020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7E36F-2AE7-4DC1-8D70-A997D93915BA}" type="slidenum">
              <a:rPr lang="en-US" smtClean="0"/>
              <a:t>‹#›</a:t>
            </a:fld>
            <a:endParaRPr lang="en-US"/>
          </a:p>
        </p:txBody>
      </p:sp>
    </p:spTree>
    <p:extLst>
      <p:ext uri="{BB962C8B-B14F-4D97-AF65-F5344CB8AC3E}">
        <p14:creationId xmlns:p14="http://schemas.microsoft.com/office/powerpoint/2010/main" val="3794614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26A621-FE44-4CD7-8AD0-B2D254CF4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B794D4-7690-4B16-A258-AD60B137A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C4934-F280-49B4-9F27-56308320B8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C01B5-7516-4B0D-B34B-0DD60AE89837}" type="datetimeFigureOut">
              <a:rPr lang="en-US" smtClean="0"/>
              <a:t>9/30/2020</a:t>
            </a:fld>
            <a:endParaRPr lang="en-US"/>
          </a:p>
        </p:txBody>
      </p:sp>
      <p:sp>
        <p:nvSpPr>
          <p:cNvPr id="5" name="Footer Placeholder 4">
            <a:extLst>
              <a:ext uri="{FF2B5EF4-FFF2-40B4-BE49-F238E27FC236}">
                <a16:creationId xmlns:a16="http://schemas.microsoft.com/office/drawing/2014/main" id="{082581BA-7003-4614-888F-0C7F89E899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D5B2D3-7A52-4747-86A2-22DF32D411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7E36F-2AE7-4DC1-8D70-A997D93915BA}" type="slidenum">
              <a:rPr lang="en-US" smtClean="0"/>
              <a:t>‹#›</a:t>
            </a:fld>
            <a:endParaRPr lang="en-US"/>
          </a:p>
        </p:txBody>
      </p:sp>
    </p:spTree>
    <p:extLst>
      <p:ext uri="{BB962C8B-B14F-4D97-AF65-F5344CB8AC3E}">
        <p14:creationId xmlns:p14="http://schemas.microsoft.com/office/powerpoint/2010/main" val="3387318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Business"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car-automobile-vehicle-red-306442/"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misseaglesnetwork.blogspot.com/2011/04/victorian-climate-action-calendar.html" TargetMode="Externa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File:Corporate_Woman_Giving_a_PowerPoint_Presentation.svg"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xtraordinarymom.blogspot.com/2011/08/proud-to-become-mother-of-2-boys.html" TargetMode="Externa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hyperlink" Target="http://order.uprintinvitations.com/Invitations-Baby-Shower/Purse-Baby-Shower-Invitations-WITH-CLIPART-Choose-Your-Character-ANY-COLOR-SCHEME.htm"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workstation-computer-office-desktop-147953/"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reasonablywell-julia.blogspot.com/2013/03/discuss-this.html"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livingineastsheen.co.uk/2015/05/15/annual-general-meeting-7-30-pm-monday-18-may-all-saints-church-hall-park-avenue/"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gisatvassar.blogspot.com/2007/10/google-earth-lunchtime-demonstration.html" TargetMode="External"/><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24503" y="3886200"/>
            <a:ext cx="6762750" cy="1752600"/>
          </a:xfrm>
        </p:spPr>
        <p:txBody>
          <a:bodyPr>
            <a:normAutofit fontScale="92500"/>
          </a:bodyPr>
          <a:lstStyle/>
          <a:p>
            <a:r>
              <a:rPr lang="en-US" sz="3600" dirty="0">
                <a:solidFill>
                  <a:schemeClr val="tx1"/>
                </a:solidFill>
              </a:rPr>
              <a:t>Affiliates Meeting</a:t>
            </a:r>
          </a:p>
          <a:p>
            <a:r>
              <a:rPr lang="en-US" sz="3600" dirty="0">
                <a:solidFill>
                  <a:schemeClr val="tx1"/>
                </a:solidFill>
              </a:rPr>
              <a:t>Wednesday, September 30th, 2020, Virtual Zoom Meeting, 12pm-1pm</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444003"/>
            <a:ext cx="691515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99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0FF11-F57D-4E27-A66A-A09EB7031855}"/>
              </a:ext>
            </a:extLst>
          </p:cNvPr>
          <p:cNvSpPr>
            <a:spLocks noGrp="1"/>
          </p:cNvSpPr>
          <p:nvPr>
            <p:ph type="title"/>
          </p:nvPr>
        </p:nvSpPr>
        <p:spPr/>
        <p:txBody>
          <a:bodyPr/>
          <a:lstStyle/>
          <a:p>
            <a:r>
              <a:rPr lang="en-US" dirty="0"/>
              <a:t>ISL Brown Bags, cont.</a:t>
            </a:r>
          </a:p>
        </p:txBody>
      </p:sp>
      <p:sp>
        <p:nvSpPr>
          <p:cNvPr id="3" name="Content Placeholder 2">
            <a:extLst>
              <a:ext uri="{FF2B5EF4-FFF2-40B4-BE49-F238E27FC236}">
                <a16:creationId xmlns:a16="http://schemas.microsoft.com/office/drawing/2014/main" id="{05A00B65-4437-4F01-95C3-321714F20121}"/>
              </a:ext>
            </a:extLst>
          </p:cNvPr>
          <p:cNvSpPr>
            <a:spLocks noGrp="1"/>
          </p:cNvSpPr>
          <p:nvPr>
            <p:ph idx="1"/>
          </p:nvPr>
        </p:nvSpPr>
        <p:spPr/>
        <p:txBody>
          <a:bodyPr/>
          <a:lstStyle/>
          <a:p>
            <a:pPr marL="457200" lvl="1" indent="0" algn="ctr">
              <a:buNone/>
            </a:pPr>
            <a:r>
              <a:rPr lang="en-US" sz="3200" b="1" dirty="0"/>
              <a:t>Upcoming Brown Bags</a:t>
            </a:r>
          </a:p>
          <a:p>
            <a:r>
              <a:rPr lang="en-US" dirty="0"/>
              <a:t>Yanshuo Sun, Monday, October 5th, 12-1pm Zoom</a:t>
            </a:r>
          </a:p>
          <a:p>
            <a:r>
              <a:rPr lang="en-US" dirty="0"/>
              <a:t>IPE Journal Club, Zoom, Monday November 9th, 12-1pm </a:t>
            </a:r>
          </a:p>
          <a:p>
            <a:r>
              <a:rPr lang="en-US" dirty="0"/>
              <a:t>December- Lynn Panton, Monday, December 7</a:t>
            </a:r>
            <a:r>
              <a:rPr lang="en-US" baseline="30000" dirty="0"/>
              <a:t>th</a:t>
            </a:r>
            <a:r>
              <a:rPr lang="en-US" dirty="0"/>
              <a:t>, 2-3pm</a:t>
            </a:r>
          </a:p>
          <a:p>
            <a:endParaRPr lang="en-US" dirty="0"/>
          </a:p>
        </p:txBody>
      </p:sp>
    </p:spTree>
    <p:extLst>
      <p:ext uri="{BB962C8B-B14F-4D97-AF65-F5344CB8AC3E}">
        <p14:creationId xmlns:p14="http://schemas.microsoft.com/office/powerpoint/2010/main" val="3661997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02FF3-B0A2-417D-963C-5B7F74C85448}"/>
              </a:ext>
            </a:extLst>
          </p:cNvPr>
          <p:cNvSpPr>
            <a:spLocks noGrp="1"/>
          </p:cNvSpPr>
          <p:nvPr>
            <p:ph type="title"/>
          </p:nvPr>
        </p:nvSpPr>
        <p:spPr/>
        <p:txBody>
          <a:bodyPr/>
          <a:lstStyle/>
          <a:p>
            <a:pPr algn="ctr"/>
            <a:r>
              <a:rPr lang="en-US" dirty="0"/>
              <a:t>Next JAB Meeting</a:t>
            </a:r>
          </a:p>
        </p:txBody>
      </p:sp>
      <p:sp>
        <p:nvSpPr>
          <p:cNvPr id="3" name="Content Placeholder 2">
            <a:extLst>
              <a:ext uri="{FF2B5EF4-FFF2-40B4-BE49-F238E27FC236}">
                <a16:creationId xmlns:a16="http://schemas.microsoft.com/office/drawing/2014/main" id="{2AD1C5FD-392E-4B80-9D9B-F111F5E05A74}"/>
              </a:ext>
            </a:extLst>
          </p:cNvPr>
          <p:cNvSpPr>
            <a:spLocks noGrp="1"/>
          </p:cNvSpPr>
          <p:nvPr>
            <p:ph idx="1"/>
          </p:nvPr>
        </p:nvSpPr>
        <p:spPr/>
        <p:txBody>
          <a:bodyPr>
            <a:normAutofit/>
          </a:bodyPr>
          <a:lstStyle/>
          <a:p>
            <a:pPr algn="ctr"/>
            <a:r>
              <a:rPr lang="en-US" sz="3600" dirty="0"/>
              <a:t>Next Joint Advisory Board meeting scheduled for Monday, November 30</a:t>
            </a:r>
            <a:r>
              <a:rPr lang="en-US" sz="3600" baseline="30000" dirty="0"/>
              <a:t>th</a:t>
            </a:r>
            <a:r>
              <a:rPr lang="en-US" sz="3600" dirty="0"/>
              <a:t>, 12-1pm via Zoom.</a:t>
            </a:r>
          </a:p>
        </p:txBody>
      </p:sp>
      <p:pic>
        <p:nvPicPr>
          <p:cNvPr id="5" name="Picture 4" descr="A drawing of a cartoon character&#10;&#10;Description automatically generated">
            <a:extLst>
              <a:ext uri="{FF2B5EF4-FFF2-40B4-BE49-F238E27FC236}">
                <a16:creationId xmlns:a16="http://schemas.microsoft.com/office/drawing/2014/main" id="{1B9E10A4-DAC3-4939-B977-4D8E0425B0B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14600" y="3183091"/>
            <a:ext cx="6477000" cy="2563813"/>
          </a:xfrm>
          <a:prstGeom prst="rect">
            <a:avLst/>
          </a:prstGeom>
        </p:spPr>
      </p:pic>
      <p:sp>
        <p:nvSpPr>
          <p:cNvPr id="6" name="TextBox 5">
            <a:extLst>
              <a:ext uri="{FF2B5EF4-FFF2-40B4-BE49-F238E27FC236}">
                <a16:creationId xmlns:a16="http://schemas.microsoft.com/office/drawing/2014/main" id="{929D107B-C6C0-4C0C-AD7F-E5C65CB3EDFB}"/>
              </a:ext>
            </a:extLst>
          </p:cNvPr>
          <p:cNvSpPr txBox="1"/>
          <p:nvPr/>
        </p:nvSpPr>
        <p:spPr>
          <a:xfrm>
            <a:off x="2514600" y="5924522"/>
            <a:ext cx="6477000" cy="230832"/>
          </a:xfrm>
          <a:prstGeom prst="rect">
            <a:avLst/>
          </a:prstGeom>
          <a:noFill/>
        </p:spPr>
        <p:txBody>
          <a:bodyPr wrap="square" rtlCol="0">
            <a:spAutoFit/>
          </a:bodyPr>
          <a:lstStyle/>
          <a:p>
            <a:r>
              <a:rPr lang="en-US" sz="900">
                <a:hlinkClick r:id="rId3" tooltip="https://en.wikipedia.org/wiki/Business"/>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4137123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5A37-3373-48EA-AC4B-C9644E7098F6}"/>
              </a:ext>
            </a:extLst>
          </p:cNvPr>
          <p:cNvSpPr>
            <a:spLocks noGrp="1"/>
          </p:cNvSpPr>
          <p:nvPr>
            <p:ph type="title"/>
          </p:nvPr>
        </p:nvSpPr>
        <p:spPr/>
        <p:txBody>
          <a:bodyPr/>
          <a:lstStyle/>
          <a:p>
            <a:pPr algn="ctr"/>
            <a:r>
              <a:rPr lang="en-US" dirty="0"/>
              <a:t>2020 Transportation Day Update</a:t>
            </a:r>
          </a:p>
        </p:txBody>
      </p:sp>
      <p:sp>
        <p:nvSpPr>
          <p:cNvPr id="3" name="Content Placeholder 2">
            <a:extLst>
              <a:ext uri="{FF2B5EF4-FFF2-40B4-BE49-F238E27FC236}">
                <a16:creationId xmlns:a16="http://schemas.microsoft.com/office/drawing/2014/main" id="{BDC558C1-8AE8-4D6E-A4E2-6D06A9643F1B}"/>
              </a:ext>
            </a:extLst>
          </p:cNvPr>
          <p:cNvSpPr>
            <a:spLocks noGrp="1"/>
          </p:cNvSpPr>
          <p:nvPr>
            <p:ph idx="1"/>
          </p:nvPr>
        </p:nvSpPr>
        <p:spPr/>
        <p:txBody>
          <a:bodyPr/>
          <a:lstStyle/>
          <a:p>
            <a:pPr algn="ctr"/>
            <a:r>
              <a:rPr lang="en-US" dirty="0"/>
              <a:t>This year’s Transportation Day has been moved to an entirely online event, to take place on Zoom October 16</a:t>
            </a:r>
            <a:r>
              <a:rPr lang="en-US" baseline="30000" dirty="0"/>
              <a:t>th.</a:t>
            </a:r>
            <a:r>
              <a:rPr lang="en-US" dirty="0"/>
              <a:t> More details to come. Mark your calendars! We will circulate links soon!</a:t>
            </a:r>
          </a:p>
        </p:txBody>
      </p:sp>
      <p:pic>
        <p:nvPicPr>
          <p:cNvPr id="5" name="Picture 4" descr="A picture containing clock&#10;&#10;Description automatically generated">
            <a:extLst>
              <a:ext uri="{FF2B5EF4-FFF2-40B4-BE49-F238E27FC236}">
                <a16:creationId xmlns:a16="http://schemas.microsoft.com/office/drawing/2014/main" id="{4F826837-A53A-4A66-B9B0-F6CA8546328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00799" y="3592013"/>
            <a:ext cx="5428397" cy="2714199"/>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FC9D1370-2EE9-467D-B18A-9ABC25BEF0D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62803" y="2819400"/>
            <a:ext cx="2047875" cy="3075591"/>
          </a:xfrm>
          <a:prstGeom prst="rect">
            <a:avLst/>
          </a:prstGeom>
        </p:spPr>
      </p:pic>
    </p:spTree>
    <p:extLst>
      <p:ext uri="{BB962C8B-B14F-4D97-AF65-F5344CB8AC3E}">
        <p14:creationId xmlns:p14="http://schemas.microsoft.com/office/powerpoint/2010/main" val="1484464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AF54-607C-4377-8552-6C3AC4542DF7}"/>
              </a:ext>
            </a:extLst>
          </p:cNvPr>
          <p:cNvSpPr>
            <a:spLocks noGrp="1"/>
          </p:cNvSpPr>
          <p:nvPr>
            <p:ph type="title"/>
          </p:nvPr>
        </p:nvSpPr>
        <p:spPr/>
        <p:txBody>
          <a:bodyPr/>
          <a:lstStyle/>
          <a:p>
            <a:pPr algn="ctr"/>
            <a:r>
              <a:rPr lang="en-US" dirty="0"/>
              <a:t>Using Technology to Promote Health and Social Connectivity in the Age of COVID-19</a:t>
            </a:r>
          </a:p>
        </p:txBody>
      </p:sp>
      <p:sp>
        <p:nvSpPr>
          <p:cNvPr id="3" name="Content Placeholder 2">
            <a:extLst>
              <a:ext uri="{FF2B5EF4-FFF2-40B4-BE49-F238E27FC236}">
                <a16:creationId xmlns:a16="http://schemas.microsoft.com/office/drawing/2014/main" id="{19722CC5-A2D5-404B-8788-99392A5A46D9}"/>
              </a:ext>
            </a:extLst>
          </p:cNvPr>
          <p:cNvSpPr>
            <a:spLocks noGrp="1"/>
          </p:cNvSpPr>
          <p:nvPr>
            <p:ph idx="1"/>
          </p:nvPr>
        </p:nvSpPr>
        <p:spPr/>
        <p:txBody>
          <a:bodyPr/>
          <a:lstStyle/>
          <a:p>
            <a:r>
              <a:rPr lang="en-US" dirty="0"/>
              <a:t>Dr. Charness was invited to be on a virtual panel discussion Oct. 27 sponsored by University of Maine: Using Technology to Promote Health and Social Connectivity in the Age of COVID-19.  </a:t>
            </a:r>
          </a:p>
          <a:p>
            <a:r>
              <a:rPr lang="en-US" dirty="0"/>
              <a:t>Also invited to give (virtually) the William F. Forbes Lecture in November, in the University of Waterloo Network for Aging and Technology Conference: Aging and Technology in the Time of COVID-19 and Beyond.</a:t>
            </a:r>
          </a:p>
        </p:txBody>
      </p:sp>
    </p:spTree>
    <p:extLst>
      <p:ext uri="{BB962C8B-B14F-4D97-AF65-F5344CB8AC3E}">
        <p14:creationId xmlns:p14="http://schemas.microsoft.com/office/powerpoint/2010/main" val="83823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06FE6-61C0-4948-A2D5-0E33E6C73254}"/>
              </a:ext>
            </a:extLst>
          </p:cNvPr>
          <p:cNvSpPr>
            <a:spLocks noGrp="1"/>
          </p:cNvSpPr>
          <p:nvPr>
            <p:ph type="title"/>
          </p:nvPr>
        </p:nvSpPr>
        <p:spPr/>
        <p:txBody>
          <a:bodyPr/>
          <a:lstStyle/>
          <a:p>
            <a:pPr algn="ctr"/>
            <a:r>
              <a:rPr lang="en-US" dirty="0"/>
              <a:t>ISL’s Zoom Initiative Project</a:t>
            </a:r>
            <a:br>
              <a:rPr lang="en-US" dirty="0"/>
            </a:br>
            <a:r>
              <a:rPr lang="en-US" dirty="0"/>
              <a:t> receiving positive feedback</a:t>
            </a:r>
          </a:p>
        </p:txBody>
      </p:sp>
      <p:sp>
        <p:nvSpPr>
          <p:cNvPr id="3" name="Content Placeholder 2">
            <a:extLst>
              <a:ext uri="{FF2B5EF4-FFF2-40B4-BE49-F238E27FC236}">
                <a16:creationId xmlns:a16="http://schemas.microsoft.com/office/drawing/2014/main" id="{C425D872-FEB8-410C-A46C-21C54D338A54}"/>
              </a:ext>
            </a:extLst>
          </p:cNvPr>
          <p:cNvSpPr>
            <a:spLocks noGrp="1"/>
          </p:cNvSpPr>
          <p:nvPr>
            <p:ph idx="1"/>
          </p:nvPr>
        </p:nvSpPr>
        <p:spPr/>
        <p:txBody>
          <a:bodyPr/>
          <a:lstStyle/>
          <a:p>
            <a:r>
              <a:rPr lang="en-US" sz="2400" dirty="0"/>
              <a:t>ISL’s How-To Zoom guides featured on our website continues to receive positive feedback and make an impact in the community’s lives, with an example featured below.</a:t>
            </a:r>
          </a:p>
          <a:p>
            <a:pPr algn="ctr"/>
            <a:endParaRPr lang="en-US" dirty="0"/>
          </a:p>
        </p:txBody>
      </p:sp>
      <p:pic>
        <p:nvPicPr>
          <p:cNvPr id="4" name="Picture 3">
            <a:extLst>
              <a:ext uri="{FF2B5EF4-FFF2-40B4-BE49-F238E27FC236}">
                <a16:creationId xmlns:a16="http://schemas.microsoft.com/office/drawing/2014/main" id="{E2A25235-26B6-46C9-95A2-68890D20B763}"/>
              </a:ext>
            </a:extLst>
          </p:cNvPr>
          <p:cNvPicPr>
            <a:picLocks noChangeAspect="1"/>
          </p:cNvPicPr>
          <p:nvPr/>
        </p:nvPicPr>
        <p:blipFill>
          <a:blip r:embed="rId2"/>
          <a:stretch>
            <a:fillRect/>
          </a:stretch>
        </p:blipFill>
        <p:spPr>
          <a:xfrm>
            <a:off x="838201" y="2896522"/>
            <a:ext cx="10744200" cy="3559265"/>
          </a:xfrm>
          <a:prstGeom prst="rect">
            <a:avLst/>
          </a:prstGeom>
          <a:ln>
            <a:solidFill>
              <a:schemeClr val="tx1"/>
            </a:solidFill>
          </a:ln>
        </p:spPr>
      </p:pic>
    </p:spTree>
    <p:extLst>
      <p:ext uri="{BB962C8B-B14F-4D97-AF65-F5344CB8AC3E}">
        <p14:creationId xmlns:p14="http://schemas.microsoft.com/office/powerpoint/2010/main" val="2719203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E1A8E-9497-42D2-9B80-964B76226ADC}"/>
              </a:ext>
            </a:extLst>
          </p:cNvPr>
          <p:cNvSpPr>
            <a:spLocks noGrp="1"/>
          </p:cNvSpPr>
          <p:nvPr>
            <p:ph type="title"/>
          </p:nvPr>
        </p:nvSpPr>
        <p:spPr/>
        <p:txBody>
          <a:bodyPr/>
          <a:lstStyle/>
          <a:p>
            <a:pPr algn="ctr"/>
            <a:r>
              <a:rPr lang="en-US" dirty="0"/>
              <a:t>New Business Updates</a:t>
            </a:r>
          </a:p>
        </p:txBody>
      </p:sp>
      <p:sp>
        <p:nvSpPr>
          <p:cNvPr id="3" name="Content Placeholder 2">
            <a:extLst>
              <a:ext uri="{FF2B5EF4-FFF2-40B4-BE49-F238E27FC236}">
                <a16:creationId xmlns:a16="http://schemas.microsoft.com/office/drawing/2014/main" id="{A93CEA52-B1DE-45B3-B7E8-60E5575956D7}"/>
              </a:ext>
            </a:extLst>
          </p:cNvPr>
          <p:cNvSpPr>
            <a:spLocks noGrp="1"/>
          </p:cNvSpPr>
          <p:nvPr>
            <p:ph idx="1"/>
          </p:nvPr>
        </p:nvSpPr>
        <p:spPr>
          <a:xfrm>
            <a:off x="838200" y="1447800"/>
            <a:ext cx="10515600" cy="4351338"/>
          </a:xfrm>
        </p:spPr>
        <p:txBody>
          <a:bodyPr/>
          <a:lstStyle/>
          <a:p>
            <a:pPr algn="ctr"/>
            <a:r>
              <a:rPr lang="en-US" dirty="0"/>
              <a:t>Student Poster Day-looking to host a potentially virtual Student Poster Day in Spring. </a:t>
            </a:r>
          </a:p>
          <a:p>
            <a:pPr lvl="1" algn="ctr"/>
            <a:r>
              <a:rPr lang="en-US" dirty="0"/>
              <a:t>Suggestions/Feedback are welcome!</a:t>
            </a:r>
          </a:p>
        </p:txBody>
      </p:sp>
      <p:pic>
        <p:nvPicPr>
          <p:cNvPr id="5" name="Picture 4" descr="A close up of a sign&#10;&#10;Description automatically generated">
            <a:extLst>
              <a:ext uri="{FF2B5EF4-FFF2-40B4-BE49-F238E27FC236}">
                <a16:creationId xmlns:a16="http://schemas.microsoft.com/office/drawing/2014/main" id="{5AFE21E7-06A7-42D1-A1C1-DFD954B2D3F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42999" y="2899533"/>
            <a:ext cx="6434667" cy="3619500"/>
          </a:xfrm>
          <a:prstGeom prst="rect">
            <a:avLst/>
          </a:prstGeom>
        </p:spPr>
      </p:pic>
      <p:sp>
        <p:nvSpPr>
          <p:cNvPr id="6" name="TextBox 5">
            <a:extLst>
              <a:ext uri="{FF2B5EF4-FFF2-40B4-BE49-F238E27FC236}">
                <a16:creationId xmlns:a16="http://schemas.microsoft.com/office/drawing/2014/main" id="{1E246359-BA21-433D-890A-43C1526BEC24}"/>
              </a:ext>
            </a:extLst>
          </p:cNvPr>
          <p:cNvSpPr txBox="1"/>
          <p:nvPr/>
        </p:nvSpPr>
        <p:spPr>
          <a:xfrm>
            <a:off x="338668" y="6226786"/>
            <a:ext cx="4953000" cy="230832"/>
          </a:xfrm>
          <a:prstGeom prst="rect">
            <a:avLst/>
          </a:prstGeom>
          <a:noFill/>
        </p:spPr>
        <p:txBody>
          <a:bodyPr wrap="square" rtlCol="0">
            <a:spAutoFit/>
          </a:bodyPr>
          <a:lstStyle/>
          <a:p>
            <a:r>
              <a:rPr lang="en-US" sz="900">
                <a:hlinkClick r:id="rId3" tooltip="https://commons.wikimedia.org/wiki/File:Corporate_Woman_Giving_a_PowerPoint_Presentation.sv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471849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4D1C7-CAB1-4652-953F-A3DDB62B0FC1}"/>
              </a:ext>
            </a:extLst>
          </p:cNvPr>
          <p:cNvSpPr>
            <a:spLocks noGrp="1"/>
          </p:cNvSpPr>
          <p:nvPr>
            <p:ph type="title"/>
          </p:nvPr>
        </p:nvSpPr>
        <p:spPr/>
        <p:txBody>
          <a:bodyPr/>
          <a:lstStyle/>
          <a:p>
            <a:r>
              <a:rPr lang="en-US" dirty="0"/>
              <a:t>International Day of Older Persons</a:t>
            </a:r>
            <a:br>
              <a:rPr lang="en-US" dirty="0"/>
            </a:br>
            <a:r>
              <a:rPr lang="en-US" dirty="0"/>
              <a:t>October 1</a:t>
            </a:r>
          </a:p>
        </p:txBody>
      </p:sp>
      <p:pic>
        <p:nvPicPr>
          <p:cNvPr id="4" name="Content Placeholder 3">
            <a:extLst>
              <a:ext uri="{FF2B5EF4-FFF2-40B4-BE49-F238E27FC236}">
                <a16:creationId xmlns:a16="http://schemas.microsoft.com/office/drawing/2014/main" id="{7D6E7C96-8A77-4795-ADF0-F5A4E798A837}"/>
              </a:ext>
            </a:extLst>
          </p:cNvPr>
          <p:cNvPicPr>
            <a:picLocks noGrp="1" noChangeAspect="1"/>
          </p:cNvPicPr>
          <p:nvPr>
            <p:ph idx="1"/>
          </p:nvPr>
        </p:nvPicPr>
        <p:blipFill>
          <a:blip r:embed="rId2"/>
          <a:stretch>
            <a:fillRect/>
          </a:stretch>
        </p:blipFill>
        <p:spPr>
          <a:xfrm>
            <a:off x="-634547" y="2057400"/>
            <a:ext cx="11608752" cy="3352800"/>
          </a:xfrm>
          <a:prstGeom prst="rect">
            <a:avLst/>
          </a:prstGeom>
        </p:spPr>
      </p:pic>
    </p:spTree>
    <p:extLst>
      <p:ext uri="{BB962C8B-B14F-4D97-AF65-F5344CB8AC3E}">
        <p14:creationId xmlns:p14="http://schemas.microsoft.com/office/powerpoint/2010/main" val="93600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Grants Update</a:t>
            </a:r>
          </a:p>
        </p:txBody>
      </p:sp>
      <p:sp>
        <p:nvSpPr>
          <p:cNvPr id="3" name="Content Placeholder 2"/>
          <p:cNvSpPr>
            <a:spLocks noGrp="1"/>
          </p:cNvSpPr>
          <p:nvPr>
            <p:ph idx="1"/>
          </p:nvPr>
        </p:nvSpPr>
        <p:spPr/>
        <p:txBody>
          <a:bodyPr>
            <a:normAutofit/>
          </a:bodyPr>
          <a:lstStyle/>
          <a:p>
            <a:pPr algn="ctr"/>
            <a:r>
              <a:rPr lang="en-US" sz="4000" dirty="0"/>
              <a:t>ISL still sending out Funding </a:t>
            </a:r>
            <a:r>
              <a:rPr lang="en-US" sz="4000"/>
              <a:t>Opportunity Announcement (FOA) </a:t>
            </a:r>
            <a:r>
              <a:rPr lang="en-US" sz="4000" dirty="0"/>
              <a:t>Notices</a:t>
            </a:r>
          </a:p>
        </p:txBody>
      </p:sp>
      <p:pic>
        <p:nvPicPr>
          <p:cNvPr id="4" name="Picture 3" descr="David Mitchell, Earth calling Taylor | Whispering Gu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600" y="4114800"/>
            <a:ext cx="1542393" cy="1659749"/>
          </a:xfrm>
          <a:prstGeom prst="rect">
            <a:avLst/>
          </a:prstGeom>
        </p:spPr>
      </p:pic>
    </p:spTree>
    <p:extLst>
      <p:ext uri="{BB962C8B-B14F-4D97-AF65-F5344CB8AC3E}">
        <p14:creationId xmlns:p14="http://schemas.microsoft.com/office/powerpoint/2010/main" val="2023636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D224C-E3AC-46FD-A712-F329AB6D3673}"/>
              </a:ext>
            </a:extLst>
          </p:cNvPr>
          <p:cNvSpPr>
            <a:spLocks noGrp="1"/>
          </p:cNvSpPr>
          <p:nvPr>
            <p:ph type="title"/>
          </p:nvPr>
        </p:nvSpPr>
        <p:spPr/>
        <p:txBody>
          <a:bodyPr/>
          <a:lstStyle/>
          <a:p>
            <a:pPr algn="ctr"/>
            <a:r>
              <a:rPr lang="en-US" dirty="0"/>
              <a:t>Announcements/Awards/Promotions, etc.</a:t>
            </a:r>
          </a:p>
        </p:txBody>
      </p:sp>
      <p:sp>
        <p:nvSpPr>
          <p:cNvPr id="3" name="Content Placeholder 2">
            <a:extLst>
              <a:ext uri="{FF2B5EF4-FFF2-40B4-BE49-F238E27FC236}">
                <a16:creationId xmlns:a16="http://schemas.microsoft.com/office/drawing/2014/main" id="{D6B33FBF-EBA3-401F-BB21-5210AA211E05}"/>
              </a:ext>
            </a:extLst>
          </p:cNvPr>
          <p:cNvSpPr>
            <a:spLocks noGrp="1"/>
          </p:cNvSpPr>
          <p:nvPr>
            <p:ph idx="1"/>
          </p:nvPr>
        </p:nvSpPr>
        <p:spPr/>
        <p:txBody>
          <a:bodyPr/>
          <a:lstStyle/>
          <a:p>
            <a:pPr algn="ctr"/>
            <a:r>
              <a:rPr lang="en-US" dirty="0"/>
              <a:t>Please congratulate Dr. Zhe He on the birth of his son Vincent </a:t>
            </a:r>
            <a:r>
              <a:rPr lang="en-US" dirty="0" err="1"/>
              <a:t>Haoran</a:t>
            </a:r>
            <a:r>
              <a:rPr lang="en-US" dirty="0"/>
              <a:t> He!</a:t>
            </a:r>
          </a:p>
          <a:p>
            <a:pPr algn="ctr"/>
            <a:endParaRPr lang="en-US" dirty="0"/>
          </a:p>
          <a:p>
            <a:pPr marL="0" indent="0" algn="ctr">
              <a:buNone/>
            </a:pPr>
            <a:endParaRPr lang="en-US" dirty="0"/>
          </a:p>
        </p:txBody>
      </p:sp>
      <p:pic>
        <p:nvPicPr>
          <p:cNvPr id="6" name="Picture 5" descr="A picture containing text&#10;&#10;Description automatically generated">
            <a:extLst>
              <a:ext uri="{FF2B5EF4-FFF2-40B4-BE49-F238E27FC236}">
                <a16:creationId xmlns:a16="http://schemas.microsoft.com/office/drawing/2014/main" id="{BC2F1348-716A-42CB-BAE9-F433E4C8D4C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05600" y="3638061"/>
            <a:ext cx="4857668" cy="2538902"/>
          </a:xfrm>
          <a:prstGeom prst="rect">
            <a:avLst/>
          </a:prstGeom>
        </p:spPr>
      </p:pic>
      <p:pic>
        <p:nvPicPr>
          <p:cNvPr id="9" name="Picture 8" descr="A picture containing room&#10;&#10;Description automatically generated">
            <a:extLst>
              <a:ext uri="{FF2B5EF4-FFF2-40B4-BE49-F238E27FC236}">
                <a16:creationId xmlns:a16="http://schemas.microsoft.com/office/drawing/2014/main" id="{2A1E0955-7130-46D9-8693-89632EFE264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7796" y="3114926"/>
            <a:ext cx="3633043" cy="3100197"/>
          </a:xfrm>
          <a:prstGeom prst="rect">
            <a:avLst/>
          </a:prstGeom>
        </p:spPr>
      </p:pic>
    </p:spTree>
    <p:extLst>
      <p:ext uri="{BB962C8B-B14F-4D97-AF65-F5344CB8AC3E}">
        <p14:creationId xmlns:p14="http://schemas.microsoft.com/office/powerpoint/2010/main" val="1778838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9898-3B24-448A-B393-0BEDF6173519}"/>
              </a:ext>
            </a:extLst>
          </p:cNvPr>
          <p:cNvSpPr>
            <a:spLocks noGrp="1"/>
          </p:cNvSpPr>
          <p:nvPr>
            <p:ph type="title"/>
          </p:nvPr>
        </p:nvSpPr>
        <p:spPr/>
        <p:txBody>
          <a:bodyPr/>
          <a:lstStyle/>
          <a:p>
            <a:pPr algn="ctr"/>
            <a:r>
              <a:rPr lang="en-US" dirty="0"/>
              <a:t>Friendly Reminder	</a:t>
            </a:r>
          </a:p>
        </p:txBody>
      </p:sp>
      <p:sp>
        <p:nvSpPr>
          <p:cNvPr id="3" name="Content Placeholder 2">
            <a:extLst>
              <a:ext uri="{FF2B5EF4-FFF2-40B4-BE49-F238E27FC236}">
                <a16:creationId xmlns:a16="http://schemas.microsoft.com/office/drawing/2014/main" id="{A5518075-BAD4-45FA-8D0E-7F9C76AA3C8C}"/>
              </a:ext>
            </a:extLst>
          </p:cNvPr>
          <p:cNvSpPr>
            <a:spLocks noGrp="1"/>
          </p:cNvSpPr>
          <p:nvPr>
            <p:ph idx="1"/>
          </p:nvPr>
        </p:nvSpPr>
        <p:spPr/>
        <p:txBody>
          <a:bodyPr/>
          <a:lstStyle/>
          <a:p>
            <a:r>
              <a:rPr lang="en-US" dirty="0"/>
              <a:t>Just a friendly reminder when you give press/media interviews of any kind that deal with aging or AFU, to please mention your affiliation with the Institute for Successful Longevity, and for online Zoom interviews where appropriate, please use the ISL-FSU background that Bill Edmonds has graciously provided.</a:t>
            </a:r>
          </a:p>
          <a:p>
            <a:r>
              <a:rPr lang="en-US" dirty="0"/>
              <a:t>If you need the backdrop, please email Callie Kindelsperger @cperson.fsu.edu to request the image.</a:t>
            </a:r>
          </a:p>
        </p:txBody>
      </p:sp>
    </p:spTree>
    <p:extLst>
      <p:ext uri="{BB962C8B-B14F-4D97-AF65-F5344CB8AC3E}">
        <p14:creationId xmlns:p14="http://schemas.microsoft.com/office/powerpoint/2010/main" val="1381002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B0C2-BDC1-47C2-B486-F2ED043EDDFE}"/>
              </a:ext>
            </a:extLst>
          </p:cNvPr>
          <p:cNvSpPr>
            <a:spLocks noGrp="1"/>
          </p:cNvSpPr>
          <p:nvPr>
            <p:ph type="title"/>
          </p:nvPr>
        </p:nvSpPr>
        <p:spPr/>
        <p:txBody>
          <a:bodyPr/>
          <a:lstStyle/>
          <a:p>
            <a:pPr algn="ctr"/>
            <a:r>
              <a:rPr lang="en-US" dirty="0"/>
              <a:t>ISL Fluid Review/Planning Grants Website Update</a:t>
            </a:r>
          </a:p>
        </p:txBody>
      </p:sp>
      <p:sp>
        <p:nvSpPr>
          <p:cNvPr id="3" name="Content Placeholder 2">
            <a:extLst>
              <a:ext uri="{FF2B5EF4-FFF2-40B4-BE49-F238E27FC236}">
                <a16:creationId xmlns:a16="http://schemas.microsoft.com/office/drawing/2014/main" id="{440E76C9-7438-47AE-BA0A-CCEF8B5FDF8A}"/>
              </a:ext>
            </a:extLst>
          </p:cNvPr>
          <p:cNvSpPr>
            <a:spLocks noGrp="1"/>
          </p:cNvSpPr>
          <p:nvPr>
            <p:ph idx="1"/>
          </p:nvPr>
        </p:nvSpPr>
        <p:spPr/>
        <p:txBody>
          <a:bodyPr/>
          <a:lstStyle/>
          <a:p>
            <a:r>
              <a:rPr lang="en-US" dirty="0"/>
              <a:t>ISL is working diligently to ensure that the Fluid Review/Planning Grants website will be open soon and accepting applications for </a:t>
            </a:r>
            <a:r>
              <a:rPr lang="en-US"/>
              <a:t>the 2021-2022 </a:t>
            </a:r>
            <a:r>
              <a:rPr lang="en-US" dirty="0"/>
              <a:t>year. Will be sending out emails shortly with updates.</a:t>
            </a:r>
          </a:p>
          <a:p>
            <a:endParaRPr lang="en-US" dirty="0"/>
          </a:p>
        </p:txBody>
      </p:sp>
      <p:pic>
        <p:nvPicPr>
          <p:cNvPr id="5" name="Picture 4" descr="A desktop computer monitor sitting on top of a desk&#10;&#10;Description automatically generated">
            <a:extLst>
              <a:ext uri="{FF2B5EF4-FFF2-40B4-BE49-F238E27FC236}">
                <a16:creationId xmlns:a16="http://schemas.microsoft.com/office/drawing/2014/main" id="{46E0D3FE-9E66-42BB-B4E9-9889AF8C448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0" y="3459707"/>
            <a:ext cx="3505200" cy="2294811"/>
          </a:xfrm>
          <a:prstGeom prst="rect">
            <a:avLst/>
          </a:prstGeom>
        </p:spPr>
      </p:pic>
    </p:spTree>
    <p:extLst>
      <p:ext uri="{BB962C8B-B14F-4D97-AF65-F5344CB8AC3E}">
        <p14:creationId xmlns:p14="http://schemas.microsoft.com/office/powerpoint/2010/main" val="3527722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4694-0B6B-4622-8D1A-7061CCFC2EA5}"/>
              </a:ext>
            </a:extLst>
          </p:cNvPr>
          <p:cNvSpPr>
            <a:spLocks noGrp="1"/>
          </p:cNvSpPr>
          <p:nvPr>
            <p:ph type="title"/>
          </p:nvPr>
        </p:nvSpPr>
        <p:spPr/>
        <p:txBody>
          <a:bodyPr/>
          <a:lstStyle/>
          <a:p>
            <a:r>
              <a:rPr lang="en-US" dirty="0"/>
              <a:t>2020 ISL Fall Speaker, George </a:t>
            </a:r>
            <a:r>
              <a:rPr lang="en-US" dirty="0" err="1"/>
              <a:t>Rebok</a:t>
            </a:r>
            <a:endParaRPr lang="en-US" dirty="0"/>
          </a:p>
        </p:txBody>
      </p:sp>
      <p:sp>
        <p:nvSpPr>
          <p:cNvPr id="3" name="Content Placeholder 2">
            <a:extLst>
              <a:ext uri="{FF2B5EF4-FFF2-40B4-BE49-F238E27FC236}">
                <a16:creationId xmlns:a16="http://schemas.microsoft.com/office/drawing/2014/main" id="{AFEBC7F1-1738-48BF-B113-17478444505D}"/>
              </a:ext>
            </a:extLst>
          </p:cNvPr>
          <p:cNvSpPr>
            <a:spLocks noGrp="1"/>
          </p:cNvSpPr>
          <p:nvPr>
            <p:ph sz="half" idx="1"/>
          </p:nvPr>
        </p:nvSpPr>
        <p:spPr/>
        <p:txBody>
          <a:bodyPr>
            <a:normAutofit fontScale="92500" lnSpcReduction="20000"/>
          </a:bodyPr>
          <a:lstStyle/>
          <a:p>
            <a:r>
              <a:rPr lang="en-US" dirty="0"/>
              <a:t>Dr. George </a:t>
            </a:r>
            <a:r>
              <a:rPr lang="en-US" dirty="0" err="1"/>
              <a:t>Rebok</a:t>
            </a:r>
            <a:r>
              <a:rPr lang="en-US" dirty="0"/>
              <a:t> will be presenting virtually at 3:30 pm on Thursday, December 3. </a:t>
            </a:r>
          </a:p>
          <a:p>
            <a:r>
              <a:rPr lang="en-US" dirty="0"/>
              <a:t>Topic: Preventing Cognitive Decline and Alzheimer's Disease Dementia: The Evidence for Cognitive Training – George W. </a:t>
            </a:r>
            <a:r>
              <a:rPr lang="en-US" dirty="0" err="1"/>
              <a:t>Rebok</a:t>
            </a:r>
            <a:r>
              <a:rPr lang="en-US" dirty="0"/>
              <a:t>, PhD, MA</a:t>
            </a:r>
          </a:p>
          <a:p>
            <a:r>
              <a:rPr lang="en-US" dirty="0"/>
              <a:t>Will be sending around email invitations shortly for faculty members who want to meet with Dr. </a:t>
            </a:r>
            <a:r>
              <a:rPr lang="en-US" dirty="0" err="1"/>
              <a:t>Rebok</a:t>
            </a:r>
            <a:r>
              <a:rPr lang="en-US" dirty="0"/>
              <a:t> via Zoom, as well as hosting a 1-hour virtual ‘grad student luncheon.’</a:t>
            </a:r>
          </a:p>
          <a:p>
            <a:endParaRPr lang="en-US" dirty="0"/>
          </a:p>
        </p:txBody>
      </p:sp>
      <p:pic>
        <p:nvPicPr>
          <p:cNvPr id="5" name="Content Placeholder 6">
            <a:extLst>
              <a:ext uri="{FF2B5EF4-FFF2-40B4-BE49-F238E27FC236}">
                <a16:creationId xmlns:a16="http://schemas.microsoft.com/office/drawing/2014/main" id="{DB2871A0-9752-4396-86CD-1408EBAF6647}"/>
              </a:ext>
            </a:extLst>
          </p:cNvPr>
          <p:cNvPicPr>
            <a:picLocks noGrp="1" noChangeAspect="1"/>
          </p:cNvPicPr>
          <p:nvPr>
            <p:ph sz="half" idx="2"/>
          </p:nvPr>
        </p:nvPicPr>
        <p:blipFill>
          <a:blip r:embed="rId2"/>
          <a:stretch>
            <a:fillRect/>
          </a:stretch>
        </p:blipFill>
        <p:spPr>
          <a:xfrm>
            <a:off x="6858000" y="1845636"/>
            <a:ext cx="3419438" cy="3869364"/>
          </a:xfrm>
          <a:prstGeom prst="rect">
            <a:avLst/>
          </a:prstGeom>
        </p:spPr>
      </p:pic>
    </p:spTree>
    <p:extLst>
      <p:ext uri="{BB962C8B-B14F-4D97-AF65-F5344CB8AC3E}">
        <p14:creationId xmlns:p14="http://schemas.microsoft.com/office/powerpoint/2010/main" val="26542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592A-CF2B-4714-9F6F-DD2587406CF9}"/>
              </a:ext>
            </a:extLst>
          </p:cNvPr>
          <p:cNvSpPr>
            <a:spLocks noGrp="1"/>
          </p:cNvSpPr>
          <p:nvPr>
            <p:ph type="title"/>
          </p:nvPr>
        </p:nvSpPr>
        <p:spPr/>
        <p:txBody>
          <a:bodyPr/>
          <a:lstStyle/>
          <a:p>
            <a:pPr algn="ctr"/>
            <a:r>
              <a:rPr lang="en-US" dirty="0"/>
              <a:t>2020 Annual GSA Meeting Now Virtual</a:t>
            </a:r>
          </a:p>
        </p:txBody>
      </p:sp>
      <p:sp>
        <p:nvSpPr>
          <p:cNvPr id="3" name="Content Placeholder 2">
            <a:extLst>
              <a:ext uri="{FF2B5EF4-FFF2-40B4-BE49-F238E27FC236}">
                <a16:creationId xmlns:a16="http://schemas.microsoft.com/office/drawing/2014/main" id="{8CB5ADD5-7FA1-46C0-B05B-4CFFC56EBFA8}"/>
              </a:ext>
            </a:extLst>
          </p:cNvPr>
          <p:cNvSpPr>
            <a:spLocks noGrp="1"/>
          </p:cNvSpPr>
          <p:nvPr>
            <p:ph sz="half" idx="1"/>
          </p:nvPr>
        </p:nvSpPr>
        <p:spPr/>
        <p:txBody>
          <a:bodyPr/>
          <a:lstStyle/>
          <a:p>
            <a:pPr algn="ctr"/>
            <a:r>
              <a:rPr lang="en-US" sz="2400" dirty="0"/>
              <a:t>This year’s 2020 GSA meeting has been moved to Zoom, hosted November 4-8</a:t>
            </a:r>
            <a:r>
              <a:rPr lang="en-US" sz="2400" baseline="30000" dirty="0"/>
              <a:t>th</a:t>
            </a:r>
            <a:r>
              <a:rPr lang="en-US" sz="2400" dirty="0"/>
              <a:t>. </a:t>
            </a:r>
          </a:p>
          <a:p>
            <a:pPr algn="ctr"/>
            <a:r>
              <a:rPr lang="en-US" sz="2400" dirty="0">
                <a:effectLst/>
                <a:ea typeface="Calibri" panose="020F0502020204030204" pitchFamily="34" charset="0"/>
                <a:cs typeface="Times New Roman" panose="02020603050405020304" pitchFamily="18" charset="0"/>
              </a:rPr>
              <a:t>There w</a:t>
            </a:r>
            <a:r>
              <a:rPr lang="en-US" sz="2400" dirty="0">
                <a:ea typeface="Calibri" panose="020F0502020204030204" pitchFamily="34" charset="0"/>
                <a:cs typeface="Times New Roman" panose="02020603050405020304" pitchFamily="18" charset="0"/>
              </a:rPr>
              <a:t>ill be a Directors of Aging Centers Interest Group meeting on Monday, Oct. 19</a:t>
            </a:r>
            <a:r>
              <a:rPr lang="en-US" sz="2400" baseline="30000" dirty="0">
                <a:ea typeface="Calibri" panose="020F0502020204030204" pitchFamily="34" charset="0"/>
                <a:cs typeface="Times New Roman" panose="02020603050405020304" pitchFamily="18" charset="0"/>
              </a:rPr>
              <a:t>th</a:t>
            </a:r>
            <a:r>
              <a:rPr lang="en-US" sz="2400" dirty="0">
                <a:ea typeface="Calibri" panose="020F0502020204030204" pitchFamily="34" charset="0"/>
                <a:cs typeface="Times New Roman" panose="02020603050405020304" pitchFamily="18" charset="0"/>
              </a:rPr>
              <a:t> via Zoom at 4pm to discuss agenda items. </a:t>
            </a:r>
            <a:endParaRPr lang="en-US" sz="2400" dirty="0">
              <a:effectLst/>
              <a:ea typeface="Calibri" panose="020F0502020204030204" pitchFamily="34" charset="0"/>
              <a:cs typeface="Times New Roman" panose="02020603050405020304" pitchFamily="18" charset="0"/>
            </a:endParaRPr>
          </a:p>
          <a:p>
            <a:endParaRPr lang="en-US" dirty="0"/>
          </a:p>
        </p:txBody>
      </p:sp>
      <p:pic>
        <p:nvPicPr>
          <p:cNvPr id="6" name="Content Placeholder 5" descr="A picture containing table, bed, drawing&#10;&#10;Description automatically generated">
            <a:extLst>
              <a:ext uri="{FF2B5EF4-FFF2-40B4-BE49-F238E27FC236}">
                <a16:creationId xmlns:a16="http://schemas.microsoft.com/office/drawing/2014/main" id="{1360459F-E5E5-49AD-97F5-1F5C2D69536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75663" y="2228605"/>
            <a:ext cx="5174673" cy="3545378"/>
          </a:xfrm>
        </p:spPr>
      </p:pic>
    </p:spTree>
    <p:extLst>
      <p:ext uri="{BB962C8B-B14F-4D97-AF65-F5344CB8AC3E}">
        <p14:creationId xmlns:p14="http://schemas.microsoft.com/office/powerpoint/2010/main" val="4152268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9971B-5BC1-4590-BE8E-B7FB75CDF294}"/>
              </a:ext>
            </a:extLst>
          </p:cNvPr>
          <p:cNvSpPr>
            <a:spLocks noGrp="1"/>
          </p:cNvSpPr>
          <p:nvPr>
            <p:ph type="title"/>
          </p:nvPr>
        </p:nvSpPr>
        <p:spPr/>
        <p:txBody>
          <a:bodyPr/>
          <a:lstStyle/>
          <a:p>
            <a:pPr algn="ctr"/>
            <a:r>
              <a:rPr lang="en-US" dirty="0"/>
              <a:t>City Wellness and Retirement Conference Update</a:t>
            </a:r>
          </a:p>
        </p:txBody>
      </p:sp>
      <p:sp>
        <p:nvSpPr>
          <p:cNvPr id="3" name="Content Placeholder 2">
            <a:extLst>
              <a:ext uri="{FF2B5EF4-FFF2-40B4-BE49-F238E27FC236}">
                <a16:creationId xmlns:a16="http://schemas.microsoft.com/office/drawing/2014/main" id="{74B6A1D5-84CB-4812-9A86-40B1B6FB071A}"/>
              </a:ext>
            </a:extLst>
          </p:cNvPr>
          <p:cNvSpPr>
            <a:spLocks noGrp="1"/>
          </p:cNvSpPr>
          <p:nvPr>
            <p:ph sz="half" idx="1"/>
          </p:nvPr>
        </p:nvSpPr>
        <p:spPr/>
        <p:txBody>
          <a:bodyPr/>
          <a:lstStyle/>
          <a:p>
            <a:r>
              <a:rPr lang="en-US" sz="2400" dirty="0">
                <a:effectLst/>
                <a:ea typeface="Calibri" panose="020F0502020204030204" pitchFamily="34" charset="0"/>
                <a:cs typeface="Times New Roman" panose="02020603050405020304" pitchFamily="18" charset="0"/>
              </a:rPr>
              <a:t>ISL partnered with the City of Tallahassee to host a virtual Wellness and Retirement conference on Tuesday, Sept. 22</a:t>
            </a:r>
            <a:r>
              <a:rPr lang="en-US" sz="2400" baseline="30000" dirty="0">
                <a:effectLst/>
                <a:ea typeface="Calibri" panose="020F0502020204030204" pitchFamily="34" charset="0"/>
                <a:cs typeface="Times New Roman" panose="02020603050405020304" pitchFamily="18" charset="0"/>
              </a:rPr>
              <a:t>nd</a:t>
            </a:r>
            <a:r>
              <a:rPr lang="en-US" sz="2400" dirty="0">
                <a:effectLst/>
                <a:ea typeface="Calibri" panose="020F0502020204030204" pitchFamily="34" charset="0"/>
                <a:cs typeface="Times New Roman" panose="02020603050405020304" pitchFamily="18" charset="0"/>
              </a:rPr>
              <a:t>. </a:t>
            </a:r>
          </a:p>
          <a:p>
            <a:r>
              <a:rPr lang="en-US" sz="2400" dirty="0">
                <a:ea typeface="Calibri" panose="020F0502020204030204" pitchFamily="34" charset="0"/>
                <a:cs typeface="Times New Roman" panose="02020603050405020304" pitchFamily="18" charset="0"/>
              </a:rPr>
              <a:t>Dr. Dawn Carr gave the keynote and hosted 2 breakout sessions.</a:t>
            </a:r>
          </a:p>
          <a:p>
            <a:r>
              <a:rPr lang="en-US" sz="2400" dirty="0">
                <a:ea typeface="Calibri" panose="020F0502020204030204" pitchFamily="34" charset="0"/>
                <a:cs typeface="Times New Roman" panose="02020603050405020304" pitchFamily="18" charset="0"/>
              </a:rPr>
              <a:t>Dr. Charness also hosted two breakout sessions.</a:t>
            </a:r>
            <a:endParaRPr lang="en-US" sz="2400" dirty="0">
              <a:effectLst/>
              <a:ea typeface="Calibri" panose="020F0502020204030204" pitchFamily="34" charset="0"/>
              <a:cs typeface="Times New Roman" panose="02020603050405020304" pitchFamily="18" charset="0"/>
            </a:endParaRPr>
          </a:p>
          <a:p>
            <a:endParaRPr lang="en-US" dirty="0"/>
          </a:p>
        </p:txBody>
      </p:sp>
      <p:pic>
        <p:nvPicPr>
          <p:cNvPr id="6" name="Content Placeholder 5" descr="A drawing of a cartoon character&#10;&#10;Description automatically generated">
            <a:extLst>
              <a:ext uri="{FF2B5EF4-FFF2-40B4-BE49-F238E27FC236}">
                <a16:creationId xmlns:a16="http://schemas.microsoft.com/office/drawing/2014/main" id="{DE85820E-111F-4743-BF24-AADAB361FD1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62561" y="3507463"/>
            <a:ext cx="1600878" cy="987661"/>
          </a:xfrm>
        </p:spPr>
      </p:pic>
    </p:spTree>
    <p:extLst>
      <p:ext uri="{BB962C8B-B14F-4D97-AF65-F5344CB8AC3E}">
        <p14:creationId xmlns:p14="http://schemas.microsoft.com/office/powerpoint/2010/main" val="4132738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E13A3-816B-40A3-A52D-0E1C545E6EB9}"/>
              </a:ext>
            </a:extLst>
          </p:cNvPr>
          <p:cNvSpPr>
            <a:spLocks noGrp="1"/>
          </p:cNvSpPr>
          <p:nvPr>
            <p:ph type="title"/>
          </p:nvPr>
        </p:nvSpPr>
        <p:spPr/>
        <p:txBody>
          <a:bodyPr/>
          <a:lstStyle/>
          <a:p>
            <a:pPr algn="ctr"/>
            <a:r>
              <a:rPr lang="en-US" dirty="0"/>
              <a:t>ISL Brown Bags</a:t>
            </a:r>
          </a:p>
        </p:txBody>
      </p:sp>
      <p:sp>
        <p:nvSpPr>
          <p:cNvPr id="3" name="Content Placeholder 2">
            <a:extLst>
              <a:ext uri="{FF2B5EF4-FFF2-40B4-BE49-F238E27FC236}">
                <a16:creationId xmlns:a16="http://schemas.microsoft.com/office/drawing/2014/main" id="{B0A7CBC6-62A8-4BF6-A9C5-83B00C025BF7}"/>
              </a:ext>
            </a:extLst>
          </p:cNvPr>
          <p:cNvSpPr>
            <a:spLocks noGrp="1"/>
          </p:cNvSpPr>
          <p:nvPr>
            <p:ph idx="1"/>
          </p:nvPr>
        </p:nvSpPr>
        <p:spPr/>
        <p:txBody>
          <a:bodyPr/>
          <a:lstStyle/>
          <a:p>
            <a:r>
              <a:rPr lang="en-US" dirty="0"/>
              <a:t>We would like to thank Julia Sheffler for presenting on Mon, Sept. 21</a:t>
            </a:r>
            <a:r>
              <a:rPr lang="en-US" baseline="30000" dirty="0"/>
              <a:t>st</a:t>
            </a:r>
            <a:r>
              <a:rPr lang="en-US" dirty="0"/>
              <a:t>. </a:t>
            </a:r>
          </a:p>
          <a:p>
            <a:endParaRPr lang="en-US" dirty="0"/>
          </a:p>
        </p:txBody>
      </p:sp>
      <p:pic>
        <p:nvPicPr>
          <p:cNvPr id="5" name="Picture 4" descr="A picture containing table&#10;&#10;Description automatically generated">
            <a:extLst>
              <a:ext uri="{FF2B5EF4-FFF2-40B4-BE49-F238E27FC236}">
                <a16:creationId xmlns:a16="http://schemas.microsoft.com/office/drawing/2014/main" id="{6CCE7AEE-E3C3-49E6-B817-5497622EEFF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134600" y="4267200"/>
            <a:ext cx="1527225" cy="1663700"/>
          </a:xfrm>
          <a:prstGeom prst="rect">
            <a:avLst/>
          </a:prstGeom>
        </p:spPr>
      </p:pic>
      <p:pic>
        <p:nvPicPr>
          <p:cNvPr id="4" name="Picture 3">
            <a:extLst>
              <a:ext uri="{FF2B5EF4-FFF2-40B4-BE49-F238E27FC236}">
                <a16:creationId xmlns:a16="http://schemas.microsoft.com/office/drawing/2014/main" id="{887C75DF-932D-4D10-AE50-15AB7A174F0F}"/>
              </a:ext>
            </a:extLst>
          </p:cNvPr>
          <p:cNvPicPr>
            <a:picLocks noChangeAspect="1"/>
          </p:cNvPicPr>
          <p:nvPr/>
        </p:nvPicPr>
        <p:blipFill>
          <a:blip r:embed="rId4"/>
          <a:stretch>
            <a:fillRect/>
          </a:stretch>
        </p:blipFill>
        <p:spPr>
          <a:xfrm>
            <a:off x="2895600" y="2406648"/>
            <a:ext cx="6248400" cy="3905250"/>
          </a:xfrm>
          <a:prstGeom prst="rect">
            <a:avLst/>
          </a:prstGeom>
        </p:spPr>
      </p:pic>
    </p:spTree>
    <p:extLst>
      <p:ext uri="{BB962C8B-B14F-4D97-AF65-F5344CB8AC3E}">
        <p14:creationId xmlns:p14="http://schemas.microsoft.com/office/powerpoint/2010/main" val="4136838367"/>
      </p:ext>
    </p:extLst>
  </p:cSld>
  <p:clrMapOvr>
    <a:masterClrMapping/>
  </p:clrMapOvr>
</p:sld>
</file>

<file path=ppt/theme/theme1.xml><?xml version="1.0" encoding="utf-8"?>
<a:theme xmlns:a="http://schemas.openxmlformats.org/drawingml/2006/main" name="ISL-Powerpoint-2020">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L-Powerpoint.potx" id="{A3C77BB3-9268-4426-9889-35816C0BD4A9}" vid="{8ED24C5E-5EB3-42B7-968F-9464D7E521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4419C07B9FEA4BB360CE5592836273" ma:contentTypeVersion="12" ma:contentTypeDescription="Create a new document." ma:contentTypeScope="" ma:versionID="957f138518673c83153315edd99f6857">
  <xsd:schema xmlns:xsd="http://www.w3.org/2001/XMLSchema" xmlns:xs="http://www.w3.org/2001/XMLSchema" xmlns:p="http://schemas.microsoft.com/office/2006/metadata/properties" xmlns:ns2="eaefc853-07bd-41c4-bf82-039e44900564" xmlns:ns3="7a02478b-95c5-443d-9dca-0ad5e2ab086b" targetNamespace="http://schemas.microsoft.com/office/2006/metadata/properties" ma:root="true" ma:fieldsID="0c0fd3cf299bbaec935cf674278e6434" ns2:_="" ns3:_="">
    <xsd:import namespace="eaefc853-07bd-41c4-bf82-039e44900564"/>
    <xsd:import namespace="7a02478b-95c5-443d-9dca-0ad5e2ab08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fc853-07bd-41c4-bf82-039e449005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02478b-95c5-443d-9dca-0ad5e2ab08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AC99FC-762B-49CF-A79C-156C8ACBF2B1}">
  <ds:schemaRefs>
    <ds:schemaRef ds:uri="http://schemas.microsoft.com/sharepoint/v3/contenttype/forms"/>
  </ds:schemaRefs>
</ds:datastoreItem>
</file>

<file path=customXml/itemProps2.xml><?xml version="1.0" encoding="utf-8"?>
<ds:datastoreItem xmlns:ds="http://schemas.openxmlformats.org/officeDocument/2006/customXml" ds:itemID="{4FF6249F-7711-4443-8C57-BDCA35DAA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efc853-07bd-41c4-bf82-039e44900564"/>
    <ds:schemaRef ds:uri="7a02478b-95c5-443d-9dca-0ad5e2ab08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F6E00A-D812-4B6F-9886-CD71827D5B1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ISL-Powerpoint-2020</Template>
  <TotalTime>1143</TotalTime>
  <Words>643</Words>
  <Application>Microsoft Office PowerPoint</Application>
  <PresentationFormat>Widescreen</PresentationFormat>
  <Paragraphs>45</Paragraphs>
  <Slides>16</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Calibri Light</vt:lpstr>
      <vt:lpstr>ISL-Powerpoint-2020</vt:lpstr>
      <vt:lpstr>Office Theme</vt:lpstr>
      <vt:lpstr>PowerPoint Presentation</vt:lpstr>
      <vt:lpstr>Grants Update</vt:lpstr>
      <vt:lpstr>Announcements/Awards/Promotions, etc.</vt:lpstr>
      <vt:lpstr>Friendly Reminder </vt:lpstr>
      <vt:lpstr>ISL Fluid Review/Planning Grants Website Update</vt:lpstr>
      <vt:lpstr>2020 ISL Fall Speaker, George Rebok</vt:lpstr>
      <vt:lpstr>2020 Annual GSA Meeting Now Virtual</vt:lpstr>
      <vt:lpstr>City Wellness and Retirement Conference Update</vt:lpstr>
      <vt:lpstr>ISL Brown Bags</vt:lpstr>
      <vt:lpstr>ISL Brown Bags, cont.</vt:lpstr>
      <vt:lpstr>Next JAB Meeting</vt:lpstr>
      <vt:lpstr>2020 Transportation Day Update</vt:lpstr>
      <vt:lpstr>Using Technology to Promote Health and Social Connectivity in the Age of COVID-19</vt:lpstr>
      <vt:lpstr>ISL’s Zoom Initiative Project  receiving positive feedback</vt:lpstr>
      <vt:lpstr>New Business Updates</vt:lpstr>
      <vt:lpstr>International Day of Older Persons October 1</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Komsky</dc:creator>
  <cp:lastModifiedBy>Callie Kindelsperger</cp:lastModifiedBy>
  <cp:revision>83</cp:revision>
  <dcterms:created xsi:type="dcterms:W3CDTF">2014-01-16T15:05:19Z</dcterms:created>
  <dcterms:modified xsi:type="dcterms:W3CDTF">2020-09-30T16:44:59Z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0x010100214419C07B9FEA4BB360CE5592836273</vt:lpwstr>
  </property>
</Properties>
</file>