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2" r:id="rId5"/>
    <p:sldId id="308" r:id="rId6"/>
    <p:sldId id="274" r:id="rId7"/>
    <p:sldId id="304" r:id="rId8"/>
    <p:sldId id="306" r:id="rId9"/>
    <p:sldId id="314" r:id="rId10"/>
    <p:sldId id="307" r:id="rId11"/>
    <p:sldId id="313" r:id="rId12"/>
    <p:sldId id="277" r:id="rId13"/>
    <p:sldId id="290" r:id="rId14"/>
    <p:sldId id="309" r:id="rId15"/>
    <p:sldId id="299" r:id="rId16"/>
    <p:sldId id="311" r:id="rId17"/>
    <p:sldId id="312" r:id="rId18"/>
    <p:sldId id="300" r:id="rId19"/>
    <p:sldId id="305" r:id="rId20"/>
    <p:sldId id="310" r:id="rId21"/>
    <p:sldId id="315"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115"/>
    <a:srgbClr val="CDC092"/>
    <a:srgbClr val="CDC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6FA9A-A010-4C12-AD46-68BF8BC5AB10}" v="1" dt="2020-07-28T13:34:57.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0077" autoAdjust="0"/>
  </p:normalViewPr>
  <p:slideViewPr>
    <p:cSldViewPr>
      <p:cViewPr varScale="1">
        <p:scale>
          <a:sx n="108" d="100"/>
          <a:sy n="108" d="100"/>
        </p:scale>
        <p:origin x="101" y="1249"/>
      </p:cViewPr>
      <p:guideLst>
        <p:guide orient="horz" pos="2160"/>
        <p:guide pos="3840"/>
      </p:guideLst>
    </p:cSldViewPr>
  </p:slideViewPr>
  <p:notesTextViewPr>
    <p:cViewPr>
      <p:scale>
        <a:sx n="1" d="1"/>
        <a:sy n="1" d="1"/>
      </p:scale>
      <p:origin x="0" y="0"/>
    </p:cViewPr>
  </p:notesTextViewPr>
  <p:notesViewPr>
    <p:cSldViewPr>
      <p:cViewPr varScale="1">
        <p:scale>
          <a:sx n="143" d="100"/>
          <a:sy n="143" d="100"/>
        </p:scale>
        <p:origin x="-108" y="-10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userId="e7494c3c-bc56-434f-8410-a3de8a77d015" providerId="ADAL" clId="{FC46FA9A-A010-4C12-AD46-68BF8BC5AB10}"/>
    <pc:docChg chg="custSel modSld">
      <pc:chgData name="Neil" userId="e7494c3c-bc56-434f-8410-a3de8a77d015" providerId="ADAL" clId="{FC46FA9A-A010-4C12-AD46-68BF8BC5AB10}" dt="2020-07-28T13:39:26.216" v="310" actId="15"/>
      <pc:docMkLst>
        <pc:docMk/>
      </pc:docMkLst>
      <pc:sldChg chg="addSp delSp modSp mod modClrScheme chgLayout">
        <pc:chgData name="Neil" userId="e7494c3c-bc56-434f-8410-a3de8a77d015" providerId="ADAL" clId="{FC46FA9A-A010-4C12-AD46-68BF8BC5AB10}" dt="2020-07-28T13:36:52.737" v="259" actId="6549"/>
        <pc:sldMkLst>
          <pc:docMk/>
          <pc:sldMk cId="3145029891" sldId="308"/>
        </pc:sldMkLst>
        <pc:spChg chg="mod ord">
          <ac:chgData name="Neil" userId="e7494c3c-bc56-434f-8410-a3de8a77d015" providerId="ADAL" clId="{FC46FA9A-A010-4C12-AD46-68BF8BC5AB10}" dt="2020-07-28T13:36:13.498" v="248" actId="700"/>
          <ac:spMkLst>
            <pc:docMk/>
            <pc:sldMk cId="3145029891" sldId="308"/>
            <ac:spMk id="2" creationId="{BE0347A2-A1F8-48A2-BC8C-B63B959E5AA2}"/>
          </ac:spMkLst>
        </pc:spChg>
        <pc:spChg chg="mod ord">
          <ac:chgData name="Neil" userId="e7494c3c-bc56-434f-8410-a3de8a77d015" providerId="ADAL" clId="{FC46FA9A-A010-4C12-AD46-68BF8BC5AB10}" dt="2020-07-28T13:36:52.737" v="259" actId="6549"/>
          <ac:spMkLst>
            <pc:docMk/>
            <pc:sldMk cId="3145029891" sldId="308"/>
            <ac:spMk id="3" creationId="{2D930FBF-FCB0-457B-9E5F-9DD3D6DD9336}"/>
          </ac:spMkLst>
        </pc:spChg>
        <pc:spChg chg="add del mod ord">
          <ac:chgData name="Neil" userId="e7494c3c-bc56-434f-8410-a3de8a77d015" providerId="ADAL" clId="{FC46FA9A-A010-4C12-AD46-68BF8BC5AB10}" dt="2020-07-28T13:36:35.059" v="254" actId="22"/>
          <ac:spMkLst>
            <pc:docMk/>
            <pc:sldMk cId="3145029891" sldId="308"/>
            <ac:spMk id="4" creationId="{0CAD2731-4940-4E7C-AF07-188F01A7B582}"/>
          </ac:spMkLst>
        </pc:spChg>
        <pc:picChg chg="del mod">
          <ac:chgData name="Neil" userId="e7494c3c-bc56-434f-8410-a3de8a77d015" providerId="ADAL" clId="{FC46FA9A-A010-4C12-AD46-68BF8BC5AB10}" dt="2020-07-28T13:36:32.555" v="253" actId="21"/>
          <ac:picMkLst>
            <pc:docMk/>
            <pc:sldMk cId="3145029891" sldId="308"/>
            <ac:picMk id="5" creationId="{A3F33A27-0EEA-47A6-B60E-CD058D5D58FB}"/>
          </ac:picMkLst>
        </pc:picChg>
        <pc:picChg chg="add mod">
          <ac:chgData name="Neil" userId="e7494c3c-bc56-434f-8410-a3de8a77d015" providerId="ADAL" clId="{FC46FA9A-A010-4C12-AD46-68BF8BC5AB10}" dt="2020-07-28T13:36:45.115" v="257" actId="1076"/>
          <ac:picMkLst>
            <pc:docMk/>
            <pc:sldMk cId="3145029891" sldId="308"/>
            <ac:picMk id="7" creationId="{4659FD36-35FA-4801-8A7E-265C063A4893}"/>
          </ac:picMkLst>
        </pc:picChg>
      </pc:sldChg>
      <pc:sldChg chg="modSp mod">
        <pc:chgData name="Neil" userId="e7494c3c-bc56-434f-8410-a3de8a77d015" providerId="ADAL" clId="{FC46FA9A-A010-4C12-AD46-68BF8BC5AB10}" dt="2020-07-23T14:54:19.219" v="36" actId="6549"/>
        <pc:sldMkLst>
          <pc:docMk/>
          <pc:sldMk cId="4041136613" sldId="314"/>
        </pc:sldMkLst>
        <pc:spChg chg="mod">
          <ac:chgData name="Neil" userId="e7494c3c-bc56-434f-8410-a3de8a77d015" providerId="ADAL" clId="{FC46FA9A-A010-4C12-AD46-68BF8BC5AB10}" dt="2020-07-23T14:54:19.219" v="36" actId="6549"/>
          <ac:spMkLst>
            <pc:docMk/>
            <pc:sldMk cId="4041136613" sldId="314"/>
            <ac:spMk id="3" creationId="{7DEE06FC-01DD-4759-9EF1-DC504C2BE91C}"/>
          </ac:spMkLst>
        </pc:spChg>
      </pc:sldChg>
      <pc:sldChg chg="modSp mod">
        <pc:chgData name="Neil" userId="e7494c3c-bc56-434f-8410-a3de8a77d015" providerId="ADAL" clId="{FC46FA9A-A010-4C12-AD46-68BF8BC5AB10}" dt="2020-07-28T13:39:26.216" v="310" actId="15"/>
        <pc:sldMkLst>
          <pc:docMk/>
          <pc:sldMk cId="3471849474" sldId="315"/>
        </pc:sldMkLst>
        <pc:spChg chg="mod">
          <ac:chgData name="Neil" userId="e7494c3c-bc56-434f-8410-a3de8a77d015" providerId="ADAL" clId="{FC46FA9A-A010-4C12-AD46-68BF8BC5AB10}" dt="2020-07-28T13:39:26.216" v="310" actId="15"/>
          <ac:spMkLst>
            <pc:docMk/>
            <pc:sldMk cId="3471849474" sldId="315"/>
            <ac:spMk id="3" creationId="{A93CEA52-B1DE-45B3-B7E8-60E5575956D7}"/>
          </ac:spMkLst>
        </pc:spChg>
      </pc:sldChg>
    </pc:docChg>
  </pc:docChgLst>
  <pc:docChgLst>
    <pc:chgData name="Callie Kindelsperger" userId="a03d6a49-e6b5-41d0-b6b7-cdf1abb62fcb" providerId="ADAL" clId="{7D8E77CF-8A34-442E-B5AC-6445C98B483C}"/>
    <pc:docChg chg="modSld">
      <pc:chgData name="Callie Kindelsperger" userId="a03d6a49-e6b5-41d0-b6b7-cdf1abb62fcb" providerId="ADAL" clId="{7D8E77CF-8A34-442E-B5AC-6445C98B483C}" dt="2020-07-20T15:14:24.081" v="0" actId="14100"/>
      <pc:docMkLst>
        <pc:docMk/>
      </pc:docMkLst>
      <pc:sldChg chg="modSp">
        <pc:chgData name="Callie Kindelsperger" userId="a03d6a49-e6b5-41d0-b6b7-cdf1abb62fcb" providerId="ADAL" clId="{7D8E77CF-8A34-442E-B5AC-6445C98B483C}" dt="2020-07-20T15:14:24.081" v="0" actId="14100"/>
        <pc:sldMkLst>
          <pc:docMk/>
          <pc:sldMk cId="2950204124" sldId="304"/>
        </pc:sldMkLst>
        <pc:picChg chg="mod">
          <ac:chgData name="Callie Kindelsperger" userId="a03d6a49-e6b5-41d0-b6b7-cdf1abb62fcb" providerId="ADAL" clId="{7D8E77CF-8A34-442E-B5AC-6445C98B483C}" dt="2020-07-20T15:14:24.081" v="0" actId="14100"/>
          <ac:picMkLst>
            <pc:docMk/>
            <pc:sldMk cId="2950204124" sldId="304"/>
            <ac:picMk id="1026" creationId="{9D5BD3FA-034A-442D-A7AC-BFC6805E0B94}"/>
          </ac:picMkLst>
        </pc:picChg>
      </pc:sldChg>
    </pc:docChg>
  </pc:docChgLst>
  <pc:docChgLst>
    <pc:chgData name="Callie Kindelsperger" userId="a03d6a49-e6b5-41d0-b6b7-cdf1abb62fcb" providerId="ADAL" clId="{7F8FDA2D-6275-431B-AAF0-5317D7D9CF44}"/>
    <pc:docChg chg="custSel addSld modSld">
      <pc:chgData name="Callie Kindelsperger" userId="a03d6a49-e6b5-41d0-b6b7-cdf1abb62fcb" providerId="ADAL" clId="{7F8FDA2D-6275-431B-AAF0-5317D7D9CF44}" dt="2020-07-23T14:52:03.585" v="583" actId="20577"/>
      <pc:docMkLst>
        <pc:docMk/>
      </pc:docMkLst>
      <pc:sldChg chg="modSp mod">
        <pc:chgData name="Callie Kindelsperger" userId="a03d6a49-e6b5-41d0-b6b7-cdf1abb62fcb" providerId="ADAL" clId="{7F8FDA2D-6275-431B-AAF0-5317D7D9CF44}" dt="2020-07-23T14:50:17.431" v="294" actId="20577"/>
        <pc:sldMkLst>
          <pc:docMk/>
          <pc:sldMk cId="3713303676" sldId="277"/>
        </pc:sldMkLst>
        <pc:spChg chg="mod">
          <ac:chgData name="Callie Kindelsperger" userId="a03d6a49-e6b5-41d0-b6b7-cdf1abb62fcb" providerId="ADAL" clId="{7F8FDA2D-6275-431B-AAF0-5317D7D9CF44}" dt="2020-07-23T14:50:17.431" v="294" actId="20577"/>
          <ac:spMkLst>
            <pc:docMk/>
            <pc:sldMk cId="3713303676" sldId="277"/>
            <ac:spMk id="3" creationId="{00000000-0000-0000-0000-000000000000}"/>
          </ac:spMkLst>
        </pc:spChg>
      </pc:sldChg>
      <pc:sldChg chg="modSp mod">
        <pc:chgData name="Callie Kindelsperger" userId="a03d6a49-e6b5-41d0-b6b7-cdf1abb62fcb" providerId="ADAL" clId="{7F8FDA2D-6275-431B-AAF0-5317D7D9CF44}" dt="2020-07-23T14:50:54.439" v="317" actId="20577"/>
        <pc:sldMkLst>
          <pc:docMk/>
          <pc:sldMk cId="4136838367" sldId="300"/>
        </pc:sldMkLst>
        <pc:spChg chg="mod">
          <ac:chgData name="Callie Kindelsperger" userId="a03d6a49-e6b5-41d0-b6b7-cdf1abb62fcb" providerId="ADAL" clId="{7F8FDA2D-6275-431B-AAF0-5317D7D9CF44}" dt="2020-07-23T14:50:54.439" v="317" actId="20577"/>
          <ac:spMkLst>
            <pc:docMk/>
            <pc:sldMk cId="4136838367" sldId="300"/>
            <ac:spMk id="3" creationId="{B0A7CBC6-62A8-4BF6-A9C5-83B00C025BF7}"/>
          </ac:spMkLst>
        </pc:spChg>
      </pc:sldChg>
      <pc:sldChg chg="modSp mod">
        <pc:chgData name="Callie Kindelsperger" userId="a03d6a49-e6b5-41d0-b6b7-cdf1abb62fcb" providerId="ADAL" clId="{7F8FDA2D-6275-431B-AAF0-5317D7D9CF44}" dt="2020-07-23T14:50:32.759" v="296" actId="403"/>
        <pc:sldMkLst>
          <pc:docMk/>
          <pc:sldMk cId="4132738738" sldId="309"/>
        </pc:sldMkLst>
        <pc:spChg chg="mod">
          <ac:chgData name="Callie Kindelsperger" userId="a03d6a49-e6b5-41d0-b6b7-cdf1abb62fcb" providerId="ADAL" clId="{7F8FDA2D-6275-431B-AAF0-5317D7D9CF44}" dt="2020-07-23T14:50:32.759" v="296" actId="403"/>
          <ac:spMkLst>
            <pc:docMk/>
            <pc:sldMk cId="4132738738" sldId="309"/>
            <ac:spMk id="3" creationId="{74B6A1D5-84CB-4812-9A86-40B1B6FB071A}"/>
          </ac:spMkLst>
        </pc:spChg>
      </pc:sldChg>
      <pc:sldChg chg="addSp delSp modSp new mod">
        <pc:chgData name="Callie Kindelsperger" userId="a03d6a49-e6b5-41d0-b6b7-cdf1abb62fcb" providerId="ADAL" clId="{7F8FDA2D-6275-431B-AAF0-5317D7D9CF44}" dt="2020-07-23T14:49:20.400" v="139" actId="1076"/>
        <pc:sldMkLst>
          <pc:docMk/>
          <pc:sldMk cId="4041136613" sldId="314"/>
        </pc:sldMkLst>
        <pc:spChg chg="mod">
          <ac:chgData name="Callie Kindelsperger" userId="a03d6a49-e6b5-41d0-b6b7-cdf1abb62fcb" providerId="ADAL" clId="{7F8FDA2D-6275-431B-AAF0-5317D7D9CF44}" dt="2020-07-23T14:46:33.104" v="50" actId="122"/>
          <ac:spMkLst>
            <pc:docMk/>
            <pc:sldMk cId="4041136613" sldId="314"/>
            <ac:spMk id="2" creationId="{432F4880-BC32-4AF4-96FA-2EBCC0296229}"/>
          </ac:spMkLst>
        </pc:spChg>
        <pc:spChg chg="mod">
          <ac:chgData name="Callie Kindelsperger" userId="a03d6a49-e6b5-41d0-b6b7-cdf1abb62fcb" providerId="ADAL" clId="{7F8FDA2D-6275-431B-AAF0-5317D7D9CF44}" dt="2020-07-23T14:46:50.740" v="134" actId="20577"/>
          <ac:spMkLst>
            <pc:docMk/>
            <pc:sldMk cId="4041136613" sldId="314"/>
            <ac:spMk id="3" creationId="{7DEE06FC-01DD-4759-9EF1-DC504C2BE91C}"/>
          </ac:spMkLst>
        </pc:spChg>
        <pc:spChg chg="del">
          <ac:chgData name="Callie Kindelsperger" userId="a03d6a49-e6b5-41d0-b6b7-cdf1abb62fcb" providerId="ADAL" clId="{7F8FDA2D-6275-431B-AAF0-5317D7D9CF44}" dt="2020-07-23T14:49:14.942" v="135"/>
          <ac:spMkLst>
            <pc:docMk/>
            <pc:sldMk cId="4041136613" sldId="314"/>
            <ac:spMk id="4" creationId="{C197D3E8-8963-4077-82E5-4797331D8FFB}"/>
          </ac:spMkLst>
        </pc:spChg>
        <pc:picChg chg="add mod">
          <ac:chgData name="Callie Kindelsperger" userId="a03d6a49-e6b5-41d0-b6b7-cdf1abb62fcb" providerId="ADAL" clId="{7F8FDA2D-6275-431B-AAF0-5317D7D9CF44}" dt="2020-07-23T14:49:20.400" v="139" actId="1076"/>
          <ac:picMkLst>
            <pc:docMk/>
            <pc:sldMk cId="4041136613" sldId="314"/>
            <ac:picMk id="6" creationId="{0E8B8EE5-5D2D-4FD1-A1DD-A61D9F09160C}"/>
          </ac:picMkLst>
        </pc:picChg>
      </pc:sldChg>
      <pc:sldChg chg="modSp new mod">
        <pc:chgData name="Callie Kindelsperger" userId="a03d6a49-e6b5-41d0-b6b7-cdf1abb62fcb" providerId="ADAL" clId="{7F8FDA2D-6275-431B-AAF0-5317D7D9CF44}" dt="2020-07-23T14:52:03.585" v="583" actId="20577"/>
        <pc:sldMkLst>
          <pc:docMk/>
          <pc:sldMk cId="3471849474" sldId="315"/>
        </pc:sldMkLst>
        <pc:spChg chg="mod">
          <ac:chgData name="Callie Kindelsperger" userId="a03d6a49-e6b5-41d0-b6b7-cdf1abb62fcb" providerId="ADAL" clId="{7F8FDA2D-6275-431B-AAF0-5317D7D9CF44}" dt="2020-07-23T14:51:46.074" v="485" actId="122"/>
          <ac:spMkLst>
            <pc:docMk/>
            <pc:sldMk cId="3471849474" sldId="315"/>
            <ac:spMk id="2" creationId="{084E1A8E-9497-42D2-9B80-964B76226ADC}"/>
          </ac:spMkLst>
        </pc:spChg>
        <pc:spChg chg="mod">
          <ac:chgData name="Callie Kindelsperger" userId="a03d6a49-e6b5-41d0-b6b7-cdf1abb62fcb" providerId="ADAL" clId="{7F8FDA2D-6275-431B-AAF0-5317D7D9CF44}" dt="2020-07-23T14:52:03.585" v="583" actId="20577"/>
          <ac:spMkLst>
            <pc:docMk/>
            <pc:sldMk cId="3471849474" sldId="315"/>
            <ac:spMk id="3" creationId="{A93CEA52-B1DE-45B3-B7E8-60E5575956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A53D1-9A44-4B38-B268-826AF9459AFE}" type="datetimeFigureOut">
              <a:rPr lang="en-US" smtClean="0"/>
              <a:t>7/28/2020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024F-C3DA-4355-A4FD-70DFAEAA99F1}" type="slidenum">
              <a:rPr lang="en-US" smtClean="0"/>
              <a:t>‹#›</a:t>
            </a:fld>
            <a:endParaRPr lang="en-US"/>
          </a:p>
        </p:txBody>
      </p:sp>
    </p:spTree>
    <p:extLst>
      <p:ext uri="{BB962C8B-B14F-4D97-AF65-F5344CB8AC3E}">
        <p14:creationId xmlns:p14="http://schemas.microsoft.com/office/powerpoint/2010/main" val="15826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E024F-C3DA-4355-A4FD-70DFAEAA99F1}" type="slidenum">
              <a:rPr lang="en-US" smtClean="0"/>
              <a:t>1</a:t>
            </a:fld>
            <a:endParaRPr lang="en-US"/>
          </a:p>
        </p:txBody>
      </p:sp>
    </p:spTree>
    <p:extLst>
      <p:ext uri="{BB962C8B-B14F-4D97-AF65-F5344CB8AC3E}">
        <p14:creationId xmlns:p14="http://schemas.microsoft.com/office/powerpoint/2010/main" val="33197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024F-C3DA-4355-A4FD-70DFAEAA99F1}" type="slidenum">
              <a:rPr lang="en-US" smtClean="0"/>
              <a:t>5</a:t>
            </a:fld>
            <a:endParaRPr lang="en-US"/>
          </a:p>
        </p:txBody>
      </p:sp>
    </p:spTree>
    <p:extLst>
      <p:ext uri="{BB962C8B-B14F-4D97-AF65-F5344CB8AC3E}">
        <p14:creationId xmlns:p14="http://schemas.microsoft.com/office/powerpoint/2010/main" val="39385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024F-C3DA-4355-A4FD-70DFAEAA99F1}" type="slidenum">
              <a:rPr lang="en-US" smtClean="0"/>
              <a:t>9</a:t>
            </a:fld>
            <a:endParaRPr lang="en-US"/>
          </a:p>
        </p:txBody>
      </p:sp>
    </p:spTree>
    <p:extLst>
      <p:ext uri="{BB962C8B-B14F-4D97-AF65-F5344CB8AC3E}">
        <p14:creationId xmlns:p14="http://schemas.microsoft.com/office/powerpoint/2010/main" val="205513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024F-C3DA-4355-A4FD-70DFAEAA99F1}" type="slidenum">
              <a:rPr lang="en-US" smtClean="0"/>
              <a:t>10</a:t>
            </a:fld>
            <a:endParaRPr lang="en-US"/>
          </a:p>
        </p:txBody>
      </p:sp>
    </p:spTree>
    <p:extLst>
      <p:ext uri="{BB962C8B-B14F-4D97-AF65-F5344CB8AC3E}">
        <p14:creationId xmlns:p14="http://schemas.microsoft.com/office/powerpoint/2010/main" val="12456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AB9E-77C3-4C91-9DB8-41B040116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372889-782A-45D5-8A98-B0EC8887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FC9888-A34E-4FD2-9917-859C1B6C04F6}"/>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5" name="Footer Placeholder 4">
            <a:extLst>
              <a:ext uri="{FF2B5EF4-FFF2-40B4-BE49-F238E27FC236}">
                <a16:creationId xmlns:a16="http://schemas.microsoft.com/office/drawing/2014/main" id="{C78EC841-B4F9-4CB9-AA31-5D42E94DB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6B23-1AEB-4618-8424-48C51AA23964}"/>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68407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6FCD-2164-4421-B65C-4E9A799519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40298-8090-4764-820D-A7B1241A7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A6915-1E05-498D-AC6E-A778AD581362}"/>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5" name="Footer Placeholder 4">
            <a:extLst>
              <a:ext uri="{FF2B5EF4-FFF2-40B4-BE49-F238E27FC236}">
                <a16:creationId xmlns:a16="http://schemas.microsoft.com/office/drawing/2014/main" id="{276BC167-4B82-4A66-B4AB-B60674DD4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20B08-526B-4F75-BFA4-CF7A7E6B918B}"/>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90019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D5117-599F-4F08-AF53-F5FD237ED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04036-79B1-425B-BC25-35B9A99CC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E5D22-E7F2-4D09-B0E9-6BF4E961C63B}"/>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5" name="Footer Placeholder 4">
            <a:extLst>
              <a:ext uri="{FF2B5EF4-FFF2-40B4-BE49-F238E27FC236}">
                <a16:creationId xmlns:a16="http://schemas.microsoft.com/office/drawing/2014/main" id="{FD420FEE-95EA-45F4-B58D-04A103023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1F7D3-F827-4F43-AD2B-5F5E0566F027}"/>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0879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2027-A274-4D33-8B07-1CE26223F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C4814-EFB0-4224-9D7A-9895ACC1C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5E1C6-C268-46F1-886F-7A324C08DC2F}"/>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5" name="Footer Placeholder 4">
            <a:extLst>
              <a:ext uri="{FF2B5EF4-FFF2-40B4-BE49-F238E27FC236}">
                <a16:creationId xmlns:a16="http://schemas.microsoft.com/office/drawing/2014/main" id="{B5F37CAC-CA2A-40B3-9AAC-D1658A418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FDEE-B21E-4BCA-B59D-DDCE5374CE08}"/>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13943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E3FD-F0F0-42DC-93BE-BA58B79B4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DF154-0BC5-4EFE-9A06-4E29A467B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72647-D590-4550-9FD9-EDAD76F2D494}"/>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5" name="Footer Placeholder 4">
            <a:extLst>
              <a:ext uri="{FF2B5EF4-FFF2-40B4-BE49-F238E27FC236}">
                <a16:creationId xmlns:a16="http://schemas.microsoft.com/office/drawing/2014/main" id="{90A87590-C9CF-42B9-8EE8-187A959F5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82AB8-484C-459D-A928-80576DE717C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32344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E5AA-F765-4B50-8F56-A7CBC9EFF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7F696-CB3F-4417-8416-DFBF955BE3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34858-5A0D-45CA-B139-1BD77A0D3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FF8D7-2C20-4C47-BF88-EC53C260352D}"/>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6" name="Footer Placeholder 5">
            <a:extLst>
              <a:ext uri="{FF2B5EF4-FFF2-40B4-BE49-F238E27FC236}">
                <a16:creationId xmlns:a16="http://schemas.microsoft.com/office/drawing/2014/main" id="{D126C626-74F3-462E-AC7D-BA70B0868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957AC-F47A-43DF-9C32-CFC3FD6DB7B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127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9B-E978-435A-96AD-9A0FB7AFF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43A7B-D68F-419C-89B3-FC0EFF3FE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440F26-8A6F-468A-A1DA-030A286A4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D13CC-1BDB-473A-8AAE-993FAE50C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80847-F03D-40D1-9C15-71E1CF0BA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E75700-2318-4E65-972B-3F071E9DDC12}"/>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8" name="Footer Placeholder 7">
            <a:extLst>
              <a:ext uri="{FF2B5EF4-FFF2-40B4-BE49-F238E27FC236}">
                <a16:creationId xmlns:a16="http://schemas.microsoft.com/office/drawing/2014/main" id="{54FAF616-1361-4815-B9C2-2A543308E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157CCA-0017-4D7C-AE9D-2666C8E222B1}"/>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3364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4ED6-DC04-492A-81B7-11ACB2EAA7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2E8FBC-D4D3-4B1C-B7F5-4351B4580D37}"/>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4" name="Footer Placeholder 3">
            <a:extLst>
              <a:ext uri="{FF2B5EF4-FFF2-40B4-BE49-F238E27FC236}">
                <a16:creationId xmlns:a16="http://schemas.microsoft.com/office/drawing/2014/main" id="{2F94E6F3-8512-4525-9C4D-A42E27769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519EE-2C4E-4CBC-B225-8F64E417AB30}"/>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4081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9B0FD-884B-490B-9AC0-A9F72CDA0EB6}"/>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3" name="Footer Placeholder 2">
            <a:extLst>
              <a:ext uri="{FF2B5EF4-FFF2-40B4-BE49-F238E27FC236}">
                <a16:creationId xmlns:a16="http://schemas.microsoft.com/office/drawing/2014/main" id="{8AC35228-BB9F-4EC5-A7ED-6C10C4DE6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A446F-80B5-4F60-B9B4-8BF80CD311E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6574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C310-2708-499C-BAB0-06B748ED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AE92DA-846B-45E6-B611-9B6131041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13853D-D924-430E-836C-AD2B6BC3E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49B38-4E75-42A9-8558-74E8CCB548BF}"/>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6" name="Footer Placeholder 5">
            <a:extLst>
              <a:ext uri="{FF2B5EF4-FFF2-40B4-BE49-F238E27FC236}">
                <a16:creationId xmlns:a16="http://schemas.microsoft.com/office/drawing/2014/main" id="{92B84C28-360D-454B-B250-D99A23D36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DC6CD-9D4D-4EBD-B8C4-9C5E4D1D305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87013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56F3-B6E4-4399-A324-A914281C5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ED3AA-7283-4BBA-B25B-1B1A470E0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DF35E3-9E13-4129-A4FC-7F2955906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E6D5A-E793-4DBA-A882-72B5E75788EC}"/>
              </a:ext>
            </a:extLst>
          </p:cNvPr>
          <p:cNvSpPr>
            <a:spLocks noGrp="1"/>
          </p:cNvSpPr>
          <p:nvPr>
            <p:ph type="dt" sz="half" idx="10"/>
          </p:nvPr>
        </p:nvSpPr>
        <p:spPr/>
        <p:txBody>
          <a:bodyPr/>
          <a:lstStyle/>
          <a:p>
            <a:fld id="{76DC01B5-7516-4B0D-B34B-0DD60AE89837}" type="datetimeFigureOut">
              <a:rPr lang="en-US" smtClean="0"/>
              <a:t>7/28/2020</a:t>
            </a:fld>
            <a:endParaRPr lang="en-US"/>
          </a:p>
        </p:txBody>
      </p:sp>
      <p:sp>
        <p:nvSpPr>
          <p:cNvPr id="6" name="Footer Placeholder 5">
            <a:extLst>
              <a:ext uri="{FF2B5EF4-FFF2-40B4-BE49-F238E27FC236}">
                <a16:creationId xmlns:a16="http://schemas.microsoft.com/office/drawing/2014/main" id="{2B99F64D-C48E-44B6-AC16-BF0B2F278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53168-8A61-4901-8035-146EAEFE284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2848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6A621-FE44-4CD7-8AD0-B2D254CF4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794D4-7690-4B16-A258-AD60B137A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4934-F280-49B4-9F27-56308320B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7/28/2020</a:t>
            </a:fld>
            <a:endParaRPr lang="en-US"/>
          </a:p>
        </p:txBody>
      </p:sp>
      <p:sp>
        <p:nvSpPr>
          <p:cNvPr id="5" name="Footer Placeholder 4">
            <a:extLst>
              <a:ext uri="{FF2B5EF4-FFF2-40B4-BE49-F238E27FC236}">
                <a16:creationId xmlns:a16="http://schemas.microsoft.com/office/drawing/2014/main" id="{082581BA-7003-4614-888F-0C7F89E89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5B2D3-7A52-4747-86A2-22DF32D41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38731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genealogybyginger.blogspot.com/2011/06/fgs-luncheon-tickets-still-availabl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vingineastsheen.co.uk/2015/05/15/annual-general-meeting-7-30-pm-monday-18-may-all-saints-church-hall-park-avenue/"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openclipart.org/detail/34087/computer-by-thesauru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WFSUMedia/videos/70361281040514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su.zoom.us/rec/share/wNVbcpLx0jpLc4Ht8ErAcbcmMK67aaa813QbqfYExBsQhwzs_ORtRJ73hBS2pd-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isatvassar.blogspot.com/2007/10/google-earth-lunchtime-demonstration.html"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car-automobile-vehicle-red-306442/"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misseaglesnetwork.blogspot.com/2011/04/victorian-climate-action-calendar.html" TargetMode="Externa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psy.fsu.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reasonablywell-julia.blogspot.com/2013/03/discuss-this.html"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pixabay.com/en/elderly-people-pensioner-29408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4503" y="3886200"/>
            <a:ext cx="6762750" cy="1752600"/>
          </a:xfrm>
        </p:spPr>
        <p:txBody>
          <a:bodyPr>
            <a:normAutofit/>
          </a:bodyPr>
          <a:lstStyle/>
          <a:p>
            <a:r>
              <a:rPr lang="en-US" sz="3600" dirty="0">
                <a:solidFill>
                  <a:schemeClr val="tx1"/>
                </a:solidFill>
              </a:rPr>
              <a:t>Affiliates Meeting</a:t>
            </a:r>
          </a:p>
          <a:p>
            <a:r>
              <a:rPr lang="en-US" sz="3600" dirty="0">
                <a:solidFill>
                  <a:schemeClr val="tx1"/>
                </a:solidFill>
              </a:rPr>
              <a:t>Thursday, July 30th, 2020, Virtual Zoom Meeting, 11am-12pm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44003"/>
            <a:ext cx="69151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Upcoming LnL (Lunch &amp; Learn) with Leon County</a:t>
            </a:r>
          </a:p>
        </p:txBody>
      </p:sp>
      <p:sp>
        <p:nvSpPr>
          <p:cNvPr id="3" name="Content Placeholder 2"/>
          <p:cNvSpPr>
            <a:spLocks noGrp="1"/>
          </p:cNvSpPr>
          <p:nvPr>
            <p:ph sz="half" idx="1"/>
          </p:nvPr>
        </p:nvSpPr>
        <p:spPr/>
        <p:txBody>
          <a:bodyPr/>
          <a:lstStyle/>
          <a:p>
            <a:pPr marL="0" algn="ctr">
              <a:spcBef>
                <a:spcPts val="0"/>
              </a:spcBef>
            </a:pPr>
            <a:r>
              <a:rPr lang="en-US" sz="2400" dirty="0"/>
              <a:t>Dr. Charness is scheduled to give a talk to Leon County via a LnL (Lunch &amp; Learn) Zoom on Successful Longevity: </a:t>
            </a:r>
            <a:r>
              <a:rPr lang="en-US" sz="2400" b="1" u="sng" dirty="0"/>
              <a:t>What is it and how might you improve your chances of achieving it? </a:t>
            </a:r>
          </a:p>
          <a:p>
            <a:pPr marL="0" algn="ctr">
              <a:spcBef>
                <a:spcPts val="0"/>
              </a:spcBef>
            </a:pPr>
            <a:r>
              <a:rPr lang="en-US" sz="2400" dirty="0"/>
              <a:t>Scheduled for Wednesday, August 19 via Zoom </a:t>
            </a:r>
          </a:p>
          <a:p>
            <a:pPr marL="0" algn="ctr">
              <a:spcBef>
                <a:spcPts val="0"/>
              </a:spcBef>
            </a:pPr>
            <a:r>
              <a:rPr lang="en-US" sz="2400" dirty="0"/>
              <a:t>Will send out link soon!</a:t>
            </a:r>
          </a:p>
          <a:p>
            <a:pPr marL="0" indent="0">
              <a:buNone/>
            </a:pPr>
            <a:endParaRPr lang="en-US" dirty="0"/>
          </a:p>
        </p:txBody>
      </p:sp>
      <p:pic>
        <p:nvPicPr>
          <p:cNvPr id="16" name="Content Placeholder 15" descr="A close up of a sign&#10;&#10;Description automatically generated">
            <a:extLst>
              <a:ext uri="{FF2B5EF4-FFF2-40B4-BE49-F238E27FC236}">
                <a16:creationId xmlns:a16="http://schemas.microsoft.com/office/drawing/2014/main" id="{07A2FE94-561D-413B-AB52-AF8E98C692C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6200" y="2514600"/>
            <a:ext cx="3810000" cy="3313906"/>
          </a:xfrm>
        </p:spPr>
      </p:pic>
    </p:spTree>
    <p:extLst>
      <p:ext uri="{BB962C8B-B14F-4D97-AF65-F5344CB8AC3E}">
        <p14:creationId xmlns:p14="http://schemas.microsoft.com/office/powerpoint/2010/main" val="35266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971B-5BC1-4590-BE8E-B7FB75CDF294}"/>
              </a:ext>
            </a:extLst>
          </p:cNvPr>
          <p:cNvSpPr>
            <a:spLocks noGrp="1"/>
          </p:cNvSpPr>
          <p:nvPr>
            <p:ph type="title"/>
          </p:nvPr>
        </p:nvSpPr>
        <p:spPr/>
        <p:txBody>
          <a:bodyPr/>
          <a:lstStyle/>
          <a:p>
            <a:pPr algn="ctr"/>
            <a:r>
              <a:rPr lang="en-US" dirty="0"/>
              <a:t>City Wellness and Retirement Conference Update</a:t>
            </a:r>
          </a:p>
        </p:txBody>
      </p:sp>
      <p:sp>
        <p:nvSpPr>
          <p:cNvPr id="3" name="Content Placeholder 2">
            <a:extLst>
              <a:ext uri="{FF2B5EF4-FFF2-40B4-BE49-F238E27FC236}">
                <a16:creationId xmlns:a16="http://schemas.microsoft.com/office/drawing/2014/main" id="{74B6A1D5-84CB-4812-9A86-40B1B6FB071A}"/>
              </a:ext>
            </a:extLst>
          </p:cNvPr>
          <p:cNvSpPr>
            <a:spLocks noGrp="1"/>
          </p:cNvSpPr>
          <p:nvPr>
            <p:ph sz="half" idx="1"/>
          </p:nvPr>
        </p:nvSpPr>
        <p:spPr/>
        <p:txBody>
          <a:bodyPr/>
          <a:lstStyle/>
          <a:p>
            <a:r>
              <a:rPr lang="en-US" sz="2400" dirty="0">
                <a:effectLst/>
                <a:ea typeface="Calibri" panose="020F0502020204030204" pitchFamily="34" charset="0"/>
                <a:cs typeface="Times New Roman" panose="02020603050405020304" pitchFamily="18" charset="0"/>
              </a:rPr>
              <a:t>ISL still partnering with the City as they move forward with the potential for a virtual City Health &amp; Wellness Retirement Conference.  </a:t>
            </a:r>
          </a:p>
          <a:p>
            <a:r>
              <a:rPr lang="en-US" sz="2400" dirty="0">
                <a:effectLst/>
                <a:ea typeface="Calibri" panose="020F0502020204030204" pitchFamily="34" charset="0"/>
                <a:cs typeface="Times New Roman" panose="02020603050405020304" pitchFamily="18" charset="0"/>
              </a:rPr>
              <a:t>The conference this year will be entirely </a:t>
            </a:r>
            <a:r>
              <a:rPr lang="en-US" sz="2400" dirty="0">
                <a:ea typeface="Calibri" panose="020F0502020204030204" pitchFamily="34" charset="0"/>
                <a:cs typeface="Times New Roman" panose="02020603050405020304" pitchFamily="18" charset="0"/>
              </a:rPr>
              <a:t>virtual via </a:t>
            </a:r>
            <a:r>
              <a:rPr lang="en-US" sz="2400" dirty="0" err="1">
                <a:ea typeface="Calibri" panose="020F0502020204030204" pitchFamily="34" charset="0"/>
                <a:cs typeface="Times New Roman" panose="02020603050405020304" pitchFamily="18" charset="0"/>
              </a:rPr>
              <a:t>webex</a:t>
            </a:r>
            <a:r>
              <a:rPr lang="en-US" sz="2400" dirty="0">
                <a:ea typeface="Calibri" panose="020F0502020204030204" pitchFamily="34" charset="0"/>
                <a:cs typeface="Times New Roman" panose="02020603050405020304" pitchFamily="18" charset="0"/>
              </a:rPr>
              <a:t>, and will take place on Tuesday, Sept. 22</a:t>
            </a:r>
            <a:r>
              <a:rPr lang="en-US" sz="2400" baseline="30000" dirty="0">
                <a:ea typeface="Calibri" panose="020F0502020204030204" pitchFamily="34" charset="0"/>
                <a:cs typeface="Times New Roman" panose="02020603050405020304" pitchFamily="18" charset="0"/>
              </a:rPr>
              <a:t>nd</a:t>
            </a:r>
            <a:r>
              <a:rPr lang="en-US" sz="2400" dirty="0">
                <a:ea typeface="Calibri" panose="020F0502020204030204" pitchFamily="34" charset="0"/>
                <a:cs typeface="Times New Roman" panose="02020603050405020304" pitchFamily="18" charset="0"/>
              </a:rPr>
              <a:t>, from 8am-3pm. Link to follow soon!</a:t>
            </a:r>
            <a:endParaRPr lang="en-US" sz="2400" dirty="0">
              <a:effectLst/>
              <a:ea typeface="Calibri" panose="020F0502020204030204" pitchFamily="34" charset="0"/>
              <a:cs typeface="Times New Roman" panose="02020603050405020304" pitchFamily="18" charset="0"/>
            </a:endParaRPr>
          </a:p>
          <a:p>
            <a:endParaRPr lang="en-US" dirty="0"/>
          </a:p>
        </p:txBody>
      </p:sp>
      <p:pic>
        <p:nvPicPr>
          <p:cNvPr id="6" name="Content Placeholder 5" descr="A drawing of a cartoon character&#10;&#10;Description automatically generated">
            <a:extLst>
              <a:ext uri="{FF2B5EF4-FFF2-40B4-BE49-F238E27FC236}">
                <a16:creationId xmlns:a16="http://schemas.microsoft.com/office/drawing/2014/main" id="{DE85820E-111F-4743-BF24-AADAB361FD1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5600" y="3299281"/>
            <a:ext cx="5176427" cy="3193594"/>
          </a:xfrm>
        </p:spPr>
      </p:pic>
    </p:spTree>
    <p:extLst>
      <p:ext uri="{BB962C8B-B14F-4D97-AF65-F5344CB8AC3E}">
        <p14:creationId xmlns:p14="http://schemas.microsoft.com/office/powerpoint/2010/main" val="413273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2784-C18C-4723-98A1-F2C3BAC6E3BA}"/>
              </a:ext>
            </a:extLst>
          </p:cNvPr>
          <p:cNvSpPr>
            <a:spLocks noGrp="1"/>
          </p:cNvSpPr>
          <p:nvPr>
            <p:ph type="title"/>
          </p:nvPr>
        </p:nvSpPr>
        <p:spPr/>
        <p:txBody>
          <a:bodyPr/>
          <a:lstStyle/>
          <a:p>
            <a:r>
              <a:rPr lang="en-US" dirty="0"/>
              <a:t>Project Update: Train the Trainers for Zoom</a:t>
            </a:r>
          </a:p>
        </p:txBody>
      </p:sp>
      <p:sp>
        <p:nvSpPr>
          <p:cNvPr id="3" name="Content Placeholder 2">
            <a:extLst>
              <a:ext uri="{FF2B5EF4-FFF2-40B4-BE49-F238E27FC236}">
                <a16:creationId xmlns:a16="http://schemas.microsoft.com/office/drawing/2014/main" id="{5AFA5C75-C5F7-4DB0-B5D9-05FAF5D3E247}"/>
              </a:ext>
            </a:extLst>
          </p:cNvPr>
          <p:cNvSpPr>
            <a:spLocks noGrp="1"/>
          </p:cNvSpPr>
          <p:nvPr>
            <p:ph idx="1"/>
          </p:nvPr>
        </p:nvSpPr>
        <p:spPr/>
        <p:txBody>
          <a:bodyPr>
            <a:normAutofit/>
          </a:bodyPr>
          <a:lstStyle/>
          <a:p>
            <a:pPr algn="ctr"/>
            <a:r>
              <a:rPr lang="en-US" sz="2400" dirty="0"/>
              <a:t>ISL’s Zoom Initiative Project continues to receive positive feedback so far.  The Gerontological Society of America, AGHE, and Age Friendly University (AFU) will feature ISL’s How-To Zoom for Seniors initiative in their inaugural newsletter about AFU. </a:t>
            </a:r>
          </a:p>
          <a:p>
            <a:pPr algn="ctr"/>
            <a:endParaRPr lang="en-US" sz="2000" dirty="0"/>
          </a:p>
          <a:p>
            <a:pPr marL="0" indent="0" algn="ctr">
              <a:buNone/>
            </a:pPr>
            <a:endParaRPr lang="en-US" sz="2000" dirty="0"/>
          </a:p>
        </p:txBody>
      </p:sp>
      <p:pic>
        <p:nvPicPr>
          <p:cNvPr id="5" name="Picture 4" descr="A picture containing drawing&#10;&#10;Description automatically generated">
            <a:extLst>
              <a:ext uri="{FF2B5EF4-FFF2-40B4-BE49-F238E27FC236}">
                <a16:creationId xmlns:a16="http://schemas.microsoft.com/office/drawing/2014/main" id="{CFC4BA7D-32E3-483E-98A1-F705D84C2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428" y="609600"/>
            <a:ext cx="870744" cy="870744"/>
          </a:xfrm>
          <a:prstGeom prst="rect">
            <a:avLst/>
          </a:prstGeom>
        </p:spPr>
      </p:pic>
      <p:pic>
        <p:nvPicPr>
          <p:cNvPr id="8" name="Picture 7" descr="A desktop computer monitor sitting on top of a desk&#10;&#10;Description automatically generated">
            <a:extLst>
              <a:ext uri="{FF2B5EF4-FFF2-40B4-BE49-F238E27FC236}">
                <a16:creationId xmlns:a16="http://schemas.microsoft.com/office/drawing/2014/main" id="{31489BA7-D8EC-49EF-A931-C24FB23E50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21331" y="4114800"/>
            <a:ext cx="3505355" cy="2633398"/>
          </a:xfrm>
          <a:prstGeom prst="rect">
            <a:avLst/>
          </a:prstGeom>
        </p:spPr>
      </p:pic>
    </p:spTree>
    <p:extLst>
      <p:ext uri="{BB962C8B-B14F-4D97-AF65-F5344CB8AC3E}">
        <p14:creationId xmlns:p14="http://schemas.microsoft.com/office/powerpoint/2010/main" val="426950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F994-AB5A-416F-A2B8-584139DD13DF}"/>
              </a:ext>
            </a:extLst>
          </p:cNvPr>
          <p:cNvSpPr>
            <a:spLocks noGrp="1"/>
          </p:cNvSpPr>
          <p:nvPr>
            <p:ph type="title"/>
          </p:nvPr>
        </p:nvSpPr>
        <p:spPr/>
        <p:txBody>
          <a:bodyPr/>
          <a:lstStyle/>
          <a:p>
            <a:pPr algn="ctr"/>
            <a:r>
              <a:rPr lang="en-US" dirty="0"/>
              <a:t>ISL on Tom Flanagan’s ‘Perspectives’ Show</a:t>
            </a:r>
          </a:p>
        </p:txBody>
      </p:sp>
      <p:sp>
        <p:nvSpPr>
          <p:cNvPr id="3" name="Content Placeholder 2">
            <a:extLst>
              <a:ext uri="{FF2B5EF4-FFF2-40B4-BE49-F238E27FC236}">
                <a16:creationId xmlns:a16="http://schemas.microsoft.com/office/drawing/2014/main" id="{8DA6FD9B-1930-4C34-8CF9-55726F4728BB}"/>
              </a:ext>
            </a:extLst>
          </p:cNvPr>
          <p:cNvSpPr>
            <a:spLocks noGrp="1"/>
          </p:cNvSpPr>
          <p:nvPr>
            <p:ph idx="1"/>
          </p:nvPr>
        </p:nvSpPr>
        <p:spPr/>
        <p:txBody>
          <a:bodyPr/>
          <a:lstStyle/>
          <a:p>
            <a:pPr algn="ctr"/>
            <a:r>
              <a:rPr lang="en-US" sz="3200" dirty="0"/>
              <a:t>Dr.’s  Neil Charness &amp; Dawn Carr participated in Tom Flanagan’s Perspectives show on WFSU-FM June 9. Link below if interested: </a:t>
            </a:r>
          </a:p>
          <a:p>
            <a:pPr lvl="1" algn="ctr"/>
            <a:r>
              <a:rPr lang="en-US" sz="2000" u="sng" dirty="0">
                <a:solidFill>
                  <a:srgbClr val="0563C1"/>
                </a:solidFill>
                <a:effectLst/>
                <a:latin typeface="Aparajita" panose="02020603050405020304" pitchFamily="18" charset="0"/>
                <a:ea typeface="Calibri" panose="020F0502020204030204" pitchFamily="34" charset="0"/>
                <a:cs typeface="Times New Roman" panose="02020603050405020304" pitchFamily="18" charset="0"/>
                <a:hlinkClick r:id="rId2"/>
              </a:rPr>
              <a:t>https://www.facebook.com/WFSUMedia/videos/703612810405148/</a:t>
            </a:r>
            <a:r>
              <a:rPr lang="en-US" sz="2000" dirty="0">
                <a:effectLst/>
                <a:latin typeface="Aparajita" panose="02020603050405020304" pitchFamily="18" charset="0"/>
                <a:ea typeface="Calibri" panose="020F0502020204030204" pitchFamily="34" charset="0"/>
              </a:rPr>
              <a:t>  </a:t>
            </a:r>
          </a:p>
          <a:p>
            <a:pPr marL="457200" lvl="1" indent="0">
              <a:buNone/>
            </a:pPr>
            <a:endParaRPr lang="en-US" dirty="0"/>
          </a:p>
        </p:txBody>
      </p:sp>
    </p:spTree>
    <p:extLst>
      <p:ext uri="{BB962C8B-B14F-4D97-AF65-F5344CB8AC3E}">
        <p14:creationId xmlns:p14="http://schemas.microsoft.com/office/powerpoint/2010/main" val="137684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8982-87A3-4544-BE4A-C6653788446D}"/>
              </a:ext>
            </a:extLst>
          </p:cNvPr>
          <p:cNvSpPr>
            <a:spLocks noGrp="1"/>
          </p:cNvSpPr>
          <p:nvPr>
            <p:ph type="title"/>
          </p:nvPr>
        </p:nvSpPr>
        <p:spPr/>
        <p:txBody>
          <a:bodyPr/>
          <a:lstStyle/>
          <a:p>
            <a:pPr algn="ctr"/>
            <a:r>
              <a:rPr lang="en-US" dirty="0"/>
              <a:t>ISL Participated in OLLI Zoom Panel</a:t>
            </a:r>
          </a:p>
        </p:txBody>
      </p:sp>
      <p:sp>
        <p:nvSpPr>
          <p:cNvPr id="3" name="Content Placeholder 2">
            <a:extLst>
              <a:ext uri="{FF2B5EF4-FFF2-40B4-BE49-F238E27FC236}">
                <a16:creationId xmlns:a16="http://schemas.microsoft.com/office/drawing/2014/main" id="{95600687-C62B-4222-8C87-72707F2669DE}"/>
              </a:ext>
            </a:extLst>
          </p:cNvPr>
          <p:cNvSpPr>
            <a:spLocks noGrp="1"/>
          </p:cNvSpPr>
          <p:nvPr>
            <p:ph idx="1"/>
          </p:nvPr>
        </p:nvSpPr>
        <p:spPr/>
        <p:txBody>
          <a:bodyPr/>
          <a:lstStyle/>
          <a:p>
            <a:pPr algn="ctr"/>
            <a:r>
              <a:rPr lang="en-US" sz="2400" dirty="0">
                <a:effectLst/>
                <a:ea typeface="Calibri" panose="020F0502020204030204" pitchFamily="34" charset="0"/>
              </a:rPr>
              <a:t>Neil Charness &amp; Dawn Carr (and former chair of geriatrics, Ken Brummel-Smith) participated in a Zoom panel on July 7 held by OLLI concerning COVID-19, representing perspectives from Psychology and Sociology: </a:t>
            </a:r>
          </a:p>
          <a:p>
            <a:pPr algn="ctr"/>
            <a:r>
              <a:rPr lang="en-US" sz="1800" dirty="0">
                <a:effectLst/>
                <a:latin typeface="Aparajita" panose="02020603050405020304" pitchFamily="18"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2"/>
              </a:rPr>
              <a:t>https://fsu.zoom.us/rec/share/wNVbcpLx0jpLc4Ht8ErAcbcmMK67aaa813QbqfYExBsQhwzs_ORtRJ73hBS2pd-6</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4514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13A3-816B-40A3-A52D-0E1C545E6EB9}"/>
              </a:ext>
            </a:extLst>
          </p:cNvPr>
          <p:cNvSpPr>
            <a:spLocks noGrp="1"/>
          </p:cNvSpPr>
          <p:nvPr>
            <p:ph type="title"/>
          </p:nvPr>
        </p:nvSpPr>
        <p:spPr/>
        <p:txBody>
          <a:bodyPr/>
          <a:lstStyle/>
          <a:p>
            <a:pPr algn="ctr"/>
            <a:r>
              <a:rPr lang="en-US" dirty="0"/>
              <a:t>ISL Brown Bags</a:t>
            </a:r>
          </a:p>
        </p:txBody>
      </p:sp>
      <p:sp>
        <p:nvSpPr>
          <p:cNvPr id="3" name="Content Placeholder 2">
            <a:extLst>
              <a:ext uri="{FF2B5EF4-FFF2-40B4-BE49-F238E27FC236}">
                <a16:creationId xmlns:a16="http://schemas.microsoft.com/office/drawing/2014/main" id="{B0A7CBC6-62A8-4BF6-A9C5-83B00C025BF7}"/>
              </a:ext>
            </a:extLst>
          </p:cNvPr>
          <p:cNvSpPr>
            <a:spLocks noGrp="1"/>
          </p:cNvSpPr>
          <p:nvPr>
            <p:ph idx="1"/>
          </p:nvPr>
        </p:nvSpPr>
        <p:spPr/>
        <p:txBody>
          <a:bodyPr/>
          <a:lstStyle/>
          <a:p>
            <a:r>
              <a:rPr lang="en-US" dirty="0"/>
              <a:t>o	Julia Sheffler, Monday September 21st, 12-1pm via Zoom </a:t>
            </a:r>
          </a:p>
          <a:p>
            <a:r>
              <a:rPr lang="en-US" dirty="0"/>
              <a:t>o	Yanshuo Sun, Monday, October 5th, 12-1pm Zoom</a:t>
            </a:r>
          </a:p>
          <a:p>
            <a:r>
              <a:rPr lang="en-US" dirty="0"/>
              <a:t>o	IPE Journal Club, Zoom, Monday November 9th, 12-1pm </a:t>
            </a:r>
          </a:p>
          <a:p>
            <a:r>
              <a:rPr lang="en-US" dirty="0"/>
              <a:t>o	December- Lynn Panton, Date TBD</a:t>
            </a:r>
          </a:p>
          <a:p>
            <a:endParaRPr lang="en-US" dirty="0"/>
          </a:p>
        </p:txBody>
      </p:sp>
      <p:pic>
        <p:nvPicPr>
          <p:cNvPr id="5" name="Picture 4" descr="A picture containing table&#10;&#10;Description automatically generated">
            <a:extLst>
              <a:ext uri="{FF2B5EF4-FFF2-40B4-BE49-F238E27FC236}">
                <a16:creationId xmlns:a16="http://schemas.microsoft.com/office/drawing/2014/main" id="{6CCE7AEE-E3C3-49E6-B817-5497622EEF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86800" y="3644900"/>
            <a:ext cx="2448223" cy="2667000"/>
          </a:xfrm>
          <a:prstGeom prst="rect">
            <a:avLst/>
          </a:prstGeom>
        </p:spPr>
      </p:pic>
    </p:spTree>
    <p:extLst>
      <p:ext uri="{BB962C8B-B14F-4D97-AF65-F5344CB8AC3E}">
        <p14:creationId xmlns:p14="http://schemas.microsoft.com/office/powerpoint/2010/main" val="413683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2FF3-B0A2-417D-963C-5B7F74C85448}"/>
              </a:ext>
            </a:extLst>
          </p:cNvPr>
          <p:cNvSpPr>
            <a:spLocks noGrp="1"/>
          </p:cNvSpPr>
          <p:nvPr>
            <p:ph type="title"/>
          </p:nvPr>
        </p:nvSpPr>
        <p:spPr/>
        <p:txBody>
          <a:bodyPr/>
          <a:lstStyle/>
          <a:p>
            <a:pPr algn="ctr"/>
            <a:r>
              <a:rPr lang="en-US" dirty="0"/>
              <a:t>Next JAB Meeting</a:t>
            </a:r>
          </a:p>
        </p:txBody>
      </p:sp>
      <p:sp>
        <p:nvSpPr>
          <p:cNvPr id="3" name="Content Placeholder 2">
            <a:extLst>
              <a:ext uri="{FF2B5EF4-FFF2-40B4-BE49-F238E27FC236}">
                <a16:creationId xmlns:a16="http://schemas.microsoft.com/office/drawing/2014/main" id="{2AD1C5FD-392E-4B80-9D9B-F111F5E05A74}"/>
              </a:ext>
            </a:extLst>
          </p:cNvPr>
          <p:cNvSpPr>
            <a:spLocks noGrp="1"/>
          </p:cNvSpPr>
          <p:nvPr>
            <p:ph idx="1"/>
          </p:nvPr>
        </p:nvSpPr>
        <p:spPr/>
        <p:txBody>
          <a:bodyPr>
            <a:normAutofit/>
          </a:bodyPr>
          <a:lstStyle/>
          <a:p>
            <a:pPr algn="ctr"/>
            <a:r>
              <a:rPr lang="en-US" sz="3600" dirty="0"/>
              <a:t>Next Joint Advisory Board meeting scheduled for Monday, August 24</a:t>
            </a:r>
            <a:r>
              <a:rPr lang="en-US" sz="3600" baseline="30000" dirty="0"/>
              <a:t>th</a:t>
            </a:r>
            <a:r>
              <a:rPr lang="en-US" sz="3600" dirty="0"/>
              <a:t> 11am-12pm via Zoom.</a:t>
            </a:r>
          </a:p>
        </p:txBody>
      </p:sp>
    </p:spTree>
    <p:extLst>
      <p:ext uri="{BB962C8B-B14F-4D97-AF65-F5344CB8AC3E}">
        <p14:creationId xmlns:p14="http://schemas.microsoft.com/office/powerpoint/2010/main" val="413712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5A37-3373-48EA-AC4B-C9644E7098F6}"/>
              </a:ext>
            </a:extLst>
          </p:cNvPr>
          <p:cNvSpPr>
            <a:spLocks noGrp="1"/>
          </p:cNvSpPr>
          <p:nvPr>
            <p:ph type="title"/>
          </p:nvPr>
        </p:nvSpPr>
        <p:spPr/>
        <p:txBody>
          <a:bodyPr/>
          <a:lstStyle/>
          <a:p>
            <a:pPr algn="ctr"/>
            <a:r>
              <a:rPr lang="en-US" dirty="0"/>
              <a:t>2020 Transportation Day Update</a:t>
            </a:r>
          </a:p>
        </p:txBody>
      </p:sp>
      <p:sp>
        <p:nvSpPr>
          <p:cNvPr id="3" name="Content Placeholder 2">
            <a:extLst>
              <a:ext uri="{FF2B5EF4-FFF2-40B4-BE49-F238E27FC236}">
                <a16:creationId xmlns:a16="http://schemas.microsoft.com/office/drawing/2014/main" id="{BDC558C1-8AE8-4D6E-A4E2-6D06A9643F1B}"/>
              </a:ext>
            </a:extLst>
          </p:cNvPr>
          <p:cNvSpPr>
            <a:spLocks noGrp="1"/>
          </p:cNvSpPr>
          <p:nvPr>
            <p:ph idx="1"/>
          </p:nvPr>
        </p:nvSpPr>
        <p:spPr/>
        <p:txBody>
          <a:bodyPr/>
          <a:lstStyle/>
          <a:p>
            <a:pPr algn="ctr"/>
            <a:r>
              <a:rPr lang="en-US" dirty="0"/>
              <a:t>This year’s Transportation Day has been moved to an entirely online event, to take place October 16</a:t>
            </a:r>
            <a:r>
              <a:rPr lang="en-US" baseline="30000" dirty="0"/>
              <a:t>th</a:t>
            </a:r>
            <a:r>
              <a:rPr lang="en-US" dirty="0"/>
              <a:t>. More details to come. Mark your calendars!</a:t>
            </a:r>
          </a:p>
        </p:txBody>
      </p:sp>
      <p:pic>
        <p:nvPicPr>
          <p:cNvPr id="5" name="Picture 4" descr="A picture containing clock&#10;&#10;Description automatically generated">
            <a:extLst>
              <a:ext uri="{FF2B5EF4-FFF2-40B4-BE49-F238E27FC236}">
                <a16:creationId xmlns:a16="http://schemas.microsoft.com/office/drawing/2014/main" id="{4F826837-A53A-4A66-B9B0-F6CA854632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5000" y="3810000"/>
            <a:ext cx="6096000" cy="3048000"/>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FC9D1370-2EE9-467D-B18A-9ABC25BEF0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09800" y="2984128"/>
            <a:ext cx="2352675" cy="3533353"/>
          </a:xfrm>
          <a:prstGeom prst="rect">
            <a:avLst/>
          </a:prstGeom>
        </p:spPr>
      </p:pic>
    </p:spTree>
    <p:extLst>
      <p:ext uri="{BB962C8B-B14F-4D97-AF65-F5344CB8AC3E}">
        <p14:creationId xmlns:p14="http://schemas.microsoft.com/office/powerpoint/2010/main" val="148446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1A8E-9497-42D2-9B80-964B76226ADC}"/>
              </a:ext>
            </a:extLst>
          </p:cNvPr>
          <p:cNvSpPr>
            <a:spLocks noGrp="1"/>
          </p:cNvSpPr>
          <p:nvPr>
            <p:ph type="title"/>
          </p:nvPr>
        </p:nvSpPr>
        <p:spPr/>
        <p:txBody>
          <a:bodyPr/>
          <a:lstStyle/>
          <a:p>
            <a:pPr algn="ctr"/>
            <a:r>
              <a:rPr lang="en-US" dirty="0"/>
              <a:t>New Business Updates</a:t>
            </a:r>
          </a:p>
        </p:txBody>
      </p:sp>
      <p:sp>
        <p:nvSpPr>
          <p:cNvPr id="3" name="Content Placeholder 2">
            <a:extLst>
              <a:ext uri="{FF2B5EF4-FFF2-40B4-BE49-F238E27FC236}">
                <a16:creationId xmlns:a16="http://schemas.microsoft.com/office/drawing/2014/main" id="{A93CEA52-B1DE-45B3-B7E8-60E5575956D7}"/>
              </a:ext>
            </a:extLst>
          </p:cNvPr>
          <p:cNvSpPr>
            <a:spLocks noGrp="1"/>
          </p:cNvSpPr>
          <p:nvPr>
            <p:ph idx="1"/>
          </p:nvPr>
        </p:nvSpPr>
        <p:spPr/>
        <p:txBody>
          <a:bodyPr/>
          <a:lstStyle/>
          <a:p>
            <a:r>
              <a:rPr lang="en-US" dirty="0"/>
              <a:t>Updates on invited speakers. </a:t>
            </a:r>
          </a:p>
          <a:p>
            <a:pPr lvl="1"/>
            <a:r>
              <a:rPr lang="en-US" dirty="0"/>
              <a:t>Thinking about a virtual event for Fall.</a:t>
            </a:r>
          </a:p>
          <a:p>
            <a:pPr lvl="1"/>
            <a:r>
              <a:rPr lang="en-US" dirty="0"/>
              <a:t>Working with Pepper Center to hopefully arrange for Dr. Karen Fingerman to present a lecture in Spring.</a:t>
            </a:r>
          </a:p>
          <a:p>
            <a:r>
              <a:rPr lang="en-US" dirty="0"/>
              <a:t>Student Poster Day-possibly moving event to a virtual event?</a:t>
            </a:r>
          </a:p>
          <a:p>
            <a:pPr lvl="1"/>
            <a:r>
              <a:rPr lang="en-US" dirty="0"/>
              <a:t>Suggestions/Feedback are welcome!</a:t>
            </a:r>
          </a:p>
        </p:txBody>
      </p:sp>
    </p:spTree>
    <p:extLst>
      <p:ext uri="{BB962C8B-B14F-4D97-AF65-F5344CB8AC3E}">
        <p14:creationId xmlns:p14="http://schemas.microsoft.com/office/powerpoint/2010/main" val="347184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Director’s Travel Schedule</a:t>
            </a:r>
          </a:p>
        </p:txBody>
      </p:sp>
      <p:sp>
        <p:nvSpPr>
          <p:cNvPr id="3" name="Content Placeholder 2"/>
          <p:cNvSpPr>
            <a:spLocks noGrp="1"/>
          </p:cNvSpPr>
          <p:nvPr>
            <p:ph idx="1"/>
          </p:nvPr>
        </p:nvSpPr>
        <p:spPr/>
        <p:txBody>
          <a:bodyPr>
            <a:normAutofit/>
          </a:bodyPr>
          <a:lstStyle/>
          <a:p>
            <a:pPr lvl="1"/>
            <a:r>
              <a:rPr lang="en-US" dirty="0"/>
              <a:t>Postponed until further notice and/or all meetings have switched to virtual unless otherwise announced. All FSU travel was suspended when the Corona Virus outbreak was announced.</a:t>
            </a:r>
          </a:p>
          <a:p>
            <a:pPr marL="457200" lvl="1" indent="0">
              <a:buNone/>
            </a:pPr>
            <a:endParaRPr lang="en-US" sz="2800" dirty="0"/>
          </a:p>
        </p:txBody>
      </p:sp>
      <p:pic>
        <p:nvPicPr>
          <p:cNvPr id="4" name="Picture 3" descr="Public Domain Clip Art Image | Travel Globe | I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881963"/>
            <a:ext cx="4790000" cy="3295000"/>
          </a:xfrm>
          <a:prstGeom prst="rect">
            <a:avLst/>
          </a:prstGeom>
        </p:spPr>
      </p:pic>
      <p:pic>
        <p:nvPicPr>
          <p:cNvPr id="5" name="Picture 4" descr="BIENVENUE DANS MON JARDIN SECR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53600"/>
            <a:ext cx="3069962" cy="2041525"/>
          </a:xfrm>
          <a:prstGeom prst="rect">
            <a:avLst/>
          </a:prstGeom>
        </p:spPr>
      </p:pic>
      <p:pic>
        <p:nvPicPr>
          <p:cNvPr id="6" name="Picture 5">
            <a:extLst>
              <a:ext uri="{FF2B5EF4-FFF2-40B4-BE49-F238E27FC236}">
                <a16:creationId xmlns:a16="http://schemas.microsoft.com/office/drawing/2014/main" id="{21CD1AE0-0736-42E8-9EF5-66B05F09FF47}"/>
              </a:ext>
            </a:extLst>
          </p:cNvPr>
          <p:cNvPicPr>
            <a:picLocks noChangeAspect="1"/>
          </p:cNvPicPr>
          <p:nvPr/>
        </p:nvPicPr>
        <p:blipFill>
          <a:blip r:embed="rId4"/>
          <a:stretch>
            <a:fillRect/>
          </a:stretch>
        </p:blipFill>
        <p:spPr>
          <a:xfrm>
            <a:off x="8991600" y="3823494"/>
            <a:ext cx="2107369" cy="1411937"/>
          </a:xfrm>
          <a:prstGeom prst="rect">
            <a:avLst/>
          </a:prstGeom>
        </p:spPr>
      </p:pic>
      <p:pic>
        <p:nvPicPr>
          <p:cNvPr id="1026" name="Picture 2">
            <a:extLst>
              <a:ext uri="{FF2B5EF4-FFF2-40B4-BE49-F238E27FC236}">
                <a16:creationId xmlns:a16="http://schemas.microsoft.com/office/drawing/2014/main" id="{F1458CF9-E4D3-4BD9-90F8-9F03BA340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54975"/>
            <a:ext cx="2917562" cy="2917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58B055A-85E8-49DB-9B73-876EF06D9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881963"/>
            <a:ext cx="2917562" cy="291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3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47A2-A1F8-48A2-BC8C-B63B959E5AA2}"/>
              </a:ext>
            </a:extLst>
          </p:cNvPr>
          <p:cNvSpPr>
            <a:spLocks noGrp="1"/>
          </p:cNvSpPr>
          <p:nvPr>
            <p:ph type="title"/>
          </p:nvPr>
        </p:nvSpPr>
        <p:spPr/>
        <p:txBody>
          <a:bodyPr/>
          <a:lstStyle/>
          <a:p>
            <a:pPr algn="ctr"/>
            <a:r>
              <a:rPr lang="en-US" dirty="0"/>
              <a:t>K. Anders Ericsson (1947-2020)</a:t>
            </a:r>
          </a:p>
        </p:txBody>
      </p:sp>
      <p:sp>
        <p:nvSpPr>
          <p:cNvPr id="3" name="Content Placeholder 2">
            <a:extLst>
              <a:ext uri="{FF2B5EF4-FFF2-40B4-BE49-F238E27FC236}">
                <a16:creationId xmlns:a16="http://schemas.microsoft.com/office/drawing/2014/main" id="{2D930FBF-FCB0-457B-9E5F-9DD3D6DD9336}"/>
              </a:ext>
            </a:extLst>
          </p:cNvPr>
          <p:cNvSpPr>
            <a:spLocks noGrp="1"/>
          </p:cNvSpPr>
          <p:nvPr>
            <p:ph sz="half" idx="1"/>
          </p:nvPr>
        </p:nvSpPr>
        <p:spPr/>
        <p:txBody>
          <a:bodyPr>
            <a:normAutofit fontScale="92500"/>
          </a:bodyPr>
          <a:lstStyle/>
          <a:p>
            <a:r>
              <a:rPr lang="en-US" sz="2400" dirty="0"/>
              <a:t>Please offer your condolences to fellow Affiliate Natalie Sachs-Ericsson on the passing of her husband, Anders Ericsson, a psychologist who pioneered the concept that deliberate practice, rather than talent, was responsible for expert performance. He passed away on June 17</a:t>
            </a:r>
            <a:r>
              <a:rPr lang="en-US" sz="2400" baseline="30000" dirty="0"/>
              <a:t>th</a:t>
            </a:r>
            <a:r>
              <a:rPr lang="en-US" sz="2400" dirty="0"/>
              <a:t>, at the age of 72, and those of us here at the Institute would like to offer our support to her and her family during this difficult time.  You can read some of his eulogies (NYTimes, Washington Post, Wall Street Journal, Forbes) at: </a:t>
            </a:r>
            <a:r>
              <a:rPr lang="en-US" sz="2400" dirty="0">
                <a:hlinkClick r:id="rId2"/>
              </a:rPr>
              <a:t>www.psy.fsu.edu</a:t>
            </a:r>
            <a:r>
              <a:rPr lang="en-US" sz="2400" dirty="0"/>
              <a:t> </a:t>
            </a:r>
          </a:p>
        </p:txBody>
      </p:sp>
      <p:pic>
        <p:nvPicPr>
          <p:cNvPr id="7" name="Content Placeholder 6" descr="A person wearing a suit and tie standing in front of a building&#10;&#10;Description automatically generated">
            <a:extLst>
              <a:ext uri="{FF2B5EF4-FFF2-40B4-BE49-F238E27FC236}">
                <a16:creationId xmlns:a16="http://schemas.microsoft.com/office/drawing/2014/main" id="{4659FD36-35FA-4801-8A7E-265C063A48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3200" y="2122884"/>
            <a:ext cx="4401741" cy="2934494"/>
          </a:xfrm>
          <a:prstGeom prst="rect">
            <a:avLst/>
          </a:prstGeom>
        </p:spPr>
      </p:pic>
    </p:spTree>
    <p:extLst>
      <p:ext uri="{BB962C8B-B14F-4D97-AF65-F5344CB8AC3E}">
        <p14:creationId xmlns:p14="http://schemas.microsoft.com/office/powerpoint/2010/main" val="314502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Grants Update</a:t>
            </a:r>
          </a:p>
        </p:txBody>
      </p:sp>
      <p:sp>
        <p:nvSpPr>
          <p:cNvPr id="3" name="Content Placeholder 2"/>
          <p:cNvSpPr>
            <a:spLocks noGrp="1"/>
          </p:cNvSpPr>
          <p:nvPr>
            <p:ph idx="1"/>
          </p:nvPr>
        </p:nvSpPr>
        <p:spPr/>
        <p:txBody>
          <a:bodyPr>
            <a:normAutofit/>
          </a:bodyPr>
          <a:lstStyle/>
          <a:p>
            <a:pPr algn="ctr"/>
            <a:r>
              <a:rPr lang="en-US" sz="4000" dirty="0"/>
              <a:t>ISL still sending out Funding </a:t>
            </a:r>
            <a:r>
              <a:rPr lang="en-US" sz="4000"/>
              <a:t>Opportunity Announcement (FOA) </a:t>
            </a:r>
            <a:r>
              <a:rPr lang="en-US" sz="4000" dirty="0"/>
              <a:t>Notices</a:t>
            </a:r>
          </a:p>
        </p:txBody>
      </p:sp>
      <p:pic>
        <p:nvPicPr>
          <p:cNvPr id="4" name="Picture 3" descr="David Mitchell, Earth calling Taylor | Whispering Gu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4114800"/>
            <a:ext cx="1542393" cy="1659749"/>
          </a:xfrm>
          <a:prstGeom prst="rect">
            <a:avLst/>
          </a:prstGeom>
        </p:spPr>
      </p:pic>
    </p:spTree>
    <p:extLst>
      <p:ext uri="{BB962C8B-B14F-4D97-AF65-F5344CB8AC3E}">
        <p14:creationId xmlns:p14="http://schemas.microsoft.com/office/powerpoint/2010/main" val="202363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8797-72AB-460E-B303-0BC89FCB079A}"/>
              </a:ext>
            </a:extLst>
          </p:cNvPr>
          <p:cNvSpPr>
            <a:spLocks noGrp="1"/>
          </p:cNvSpPr>
          <p:nvPr>
            <p:ph type="title"/>
          </p:nvPr>
        </p:nvSpPr>
        <p:spPr/>
        <p:txBody>
          <a:bodyPr/>
          <a:lstStyle/>
          <a:p>
            <a:pPr algn="ctr"/>
            <a:r>
              <a:rPr lang="en-US" dirty="0"/>
              <a:t>Awards Notifications</a:t>
            </a:r>
          </a:p>
        </p:txBody>
      </p:sp>
      <p:sp>
        <p:nvSpPr>
          <p:cNvPr id="3" name="Content Placeholder 2">
            <a:extLst>
              <a:ext uri="{FF2B5EF4-FFF2-40B4-BE49-F238E27FC236}">
                <a16:creationId xmlns:a16="http://schemas.microsoft.com/office/drawing/2014/main" id="{378B975B-AC5D-4621-9829-04945B56D074}"/>
              </a:ext>
            </a:extLst>
          </p:cNvPr>
          <p:cNvSpPr>
            <a:spLocks noGrp="1"/>
          </p:cNvSpPr>
          <p:nvPr>
            <p:ph sz="half" idx="1"/>
          </p:nvPr>
        </p:nvSpPr>
        <p:spPr>
          <a:xfrm>
            <a:off x="838200" y="1825624"/>
            <a:ext cx="5181600" cy="4879975"/>
          </a:xfrm>
        </p:spPr>
        <p:txBody>
          <a:bodyPr>
            <a:normAutofit/>
          </a:bodyPr>
          <a:lstStyle/>
          <a:p>
            <a:r>
              <a:rPr lang="en-US" dirty="0"/>
              <a:t>Please Congratulate our affiliates for receiving the following awards, </a:t>
            </a:r>
          </a:p>
          <a:p>
            <a:r>
              <a:rPr lang="en-US" dirty="0"/>
              <a:t>Michael Ormsbee on his 2020 William J. Kraemer Outstanding Sport Scientist Award</a:t>
            </a:r>
          </a:p>
        </p:txBody>
      </p:sp>
      <p:pic>
        <p:nvPicPr>
          <p:cNvPr id="1026" name="Picture 2" descr="Dr. Michael Ormsbee">
            <a:extLst>
              <a:ext uri="{FF2B5EF4-FFF2-40B4-BE49-F238E27FC236}">
                <a16:creationId xmlns:a16="http://schemas.microsoft.com/office/drawing/2014/main" id="{9D5BD3FA-034A-442D-A7AC-BFC6805E0B94}"/>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62799" y="1875664"/>
            <a:ext cx="3610735" cy="361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0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24D7-887B-4DD5-9268-2C0002C59A0A}"/>
              </a:ext>
            </a:extLst>
          </p:cNvPr>
          <p:cNvSpPr>
            <a:spLocks noGrp="1"/>
          </p:cNvSpPr>
          <p:nvPr>
            <p:ph type="title"/>
          </p:nvPr>
        </p:nvSpPr>
        <p:spPr/>
        <p:txBody>
          <a:bodyPr/>
          <a:lstStyle/>
          <a:p>
            <a:r>
              <a:rPr lang="en-US" dirty="0"/>
              <a:t>Awards/Publications Notifications, Continued.</a:t>
            </a:r>
          </a:p>
        </p:txBody>
      </p:sp>
      <p:sp>
        <p:nvSpPr>
          <p:cNvPr id="3" name="Content Placeholder 2">
            <a:extLst>
              <a:ext uri="{FF2B5EF4-FFF2-40B4-BE49-F238E27FC236}">
                <a16:creationId xmlns:a16="http://schemas.microsoft.com/office/drawing/2014/main" id="{6FA96FC5-70E8-44B8-904D-B8E9A4C71172}"/>
              </a:ext>
            </a:extLst>
          </p:cNvPr>
          <p:cNvSpPr>
            <a:spLocks noGrp="1"/>
          </p:cNvSpPr>
          <p:nvPr>
            <p:ph sz="half" idx="1"/>
          </p:nvPr>
        </p:nvSpPr>
        <p:spPr>
          <a:xfrm>
            <a:off x="838200" y="1690688"/>
            <a:ext cx="5181600" cy="4486275"/>
          </a:xfrm>
        </p:spPr>
        <p:txBody>
          <a:bodyPr/>
          <a:lstStyle/>
          <a:p>
            <a:pPr lvl="1"/>
            <a:r>
              <a:rPr lang="en-US" dirty="0"/>
              <a:t>Congratulations to Dr. Martina Luchetti and her research team on an American Psychologist publication concerning loneliness associated with COVID-19: </a:t>
            </a:r>
          </a:p>
          <a:p>
            <a:pPr lvl="1"/>
            <a:r>
              <a:rPr lang="en-US" dirty="0"/>
              <a:t>https://news.fsu.edu/news/health-medicine/2020/06/22/fsu-researchers-find-resilience-not-loneliness-in-nationwide-study-of-pandemic-response/ </a:t>
            </a:r>
          </a:p>
        </p:txBody>
      </p:sp>
      <p:pic>
        <p:nvPicPr>
          <p:cNvPr id="8" name="Content Placeholder 7">
            <a:extLst>
              <a:ext uri="{FF2B5EF4-FFF2-40B4-BE49-F238E27FC236}">
                <a16:creationId xmlns:a16="http://schemas.microsoft.com/office/drawing/2014/main" id="{B02D1B25-B2E7-41F6-A514-04A0573EC6BC}"/>
              </a:ext>
            </a:extLst>
          </p:cNvPr>
          <p:cNvPicPr>
            <a:picLocks noGrp="1" noChangeAspect="1"/>
          </p:cNvPicPr>
          <p:nvPr>
            <p:ph sz="half" idx="2"/>
          </p:nvPr>
        </p:nvPicPr>
        <p:blipFill>
          <a:blip r:embed="rId3"/>
          <a:stretch>
            <a:fillRect/>
          </a:stretch>
        </p:blipFill>
        <p:spPr>
          <a:xfrm>
            <a:off x="7239001" y="1601447"/>
            <a:ext cx="2805112" cy="4202454"/>
          </a:xfrm>
          <a:prstGeom prst="rect">
            <a:avLst/>
          </a:prstGeom>
        </p:spPr>
      </p:pic>
    </p:spTree>
    <p:extLst>
      <p:ext uri="{BB962C8B-B14F-4D97-AF65-F5344CB8AC3E}">
        <p14:creationId xmlns:p14="http://schemas.microsoft.com/office/powerpoint/2010/main" val="136433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4880-BC32-4AF4-96FA-2EBCC0296229}"/>
              </a:ext>
            </a:extLst>
          </p:cNvPr>
          <p:cNvSpPr>
            <a:spLocks noGrp="1"/>
          </p:cNvSpPr>
          <p:nvPr>
            <p:ph type="title"/>
          </p:nvPr>
        </p:nvSpPr>
        <p:spPr/>
        <p:txBody>
          <a:bodyPr/>
          <a:lstStyle/>
          <a:p>
            <a:pPr algn="ctr"/>
            <a:r>
              <a:rPr lang="en-US" dirty="0"/>
              <a:t>Congratulations to Dr. Zhe He for </a:t>
            </a:r>
            <a:r>
              <a:rPr lang="en-US" dirty="0" err="1"/>
              <a:t>NoA</a:t>
            </a:r>
            <a:endParaRPr lang="en-US" dirty="0"/>
          </a:p>
        </p:txBody>
      </p:sp>
      <p:sp>
        <p:nvSpPr>
          <p:cNvPr id="3" name="Content Placeholder 2">
            <a:extLst>
              <a:ext uri="{FF2B5EF4-FFF2-40B4-BE49-F238E27FC236}">
                <a16:creationId xmlns:a16="http://schemas.microsoft.com/office/drawing/2014/main" id="{7DEE06FC-01DD-4759-9EF1-DC504C2BE91C}"/>
              </a:ext>
            </a:extLst>
          </p:cNvPr>
          <p:cNvSpPr>
            <a:spLocks noGrp="1"/>
          </p:cNvSpPr>
          <p:nvPr>
            <p:ph sz="half" idx="1"/>
          </p:nvPr>
        </p:nvSpPr>
        <p:spPr/>
        <p:txBody>
          <a:bodyPr/>
          <a:lstStyle/>
          <a:p>
            <a:r>
              <a:rPr lang="en-US" dirty="0"/>
              <a:t>Please congratulate Dr. Zhe He for receiving a Notice of Award for an NIA grant ($370,841)</a:t>
            </a:r>
          </a:p>
        </p:txBody>
      </p:sp>
      <p:pic>
        <p:nvPicPr>
          <p:cNvPr id="6" name="Content Placeholder 5" descr="A person wearing glasses and smiling at the camera&#10;&#10;Description automatically generated">
            <a:extLst>
              <a:ext uri="{FF2B5EF4-FFF2-40B4-BE49-F238E27FC236}">
                <a16:creationId xmlns:a16="http://schemas.microsoft.com/office/drawing/2014/main" id="{0E8B8EE5-5D2D-4FD1-A1DD-A61D9F0916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6200" y="1847792"/>
            <a:ext cx="3327400" cy="4491990"/>
          </a:xfrm>
        </p:spPr>
      </p:pic>
    </p:spTree>
    <p:extLst>
      <p:ext uri="{BB962C8B-B14F-4D97-AF65-F5344CB8AC3E}">
        <p14:creationId xmlns:p14="http://schemas.microsoft.com/office/powerpoint/2010/main" val="404113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3BEA-1D07-483A-9A80-78BF03E6E3AA}"/>
              </a:ext>
            </a:extLst>
          </p:cNvPr>
          <p:cNvSpPr>
            <a:spLocks noGrp="1"/>
          </p:cNvSpPr>
          <p:nvPr>
            <p:ph type="title"/>
          </p:nvPr>
        </p:nvSpPr>
        <p:spPr/>
        <p:txBody>
          <a:bodyPr/>
          <a:lstStyle/>
          <a:p>
            <a:pPr algn="ctr"/>
            <a:r>
              <a:rPr lang="en-US" dirty="0"/>
              <a:t>Awards, Cont.</a:t>
            </a:r>
          </a:p>
        </p:txBody>
      </p:sp>
      <p:sp>
        <p:nvSpPr>
          <p:cNvPr id="3" name="Content Placeholder 2">
            <a:extLst>
              <a:ext uri="{FF2B5EF4-FFF2-40B4-BE49-F238E27FC236}">
                <a16:creationId xmlns:a16="http://schemas.microsoft.com/office/drawing/2014/main" id="{4BB1FDBF-FFCC-4D1A-81E3-24151889F598}"/>
              </a:ext>
            </a:extLst>
          </p:cNvPr>
          <p:cNvSpPr>
            <a:spLocks noGrp="1"/>
          </p:cNvSpPr>
          <p:nvPr>
            <p:ph sz="half" idx="1"/>
          </p:nvPr>
        </p:nvSpPr>
        <p:spPr/>
        <p:txBody>
          <a:bodyPr>
            <a:normAutofit/>
          </a:bodyPr>
          <a:lstStyle/>
          <a:p>
            <a:pPr lvl="1" algn="ctr"/>
            <a:r>
              <a:rPr lang="en-US" dirty="0"/>
              <a:t>Dr. Michael Blaber recently published a paper </a:t>
            </a:r>
          </a:p>
          <a:p>
            <a:pPr lvl="2"/>
            <a:r>
              <a:rPr lang="en-US" dirty="0"/>
              <a:t>A Bell-Shaped Dose Response of Topical FGF-1 in Dermal Wound Healing of Aged Female BALB/</a:t>
            </a:r>
            <a:r>
              <a:rPr lang="en-US" dirty="0" err="1"/>
              <a:t>cByJ</a:t>
            </a:r>
            <a:r>
              <a:rPr lang="en-US" dirty="0"/>
              <a:t> Mice, </a:t>
            </a:r>
            <a:r>
              <a:rPr lang="en-US" dirty="0" err="1"/>
              <a:t>Hagerott</a:t>
            </a:r>
            <a:r>
              <a:rPr lang="en-US" dirty="0"/>
              <a:t>, B.N., Blumstein, A.J., McGarry, L.E., Cohen, H.M., Tenorio, C.A., Powell, B.D., Nagy, T. and Blaber, M. Journal of Proteins and Proteomics (in press)</a:t>
            </a:r>
          </a:p>
          <a:p>
            <a:endParaRPr lang="en-US" dirty="0"/>
          </a:p>
        </p:txBody>
      </p:sp>
      <p:pic>
        <p:nvPicPr>
          <p:cNvPr id="11" name="Content Placeholder 10" descr="A person wearing glasses and smiling at the camera&#10;&#10;Description automatically generated">
            <a:extLst>
              <a:ext uri="{FF2B5EF4-FFF2-40B4-BE49-F238E27FC236}">
                <a16:creationId xmlns:a16="http://schemas.microsoft.com/office/drawing/2014/main" id="{55D2A087-AE76-4E8D-8057-7729D31B81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6200" y="1894227"/>
            <a:ext cx="3505994" cy="3505994"/>
          </a:xfrm>
        </p:spPr>
      </p:pic>
    </p:spTree>
    <p:extLst>
      <p:ext uri="{BB962C8B-B14F-4D97-AF65-F5344CB8AC3E}">
        <p14:creationId xmlns:p14="http://schemas.microsoft.com/office/powerpoint/2010/main" val="138591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92A-CF2B-4714-9F6F-DD2587406CF9}"/>
              </a:ext>
            </a:extLst>
          </p:cNvPr>
          <p:cNvSpPr>
            <a:spLocks noGrp="1"/>
          </p:cNvSpPr>
          <p:nvPr>
            <p:ph type="title"/>
          </p:nvPr>
        </p:nvSpPr>
        <p:spPr/>
        <p:txBody>
          <a:bodyPr/>
          <a:lstStyle/>
          <a:p>
            <a:pPr algn="ctr"/>
            <a:r>
              <a:rPr lang="en-US" dirty="0"/>
              <a:t>2020 Annual GSA Meeting Now Virtual</a:t>
            </a:r>
          </a:p>
        </p:txBody>
      </p:sp>
      <p:sp>
        <p:nvSpPr>
          <p:cNvPr id="3" name="Content Placeholder 2">
            <a:extLst>
              <a:ext uri="{FF2B5EF4-FFF2-40B4-BE49-F238E27FC236}">
                <a16:creationId xmlns:a16="http://schemas.microsoft.com/office/drawing/2014/main" id="{8CB5ADD5-7FA1-46C0-B05B-4CFFC56EBFA8}"/>
              </a:ext>
            </a:extLst>
          </p:cNvPr>
          <p:cNvSpPr>
            <a:spLocks noGrp="1"/>
          </p:cNvSpPr>
          <p:nvPr>
            <p:ph sz="half" idx="1"/>
          </p:nvPr>
        </p:nvSpPr>
        <p:spPr/>
        <p:txBody>
          <a:bodyPr/>
          <a:lstStyle/>
          <a:p>
            <a:pPr algn="ctr"/>
            <a:r>
              <a:rPr lang="en-US" sz="2400" dirty="0"/>
              <a:t>This year’s 2020 GSA meeting moved to virtual, possibly Zoom.</a:t>
            </a:r>
          </a:p>
          <a:p>
            <a:pPr algn="ctr"/>
            <a:r>
              <a:rPr lang="en-US" sz="2400" dirty="0">
                <a:effectLst/>
                <a:ea typeface="Calibri" panose="020F0502020204030204" pitchFamily="34" charset="0"/>
                <a:cs typeface="Times New Roman" panose="02020603050405020304" pitchFamily="18" charset="0"/>
              </a:rPr>
              <a:t>More details will follow to come.</a:t>
            </a:r>
          </a:p>
          <a:p>
            <a:endParaRPr lang="en-US" dirty="0"/>
          </a:p>
        </p:txBody>
      </p:sp>
      <p:pic>
        <p:nvPicPr>
          <p:cNvPr id="6" name="Content Placeholder 5" descr="A picture containing table, bed, drawing&#10;&#10;Description automatically generated">
            <a:extLst>
              <a:ext uri="{FF2B5EF4-FFF2-40B4-BE49-F238E27FC236}">
                <a16:creationId xmlns:a16="http://schemas.microsoft.com/office/drawing/2014/main" id="{1360459F-E5E5-49AD-97F5-1F5C2D69536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77000" y="2675730"/>
            <a:ext cx="5181600" cy="3551123"/>
          </a:xfrm>
        </p:spPr>
      </p:pic>
    </p:spTree>
    <p:extLst>
      <p:ext uri="{BB962C8B-B14F-4D97-AF65-F5344CB8AC3E}">
        <p14:creationId xmlns:p14="http://schemas.microsoft.com/office/powerpoint/2010/main" val="415226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Elder &amp; Fraud Abuse Study Underway</a:t>
            </a:r>
          </a:p>
        </p:txBody>
      </p:sp>
      <p:sp>
        <p:nvSpPr>
          <p:cNvPr id="3" name="Content Placeholder 2"/>
          <p:cNvSpPr>
            <a:spLocks noGrp="1"/>
          </p:cNvSpPr>
          <p:nvPr>
            <p:ph sz="half" idx="1"/>
          </p:nvPr>
        </p:nvSpPr>
        <p:spPr/>
        <p:txBody>
          <a:bodyPr/>
          <a:lstStyle/>
          <a:p>
            <a:pPr algn="ctr"/>
            <a:r>
              <a:rPr lang="en-US" dirty="0"/>
              <a:t>A short-term longitudinal study of Elder Fraud &amp; Abuse during COVID-19 is underway within a consortium of universities led by Vtech &amp; involves the following FSU Contributors: Dr.’s Graham McDougall, Julia Sheffler, Neil Charness, and postdoctoral fellow, Nicholas Gray.</a:t>
            </a:r>
            <a:endParaRPr lang="en-US" sz="2400" dirty="0"/>
          </a:p>
          <a:p>
            <a:endParaRPr lang="en-US" dirty="0"/>
          </a:p>
        </p:txBody>
      </p:sp>
      <p:pic>
        <p:nvPicPr>
          <p:cNvPr id="7" name="Content Placeholder 6" descr="A picture containing bird, photo, small, water&#10;&#10;Description automatically generated">
            <a:extLst>
              <a:ext uri="{FF2B5EF4-FFF2-40B4-BE49-F238E27FC236}">
                <a16:creationId xmlns:a16="http://schemas.microsoft.com/office/drawing/2014/main" id="{D2A5A757-390F-47D2-ACE1-D80DAD24339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9334" y="2362200"/>
            <a:ext cx="3522695" cy="3814763"/>
          </a:xfrm>
        </p:spPr>
      </p:pic>
    </p:spTree>
    <p:extLst>
      <p:ext uri="{BB962C8B-B14F-4D97-AF65-F5344CB8AC3E}">
        <p14:creationId xmlns:p14="http://schemas.microsoft.com/office/powerpoint/2010/main" val="3713303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4419C07B9FEA4BB360CE5592836273" ma:contentTypeVersion="12" ma:contentTypeDescription="Create a new document." ma:contentTypeScope="" ma:versionID="957f138518673c83153315edd99f6857">
  <xsd:schema xmlns:xsd="http://www.w3.org/2001/XMLSchema" xmlns:xs="http://www.w3.org/2001/XMLSchema" xmlns:p="http://schemas.microsoft.com/office/2006/metadata/properties" xmlns:ns2="eaefc853-07bd-41c4-bf82-039e44900564" xmlns:ns3="7a02478b-95c5-443d-9dca-0ad5e2ab086b" targetNamespace="http://schemas.microsoft.com/office/2006/metadata/properties" ma:root="true" ma:fieldsID="0c0fd3cf299bbaec935cf674278e6434" ns2:_="" ns3:_="">
    <xsd:import namespace="eaefc853-07bd-41c4-bf82-039e44900564"/>
    <xsd:import namespace="7a02478b-95c5-443d-9dca-0ad5e2ab0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fc853-07bd-41c4-bf82-039e44900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2478b-95c5-443d-9dca-0ad5e2ab08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6249F-7711-4443-8C57-BDCA35DAA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fc853-07bd-41c4-bf82-039e44900564"/>
    <ds:schemaRef ds:uri="7a02478b-95c5-443d-9dca-0ad5e2ab0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C99FC-762B-49CF-A79C-156C8ACBF2B1}">
  <ds:schemaRefs>
    <ds:schemaRef ds:uri="http://schemas.microsoft.com/sharepoint/v3/contenttype/forms"/>
  </ds:schemaRefs>
</ds:datastoreItem>
</file>

<file path=customXml/itemProps3.xml><?xml version="1.0" encoding="utf-8"?>
<ds:datastoreItem xmlns:ds="http://schemas.openxmlformats.org/officeDocument/2006/customXml" ds:itemID="{6CF6E00A-D812-4B6F-9886-CD71827D5B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ISL_Slide_Tempate</Template>
  <TotalTime>1040</TotalTime>
  <Words>859</Words>
  <Application>Microsoft Office PowerPoint</Application>
  <PresentationFormat>Widescreen</PresentationFormat>
  <Paragraphs>58</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Aparajita</vt:lpstr>
      <vt:lpstr>Arial</vt:lpstr>
      <vt:lpstr>Calibri</vt:lpstr>
      <vt:lpstr>Calibri Light</vt:lpstr>
      <vt:lpstr>Office Theme</vt:lpstr>
      <vt:lpstr>PowerPoint Presentation</vt:lpstr>
      <vt:lpstr>K. Anders Ericsson (1947-2020)</vt:lpstr>
      <vt:lpstr>Grants Update</vt:lpstr>
      <vt:lpstr>Awards Notifications</vt:lpstr>
      <vt:lpstr>Awards/Publications Notifications, Continued.</vt:lpstr>
      <vt:lpstr>Congratulations to Dr. Zhe He for NoA</vt:lpstr>
      <vt:lpstr>Awards, Cont.</vt:lpstr>
      <vt:lpstr>2020 Annual GSA Meeting Now Virtual</vt:lpstr>
      <vt:lpstr>Elder &amp; Fraud Abuse Study Underway</vt:lpstr>
      <vt:lpstr>Upcoming LnL (Lunch &amp; Learn) with Leon County</vt:lpstr>
      <vt:lpstr>City Wellness and Retirement Conference Update</vt:lpstr>
      <vt:lpstr>Project Update: Train the Trainers for Zoom</vt:lpstr>
      <vt:lpstr>ISL on Tom Flanagan’s ‘Perspectives’ Show</vt:lpstr>
      <vt:lpstr>ISL Participated in OLLI Zoom Panel</vt:lpstr>
      <vt:lpstr>ISL Brown Bags</vt:lpstr>
      <vt:lpstr>Next JAB Meeting</vt:lpstr>
      <vt:lpstr>2020 Transportation Day Update</vt:lpstr>
      <vt:lpstr>New Business Updates</vt:lpstr>
      <vt:lpstr>Director’s Travel Schedule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Komsky</dc:creator>
  <cp:lastModifiedBy>Neil Charness</cp:lastModifiedBy>
  <cp:revision>73</cp:revision>
  <dcterms:created xsi:type="dcterms:W3CDTF">2014-01-16T15:05:19Z</dcterms:created>
  <dcterms:modified xsi:type="dcterms:W3CDTF">2020-07-28T13:39:36Z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0x010100214419C07B9FEA4BB360CE5592836273</vt:lpwstr>
  </property>
</Properties>
</file>