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79" r:id="rId6"/>
    <p:sldId id="291" r:id="rId7"/>
    <p:sldId id="266" r:id="rId8"/>
    <p:sldId id="267" r:id="rId9"/>
    <p:sldId id="280" r:id="rId10"/>
    <p:sldId id="258" r:id="rId11"/>
    <p:sldId id="270" r:id="rId12"/>
    <p:sldId id="286" r:id="rId13"/>
    <p:sldId id="271" r:id="rId14"/>
    <p:sldId id="287" r:id="rId15"/>
    <p:sldId id="272" r:id="rId16"/>
    <p:sldId id="288" r:id="rId17"/>
    <p:sldId id="273" r:id="rId18"/>
    <p:sldId id="289" r:id="rId19"/>
    <p:sldId id="274" r:id="rId20"/>
    <p:sldId id="290" r:id="rId21"/>
    <p:sldId id="281" r:id="rId22"/>
    <p:sldId id="282" r:id="rId23"/>
    <p:sldId id="283" r:id="rId24"/>
    <p:sldId id="284" r:id="rId25"/>
    <p:sldId id="285" r:id="rId26"/>
    <p:sldId id="292" r:id="rId27"/>
    <p:sldId id="294" r:id="rId28"/>
    <p:sldId id="295" r:id="rId29"/>
    <p:sldId id="293" r:id="rId30"/>
    <p:sldId id="29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3"/>
    <p:restoredTop sz="94675"/>
  </p:normalViewPr>
  <p:slideViewPr>
    <p:cSldViewPr snapToGrid="0" snapToObjects="1">
      <p:cViewPr varScale="1">
        <p:scale>
          <a:sx n="73" d="100"/>
          <a:sy n="73"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46CC5-16A1-CA4A-8277-E007B0190A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5367DE-0DE3-144D-B9D8-8D31DB950F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44FD21-B7FA-204A-8CA7-580E452123A7}"/>
              </a:ext>
            </a:extLst>
          </p:cNvPr>
          <p:cNvSpPr>
            <a:spLocks noGrp="1"/>
          </p:cNvSpPr>
          <p:nvPr>
            <p:ph type="dt" sz="half" idx="10"/>
          </p:nvPr>
        </p:nvSpPr>
        <p:spPr/>
        <p:txBody>
          <a:bodyPr/>
          <a:lstStyle/>
          <a:p>
            <a:fld id="{B033ECB8-E51B-394C-92A1-077E272628F2}" type="datetimeFigureOut">
              <a:rPr lang="en-US" smtClean="0"/>
              <a:t>10/30/2019</a:t>
            </a:fld>
            <a:endParaRPr lang="en-US"/>
          </a:p>
        </p:txBody>
      </p:sp>
      <p:sp>
        <p:nvSpPr>
          <p:cNvPr id="5" name="Footer Placeholder 4">
            <a:extLst>
              <a:ext uri="{FF2B5EF4-FFF2-40B4-BE49-F238E27FC236}">
                <a16:creationId xmlns:a16="http://schemas.microsoft.com/office/drawing/2014/main" id="{C756062E-36A4-0B41-A097-CA18E7753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6AE98C-8F41-8547-BF56-C3031D0337F7}"/>
              </a:ext>
            </a:extLst>
          </p:cNvPr>
          <p:cNvSpPr>
            <a:spLocks noGrp="1"/>
          </p:cNvSpPr>
          <p:nvPr>
            <p:ph type="sldNum" sz="quarter" idx="12"/>
          </p:nvPr>
        </p:nvSpPr>
        <p:spPr/>
        <p:txBody>
          <a:bodyPr/>
          <a:lstStyle/>
          <a:p>
            <a:fld id="{A1CA0570-8E7A-6445-9684-5D6DE9EBE314}" type="slidenum">
              <a:rPr lang="en-US" smtClean="0"/>
              <a:t>‹#›</a:t>
            </a:fld>
            <a:endParaRPr lang="en-US"/>
          </a:p>
        </p:txBody>
      </p:sp>
    </p:spTree>
    <p:extLst>
      <p:ext uri="{BB962C8B-B14F-4D97-AF65-F5344CB8AC3E}">
        <p14:creationId xmlns:p14="http://schemas.microsoft.com/office/powerpoint/2010/main" val="3463390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AD6A5-3B59-0B4D-AF26-439DDB75FA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2229FC-790B-4F48-A099-22D8ACA9A3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7B17E-AD55-2F41-96C1-C584CA3CDEB5}"/>
              </a:ext>
            </a:extLst>
          </p:cNvPr>
          <p:cNvSpPr>
            <a:spLocks noGrp="1"/>
          </p:cNvSpPr>
          <p:nvPr>
            <p:ph type="dt" sz="half" idx="10"/>
          </p:nvPr>
        </p:nvSpPr>
        <p:spPr/>
        <p:txBody>
          <a:bodyPr/>
          <a:lstStyle/>
          <a:p>
            <a:fld id="{B033ECB8-E51B-394C-92A1-077E272628F2}" type="datetimeFigureOut">
              <a:rPr lang="en-US" smtClean="0"/>
              <a:t>10/30/2019</a:t>
            </a:fld>
            <a:endParaRPr lang="en-US"/>
          </a:p>
        </p:txBody>
      </p:sp>
      <p:sp>
        <p:nvSpPr>
          <p:cNvPr id="5" name="Footer Placeholder 4">
            <a:extLst>
              <a:ext uri="{FF2B5EF4-FFF2-40B4-BE49-F238E27FC236}">
                <a16:creationId xmlns:a16="http://schemas.microsoft.com/office/drawing/2014/main" id="{C5A13EAF-3746-194D-A0A2-3A422D23D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4C1575-4B0A-F944-8565-75CF8584E927}"/>
              </a:ext>
            </a:extLst>
          </p:cNvPr>
          <p:cNvSpPr>
            <a:spLocks noGrp="1"/>
          </p:cNvSpPr>
          <p:nvPr>
            <p:ph type="sldNum" sz="quarter" idx="12"/>
          </p:nvPr>
        </p:nvSpPr>
        <p:spPr/>
        <p:txBody>
          <a:bodyPr/>
          <a:lstStyle/>
          <a:p>
            <a:fld id="{A1CA0570-8E7A-6445-9684-5D6DE9EBE314}" type="slidenum">
              <a:rPr lang="en-US" smtClean="0"/>
              <a:t>‹#›</a:t>
            </a:fld>
            <a:endParaRPr lang="en-US"/>
          </a:p>
        </p:txBody>
      </p:sp>
    </p:spTree>
    <p:extLst>
      <p:ext uri="{BB962C8B-B14F-4D97-AF65-F5344CB8AC3E}">
        <p14:creationId xmlns:p14="http://schemas.microsoft.com/office/powerpoint/2010/main" val="3123091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93F224-3DC1-5545-A908-4A715E31BD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366E23-38C1-304B-A8FC-25EF084C26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25D5A9-48C8-3C4E-81E8-282949398DF4}"/>
              </a:ext>
            </a:extLst>
          </p:cNvPr>
          <p:cNvSpPr>
            <a:spLocks noGrp="1"/>
          </p:cNvSpPr>
          <p:nvPr>
            <p:ph type="dt" sz="half" idx="10"/>
          </p:nvPr>
        </p:nvSpPr>
        <p:spPr/>
        <p:txBody>
          <a:bodyPr/>
          <a:lstStyle/>
          <a:p>
            <a:fld id="{B033ECB8-E51B-394C-92A1-077E272628F2}" type="datetimeFigureOut">
              <a:rPr lang="en-US" smtClean="0"/>
              <a:t>10/30/2019</a:t>
            </a:fld>
            <a:endParaRPr lang="en-US"/>
          </a:p>
        </p:txBody>
      </p:sp>
      <p:sp>
        <p:nvSpPr>
          <p:cNvPr id="5" name="Footer Placeholder 4">
            <a:extLst>
              <a:ext uri="{FF2B5EF4-FFF2-40B4-BE49-F238E27FC236}">
                <a16:creationId xmlns:a16="http://schemas.microsoft.com/office/drawing/2014/main" id="{5EEB90DA-ADAD-EA4D-9F36-2C79736DC7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B9A11-692D-374A-BAE1-46072661F8ED}"/>
              </a:ext>
            </a:extLst>
          </p:cNvPr>
          <p:cNvSpPr>
            <a:spLocks noGrp="1"/>
          </p:cNvSpPr>
          <p:nvPr>
            <p:ph type="sldNum" sz="quarter" idx="12"/>
          </p:nvPr>
        </p:nvSpPr>
        <p:spPr/>
        <p:txBody>
          <a:bodyPr/>
          <a:lstStyle/>
          <a:p>
            <a:fld id="{A1CA0570-8E7A-6445-9684-5D6DE9EBE314}" type="slidenum">
              <a:rPr lang="en-US" smtClean="0"/>
              <a:t>‹#›</a:t>
            </a:fld>
            <a:endParaRPr lang="en-US"/>
          </a:p>
        </p:txBody>
      </p:sp>
    </p:spTree>
    <p:extLst>
      <p:ext uri="{BB962C8B-B14F-4D97-AF65-F5344CB8AC3E}">
        <p14:creationId xmlns:p14="http://schemas.microsoft.com/office/powerpoint/2010/main" val="2510432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BE3FC-B5E1-E642-87D8-56067434D6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6A81FB-6184-FF46-9A8D-74D63B133B5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420D4-DE21-2E47-86B3-9D84FEB230EE}"/>
              </a:ext>
            </a:extLst>
          </p:cNvPr>
          <p:cNvSpPr>
            <a:spLocks noGrp="1"/>
          </p:cNvSpPr>
          <p:nvPr>
            <p:ph type="dt" sz="half" idx="10"/>
          </p:nvPr>
        </p:nvSpPr>
        <p:spPr/>
        <p:txBody>
          <a:bodyPr/>
          <a:lstStyle/>
          <a:p>
            <a:fld id="{B033ECB8-E51B-394C-92A1-077E272628F2}" type="datetimeFigureOut">
              <a:rPr lang="en-US" smtClean="0"/>
              <a:t>10/30/2019</a:t>
            </a:fld>
            <a:endParaRPr lang="en-US"/>
          </a:p>
        </p:txBody>
      </p:sp>
      <p:sp>
        <p:nvSpPr>
          <p:cNvPr id="5" name="Footer Placeholder 4">
            <a:extLst>
              <a:ext uri="{FF2B5EF4-FFF2-40B4-BE49-F238E27FC236}">
                <a16:creationId xmlns:a16="http://schemas.microsoft.com/office/drawing/2014/main" id="{0337B510-7CCF-6647-9B37-4384C783A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4F7C80-3800-BD40-8913-4FE728F600EC}"/>
              </a:ext>
            </a:extLst>
          </p:cNvPr>
          <p:cNvSpPr>
            <a:spLocks noGrp="1"/>
          </p:cNvSpPr>
          <p:nvPr>
            <p:ph type="sldNum" sz="quarter" idx="12"/>
          </p:nvPr>
        </p:nvSpPr>
        <p:spPr/>
        <p:txBody>
          <a:bodyPr/>
          <a:lstStyle/>
          <a:p>
            <a:fld id="{A1CA0570-8E7A-6445-9684-5D6DE9EBE314}" type="slidenum">
              <a:rPr lang="en-US" smtClean="0"/>
              <a:t>‹#›</a:t>
            </a:fld>
            <a:endParaRPr lang="en-US"/>
          </a:p>
        </p:txBody>
      </p:sp>
    </p:spTree>
    <p:extLst>
      <p:ext uri="{BB962C8B-B14F-4D97-AF65-F5344CB8AC3E}">
        <p14:creationId xmlns:p14="http://schemas.microsoft.com/office/powerpoint/2010/main" val="4066258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5EE66-4729-1644-A544-9B40D170D2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6B7E6E-4318-3042-8F54-E2F28F7149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78776F9-7E6F-2B46-9E93-2D12B2E79DE5}"/>
              </a:ext>
            </a:extLst>
          </p:cNvPr>
          <p:cNvSpPr>
            <a:spLocks noGrp="1"/>
          </p:cNvSpPr>
          <p:nvPr>
            <p:ph type="dt" sz="half" idx="10"/>
          </p:nvPr>
        </p:nvSpPr>
        <p:spPr/>
        <p:txBody>
          <a:bodyPr/>
          <a:lstStyle/>
          <a:p>
            <a:fld id="{B033ECB8-E51B-394C-92A1-077E272628F2}" type="datetimeFigureOut">
              <a:rPr lang="en-US" smtClean="0"/>
              <a:t>10/30/2019</a:t>
            </a:fld>
            <a:endParaRPr lang="en-US"/>
          </a:p>
        </p:txBody>
      </p:sp>
      <p:sp>
        <p:nvSpPr>
          <p:cNvPr id="5" name="Footer Placeholder 4">
            <a:extLst>
              <a:ext uri="{FF2B5EF4-FFF2-40B4-BE49-F238E27FC236}">
                <a16:creationId xmlns:a16="http://schemas.microsoft.com/office/drawing/2014/main" id="{8FC45F27-5F22-3B47-A935-D29502C479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77298-DC7D-664A-AC4C-CBA83F7DC5FD}"/>
              </a:ext>
            </a:extLst>
          </p:cNvPr>
          <p:cNvSpPr>
            <a:spLocks noGrp="1"/>
          </p:cNvSpPr>
          <p:nvPr>
            <p:ph type="sldNum" sz="quarter" idx="12"/>
          </p:nvPr>
        </p:nvSpPr>
        <p:spPr/>
        <p:txBody>
          <a:bodyPr/>
          <a:lstStyle/>
          <a:p>
            <a:fld id="{A1CA0570-8E7A-6445-9684-5D6DE9EBE314}" type="slidenum">
              <a:rPr lang="en-US" smtClean="0"/>
              <a:t>‹#›</a:t>
            </a:fld>
            <a:endParaRPr lang="en-US"/>
          </a:p>
        </p:txBody>
      </p:sp>
    </p:spTree>
    <p:extLst>
      <p:ext uri="{BB962C8B-B14F-4D97-AF65-F5344CB8AC3E}">
        <p14:creationId xmlns:p14="http://schemas.microsoft.com/office/powerpoint/2010/main" val="3900217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3469B-A5D8-D341-87BE-CC78E75515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ED1F49-E4D4-C94C-8C7D-0AAEE9062FA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90F900-43EC-E146-A194-6AD493748A4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78751F-2E32-6342-97E1-1F1D9D759FEA}"/>
              </a:ext>
            </a:extLst>
          </p:cNvPr>
          <p:cNvSpPr>
            <a:spLocks noGrp="1"/>
          </p:cNvSpPr>
          <p:nvPr>
            <p:ph type="dt" sz="half" idx="10"/>
          </p:nvPr>
        </p:nvSpPr>
        <p:spPr/>
        <p:txBody>
          <a:bodyPr/>
          <a:lstStyle/>
          <a:p>
            <a:fld id="{B033ECB8-E51B-394C-92A1-077E272628F2}" type="datetimeFigureOut">
              <a:rPr lang="en-US" smtClean="0"/>
              <a:t>10/30/2019</a:t>
            </a:fld>
            <a:endParaRPr lang="en-US"/>
          </a:p>
        </p:txBody>
      </p:sp>
      <p:sp>
        <p:nvSpPr>
          <p:cNvPr id="6" name="Footer Placeholder 5">
            <a:extLst>
              <a:ext uri="{FF2B5EF4-FFF2-40B4-BE49-F238E27FC236}">
                <a16:creationId xmlns:a16="http://schemas.microsoft.com/office/drawing/2014/main" id="{79F4C894-AF61-2744-9F4E-44CB521425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B8E451-C8CA-664F-BA1C-69512D806403}"/>
              </a:ext>
            </a:extLst>
          </p:cNvPr>
          <p:cNvSpPr>
            <a:spLocks noGrp="1"/>
          </p:cNvSpPr>
          <p:nvPr>
            <p:ph type="sldNum" sz="quarter" idx="12"/>
          </p:nvPr>
        </p:nvSpPr>
        <p:spPr/>
        <p:txBody>
          <a:bodyPr/>
          <a:lstStyle/>
          <a:p>
            <a:fld id="{A1CA0570-8E7A-6445-9684-5D6DE9EBE314}" type="slidenum">
              <a:rPr lang="en-US" smtClean="0"/>
              <a:t>‹#›</a:t>
            </a:fld>
            <a:endParaRPr lang="en-US"/>
          </a:p>
        </p:txBody>
      </p:sp>
    </p:spTree>
    <p:extLst>
      <p:ext uri="{BB962C8B-B14F-4D97-AF65-F5344CB8AC3E}">
        <p14:creationId xmlns:p14="http://schemas.microsoft.com/office/powerpoint/2010/main" val="2581782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DAEA-4984-DD4F-9A7E-6293FCD4DC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8B393A-2EE4-E442-BBC1-65BD7E27B0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96CF42-8605-3744-83AE-7208920ED8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90B666-BE6A-C047-A38E-D928CC24A4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5F0AD18-81FE-914A-AB02-862675A8531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4DD669-65F1-E84A-B55B-FBC3331EC599}"/>
              </a:ext>
            </a:extLst>
          </p:cNvPr>
          <p:cNvSpPr>
            <a:spLocks noGrp="1"/>
          </p:cNvSpPr>
          <p:nvPr>
            <p:ph type="dt" sz="half" idx="10"/>
          </p:nvPr>
        </p:nvSpPr>
        <p:spPr/>
        <p:txBody>
          <a:bodyPr/>
          <a:lstStyle/>
          <a:p>
            <a:fld id="{B033ECB8-E51B-394C-92A1-077E272628F2}" type="datetimeFigureOut">
              <a:rPr lang="en-US" smtClean="0"/>
              <a:t>10/30/2019</a:t>
            </a:fld>
            <a:endParaRPr lang="en-US"/>
          </a:p>
        </p:txBody>
      </p:sp>
      <p:sp>
        <p:nvSpPr>
          <p:cNvPr id="8" name="Footer Placeholder 7">
            <a:extLst>
              <a:ext uri="{FF2B5EF4-FFF2-40B4-BE49-F238E27FC236}">
                <a16:creationId xmlns:a16="http://schemas.microsoft.com/office/drawing/2014/main" id="{7AC690F5-4F30-1E4A-A892-C6D25645D8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840D80-4F60-174F-929D-2C0FCE529F90}"/>
              </a:ext>
            </a:extLst>
          </p:cNvPr>
          <p:cNvSpPr>
            <a:spLocks noGrp="1"/>
          </p:cNvSpPr>
          <p:nvPr>
            <p:ph type="sldNum" sz="quarter" idx="12"/>
          </p:nvPr>
        </p:nvSpPr>
        <p:spPr/>
        <p:txBody>
          <a:bodyPr/>
          <a:lstStyle/>
          <a:p>
            <a:fld id="{A1CA0570-8E7A-6445-9684-5D6DE9EBE314}" type="slidenum">
              <a:rPr lang="en-US" smtClean="0"/>
              <a:t>‹#›</a:t>
            </a:fld>
            <a:endParaRPr lang="en-US"/>
          </a:p>
        </p:txBody>
      </p:sp>
    </p:spTree>
    <p:extLst>
      <p:ext uri="{BB962C8B-B14F-4D97-AF65-F5344CB8AC3E}">
        <p14:creationId xmlns:p14="http://schemas.microsoft.com/office/powerpoint/2010/main" val="1125186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102E3-C320-D249-8B90-B20A5926BE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C23011-E46A-6544-A6EB-9AEF0C71C345}"/>
              </a:ext>
            </a:extLst>
          </p:cNvPr>
          <p:cNvSpPr>
            <a:spLocks noGrp="1"/>
          </p:cNvSpPr>
          <p:nvPr>
            <p:ph type="dt" sz="half" idx="10"/>
          </p:nvPr>
        </p:nvSpPr>
        <p:spPr/>
        <p:txBody>
          <a:bodyPr/>
          <a:lstStyle/>
          <a:p>
            <a:fld id="{B033ECB8-E51B-394C-92A1-077E272628F2}" type="datetimeFigureOut">
              <a:rPr lang="en-US" smtClean="0"/>
              <a:t>10/30/2019</a:t>
            </a:fld>
            <a:endParaRPr lang="en-US"/>
          </a:p>
        </p:txBody>
      </p:sp>
      <p:sp>
        <p:nvSpPr>
          <p:cNvPr id="4" name="Footer Placeholder 3">
            <a:extLst>
              <a:ext uri="{FF2B5EF4-FFF2-40B4-BE49-F238E27FC236}">
                <a16:creationId xmlns:a16="http://schemas.microsoft.com/office/drawing/2014/main" id="{AA1F28E4-AC72-6541-8367-354E5532F2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7487E7-EA00-F540-BC5E-51C4566E338C}"/>
              </a:ext>
            </a:extLst>
          </p:cNvPr>
          <p:cNvSpPr>
            <a:spLocks noGrp="1"/>
          </p:cNvSpPr>
          <p:nvPr>
            <p:ph type="sldNum" sz="quarter" idx="12"/>
          </p:nvPr>
        </p:nvSpPr>
        <p:spPr/>
        <p:txBody>
          <a:bodyPr/>
          <a:lstStyle/>
          <a:p>
            <a:fld id="{A1CA0570-8E7A-6445-9684-5D6DE9EBE314}" type="slidenum">
              <a:rPr lang="en-US" smtClean="0"/>
              <a:t>‹#›</a:t>
            </a:fld>
            <a:endParaRPr lang="en-US"/>
          </a:p>
        </p:txBody>
      </p:sp>
    </p:spTree>
    <p:extLst>
      <p:ext uri="{BB962C8B-B14F-4D97-AF65-F5344CB8AC3E}">
        <p14:creationId xmlns:p14="http://schemas.microsoft.com/office/powerpoint/2010/main" val="3384442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45F507-5646-3C4B-863F-37DAB1228F99}"/>
              </a:ext>
            </a:extLst>
          </p:cNvPr>
          <p:cNvSpPr>
            <a:spLocks noGrp="1"/>
          </p:cNvSpPr>
          <p:nvPr>
            <p:ph type="dt" sz="half" idx="10"/>
          </p:nvPr>
        </p:nvSpPr>
        <p:spPr/>
        <p:txBody>
          <a:bodyPr/>
          <a:lstStyle/>
          <a:p>
            <a:fld id="{B033ECB8-E51B-394C-92A1-077E272628F2}" type="datetimeFigureOut">
              <a:rPr lang="en-US" smtClean="0"/>
              <a:t>10/30/2019</a:t>
            </a:fld>
            <a:endParaRPr lang="en-US"/>
          </a:p>
        </p:txBody>
      </p:sp>
      <p:sp>
        <p:nvSpPr>
          <p:cNvPr id="3" name="Footer Placeholder 2">
            <a:extLst>
              <a:ext uri="{FF2B5EF4-FFF2-40B4-BE49-F238E27FC236}">
                <a16:creationId xmlns:a16="http://schemas.microsoft.com/office/drawing/2014/main" id="{806571BC-A18E-CA4E-87C1-5D4968FE49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1F09B5-2DC5-4844-9807-E0A4E3F70AA2}"/>
              </a:ext>
            </a:extLst>
          </p:cNvPr>
          <p:cNvSpPr>
            <a:spLocks noGrp="1"/>
          </p:cNvSpPr>
          <p:nvPr>
            <p:ph type="sldNum" sz="quarter" idx="12"/>
          </p:nvPr>
        </p:nvSpPr>
        <p:spPr/>
        <p:txBody>
          <a:bodyPr/>
          <a:lstStyle/>
          <a:p>
            <a:fld id="{A1CA0570-8E7A-6445-9684-5D6DE9EBE314}" type="slidenum">
              <a:rPr lang="en-US" smtClean="0"/>
              <a:t>‹#›</a:t>
            </a:fld>
            <a:endParaRPr lang="en-US"/>
          </a:p>
        </p:txBody>
      </p:sp>
    </p:spTree>
    <p:extLst>
      <p:ext uri="{BB962C8B-B14F-4D97-AF65-F5344CB8AC3E}">
        <p14:creationId xmlns:p14="http://schemas.microsoft.com/office/powerpoint/2010/main" val="3905030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69C7D-295F-C144-8EAD-3F32450356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611FE8-5B65-9D44-83AB-444F5955A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F0316F-926C-5F41-ADDD-50E4412FEE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994471B-0AA0-594C-95B8-DA3E6CE93434}"/>
              </a:ext>
            </a:extLst>
          </p:cNvPr>
          <p:cNvSpPr>
            <a:spLocks noGrp="1"/>
          </p:cNvSpPr>
          <p:nvPr>
            <p:ph type="dt" sz="half" idx="10"/>
          </p:nvPr>
        </p:nvSpPr>
        <p:spPr/>
        <p:txBody>
          <a:bodyPr/>
          <a:lstStyle/>
          <a:p>
            <a:fld id="{B033ECB8-E51B-394C-92A1-077E272628F2}" type="datetimeFigureOut">
              <a:rPr lang="en-US" smtClean="0"/>
              <a:t>10/30/2019</a:t>
            </a:fld>
            <a:endParaRPr lang="en-US"/>
          </a:p>
        </p:txBody>
      </p:sp>
      <p:sp>
        <p:nvSpPr>
          <p:cNvPr id="6" name="Footer Placeholder 5">
            <a:extLst>
              <a:ext uri="{FF2B5EF4-FFF2-40B4-BE49-F238E27FC236}">
                <a16:creationId xmlns:a16="http://schemas.microsoft.com/office/drawing/2014/main" id="{86731F17-F127-574B-9DB5-4806A835D9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95513-6E9B-FE44-8385-76BB7A39089C}"/>
              </a:ext>
            </a:extLst>
          </p:cNvPr>
          <p:cNvSpPr>
            <a:spLocks noGrp="1"/>
          </p:cNvSpPr>
          <p:nvPr>
            <p:ph type="sldNum" sz="quarter" idx="12"/>
          </p:nvPr>
        </p:nvSpPr>
        <p:spPr/>
        <p:txBody>
          <a:bodyPr/>
          <a:lstStyle/>
          <a:p>
            <a:fld id="{A1CA0570-8E7A-6445-9684-5D6DE9EBE314}" type="slidenum">
              <a:rPr lang="en-US" smtClean="0"/>
              <a:t>‹#›</a:t>
            </a:fld>
            <a:endParaRPr lang="en-US"/>
          </a:p>
        </p:txBody>
      </p:sp>
    </p:spTree>
    <p:extLst>
      <p:ext uri="{BB962C8B-B14F-4D97-AF65-F5344CB8AC3E}">
        <p14:creationId xmlns:p14="http://schemas.microsoft.com/office/powerpoint/2010/main" val="1950667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A8221-BF70-0A46-B0EC-F538646C02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76F524-911C-CE45-8FB9-50D1CB23DC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8DDFC7-0F14-CC47-AFF5-175BBC608F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846FD6-0953-0440-BFF9-D6F546EACE41}"/>
              </a:ext>
            </a:extLst>
          </p:cNvPr>
          <p:cNvSpPr>
            <a:spLocks noGrp="1"/>
          </p:cNvSpPr>
          <p:nvPr>
            <p:ph type="dt" sz="half" idx="10"/>
          </p:nvPr>
        </p:nvSpPr>
        <p:spPr/>
        <p:txBody>
          <a:bodyPr/>
          <a:lstStyle/>
          <a:p>
            <a:fld id="{B033ECB8-E51B-394C-92A1-077E272628F2}" type="datetimeFigureOut">
              <a:rPr lang="en-US" smtClean="0"/>
              <a:t>10/30/2019</a:t>
            </a:fld>
            <a:endParaRPr lang="en-US"/>
          </a:p>
        </p:txBody>
      </p:sp>
      <p:sp>
        <p:nvSpPr>
          <p:cNvPr id="6" name="Footer Placeholder 5">
            <a:extLst>
              <a:ext uri="{FF2B5EF4-FFF2-40B4-BE49-F238E27FC236}">
                <a16:creationId xmlns:a16="http://schemas.microsoft.com/office/drawing/2014/main" id="{1D979544-4DE5-8E4D-884B-453BF9C3EA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8F8117-B7F5-2848-997E-FA8348884154}"/>
              </a:ext>
            </a:extLst>
          </p:cNvPr>
          <p:cNvSpPr>
            <a:spLocks noGrp="1"/>
          </p:cNvSpPr>
          <p:nvPr>
            <p:ph type="sldNum" sz="quarter" idx="12"/>
          </p:nvPr>
        </p:nvSpPr>
        <p:spPr/>
        <p:txBody>
          <a:bodyPr/>
          <a:lstStyle/>
          <a:p>
            <a:fld id="{A1CA0570-8E7A-6445-9684-5D6DE9EBE314}" type="slidenum">
              <a:rPr lang="en-US" smtClean="0"/>
              <a:t>‹#›</a:t>
            </a:fld>
            <a:endParaRPr lang="en-US"/>
          </a:p>
        </p:txBody>
      </p:sp>
    </p:spTree>
    <p:extLst>
      <p:ext uri="{BB962C8B-B14F-4D97-AF65-F5344CB8AC3E}">
        <p14:creationId xmlns:p14="http://schemas.microsoft.com/office/powerpoint/2010/main" val="3208555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1A203B-DE8C-9E4D-A11B-5E51D0AF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321B26-8464-1240-A0A8-BE8D3F9C70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06AE1A-1B6E-CE4C-A254-37F0FCE2D2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3ECB8-E51B-394C-92A1-077E272628F2}" type="datetimeFigureOut">
              <a:rPr lang="en-US" smtClean="0"/>
              <a:t>10/30/2019</a:t>
            </a:fld>
            <a:endParaRPr lang="en-US"/>
          </a:p>
        </p:txBody>
      </p:sp>
      <p:sp>
        <p:nvSpPr>
          <p:cNvPr id="5" name="Footer Placeholder 4">
            <a:extLst>
              <a:ext uri="{FF2B5EF4-FFF2-40B4-BE49-F238E27FC236}">
                <a16:creationId xmlns:a16="http://schemas.microsoft.com/office/drawing/2014/main" id="{A810DE6D-E8C7-BE49-BA82-100A884F49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3DDF89-AD50-604C-8F23-52E743058F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CA0570-8E7A-6445-9684-5D6DE9EBE314}" type="slidenum">
              <a:rPr lang="en-US" smtClean="0"/>
              <a:t>‹#›</a:t>
            </a:fld>
            <a:endParaRPr lang="en-US"/>
          </a:p>
        </p:txBody>
      </p:sp>
    </p:spTree>
    <p:extLst>
      <p:ext uri="{BB962C8B-B14F-4D97-AF65-F5344CB8AC3E}">
        <p14:creationId xmlns:p14="http://schemas.microsoft.com/office/powerpoint/2010/main" val="3996816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EA807-FBAC-7B4E-B026-5AEE9B755482}"/>
              </a:ext>
            </a:extLst>
          </p:cNvPr>
          <p:cNvSpPr>
            <a:spLocks noGrp="1"/>
          </p:cNvSpPr>
          <p:nvPr>
            <p:ph type="ctrTitle"/>
          </p:nvPr>
        </p:nvSpPr>
        <p:spPr>
          <a:xfrm>
            <a:off x="1168400" y="489307"/>
            <a:ext cx="9855200" cy="3856037"/>
          </a:xfrm>
        </p:spPr>
        <p:txBody>
          <a:bodyPr>
            <a:normAutofit fontScale="90000"/>
          </a:bodyPr>
          <a:lstStyle/>
          <a:p>
            <a:r>
              <a:rPr lang="en-US" dirty="0" smtClean="0"/>
              <a:t>Resources and Education Toward Age-Friendly Health Systems: North </a:t>
            </a:r>
            <a:r>
              <a:rPr lang="en-US" dirty="0"/>
              <a:t>and Central Florida Geriatric Workforce Enhancement Program</a:t>
            </a:r>
          </a:p>
        </p:txBody>
      </p:sp>
      <p:sp>
        <p:nvSpPr>
          <p:cNvPr id="3" name="Subtitle 2">
            <a:extLst>
              <a:ext uri="{FF2B5EF4-FFF2-40B4-BE49-F238E27FC236}">
                <a16:creationId xmlns:a16="http://schemas.microsoft.com/office/drawing/2014/main" id="{1CAD12F2-84CA-3E43-A9D9-DCC1D0B875A7}"/>
              </a:ext>
            </a:extLst>
          </p:cNvPr>
          <p:cNvSpPr>
            <a:spLocks noGrp="1"/>
          </p:cNvSpPr>
          <p:nvPr>
            <p:ph type="subTitle" idx="1"/>
          </p:nvPr>
        </p:nvSpPr>
        <p:spPr>
          <a:xfrm>
            <a:off x="1524000" y="4391390"/>
            <a:ext cx="9144000" cy="555747"/>
          </a:xfrm>
        </p:spPr>
        <p:txBody>
          <a:bodyPr>
            <a:normAutofit/>
          </a:bodyPr>
          <a:lstStyle/>
          <a:p>
            <a:r>
              <a:rPr lang="en-US" sz="2000" dirty="0"/>
              <a:t>Sponsored by the Health Resources and Services Administration (HRSA)</a:t>
            </a:r>
          </a:p>
        </p:txBody>
      </p:sp>
      <p:sp>
        <p:nvSpPr>
          <p:cNvPr id="4" name="Subtitle 2">
            <a:extLst>
              <a:ext uri="{FF2B5EF4-FFF2-40B4-BE49-F238E27FC236}">
                <a16:creationId xmlns:a16="http://schemas.microsoft.com/office/drawing/2014/main" id="{1CAD12F2-84CA-3E43-A9D9-DCC1D0B875A7}"/>
              </a:ext>
            </a:extLst>
          </p:cNvPr>
          <p:cNvSpPr txBox="1">
            <a:spLocks/>
          </p:cNvSpPr>
          <p:nvPr/>
        </p:nvSpPr>
        <p:spPr>
          <a:xfrm>
            <a:off x="1524000" y="5056554"/>
            <a:ext cx="9144000" cy="17233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t>Paul Katz, MD, CMD</a:t>
            </a:r>
          </a:p>
          <a:p>
            <a:r>
              <a:rPr lang="en-US" sz="2800" dirty="0" smtClean="0"/>
              <a:t>Nicolette </a:t>
            </a:r>
            <a:r>
              <a:rPr lang="en-US" sz="2800" dirty="0" err="1" smtClean="0"/>
              <a:t>Castagna</a:t>
            </a:r>
            <a:r>
              <a:rPr lang="en-US" sz="2800" dirty="0" smtClean="0"/>
              <a:t>, MA, MPH, CDP</a:t>
            </a:r>
            <a:endParaRPr lang="en-US" sz="2800" dirty="0"/>
          </a:p>
        </p:txBody>
      </p:sp>
    </p:spTree>
    <p:extLst>
      <p:ext uri="{BB962C8B-B14F-4D97-AF65-F5344CB8AC3E}">
        <p14:creationId xmlns:p14="http://schemas.microsoft.com/office/powerpoint/2010/main" val="11991937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424" y="1792224"/>
            <a:ext cx="5123868" cy="3959352"/>
          </a:xfrm>
          <a:prstGeom prst="rect">
            <a:avLst/>
          </a:prstGeom>
        </p:spPr>
      </p:pic>
      <p:sp>
        <p:nvSpPr>
          <p:cNvPr id="2" name="Title 1"/>
          <p:cNvSpPr>
            <a:spLocks noGrp="1"/>
          </p:cNvSpPr>
          <p:nvPr>
            <p:ph type="title"/>
          </p:nvPr>
        </p:nvSpPr>
        <p:spPr/>
        <p:txBody>
          <a:bodyPr>
            <a:normAutofit/>
          </a:bodyPr>
          <a:lstStyle/>
          <a:p>
            <a:r>
              <a:rPr lang="en-US" sz="3600" dirty="0" smtClean="0"/>
              <a:t>Project 2: </a:t>
            </a:r>
            <a:r>
              <a:rPr lang="en-US" sz="3600" dirty="0"/>
              <a:t>African-American Alzheimer’s Caregiver Training and Support (ACTS2</a:t>
            </a:r>
            <a:r>
              <a:rPr lang="en-US" sz="3600" dirty="0" smtClean="0"/>
              <a:t>)</a:t>
            </a:r>
            <a:endParaRPr lang="en-US" sz="3600" dirty="0"/>
          </a:p>
        </p:txBody>
      </p:sp>
      <p:sp>
        <p:nvSpPr>
          <p:cNvPr id="6" name="Content Placeholder 2"/>
          <p:cNvSpPr txBox="1">
            <a:spLocks/>
          </p:cNvSpPr>
          <p:nvPr/>
        </p:nvSpPr>
        <p:spPr>
          <a:xfrm>
            <a:off x="838200" y="2548889"/>
            <a:ext cx="9331036" cy="40089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smtClean="0"/>
              <a:t>Project Goals: </a:t>
            </a:r>
          </a:p>
          <a:p>
            <a:pPr marL="514350" indent="-514350">
              <a:spcAft>
                <a:spcPts val="1200"/>
              </a:spcAft>
              <a:buFont typeface="+mj-lt"/>
              <a:buAutoNum type="arabicPeriod"/>
            </a:pPr>
            <a:r>
              <a:rPr lang="en-US" dirty="0" smtClean="0"/>
              <a:t>Partner with community-based organizations to address major shortcomings in managing depression and health problems of African-American dementia caregivers in central Florida</a:t>
            </a:r>
          </a:p>
          <a:p>
            <a:pPr marL="514350" indent="-514350">
              <a:spcAft>
                <a:spcPts val="1200"/>
              </a:spcAft>
              <a:buFont typeface="+mj-lt"/>
              <a:buAutoNum type="arabicPeriod"/>
            </a:pPr>
            <a:r>
              <a:rPr lang="en-US" dirty="0" smtClean="0"/>
              <a:t>Promote dementia-friendly communities through dementia awareness presentations to African-American faith community and elder care settings across central Florida</a:t>
            </a:r>
          </a:p>
        </p:txBody>
      </p:sp>
    </p:spTree>
    <p:extLst>
      <p:ext uri="{BB962C8B-B14F-4D97-AF65-F5344CB8AC3E}">
        <p14:creationId xmlns:p14="http://schemas.microsoft.com/office/powerpoint/2010/main" val="976907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424" y="1792224"/>
            <a:ext cx="5123868" cy="3959352"/>
          </a:xfrm>
          <a:prstGeom prst="rect">
            <a:avLst/>
          </a:prstGeom>
        </p:spPr>
      </p:pic>
      <p:sp>
        <p:nvSpPr>
          <p:cNvPr id="2" name="Title 1"/>
          <p:cNvSpPr>
            <a:spLocks noGrp="1"/>
          </p:cNvSpPr>
          <p:nvPr>
            <p:ph type="title"/>
          </p:nvPr>
        </p:nvSpPr>
        <p:spPr/>
        <p:txBody>
          <a:bodyPr>
            <a:normAutofit/>
          </a:bodyPr>
          <a:lstStyle/>
          <a:p>
            <a:r>
              <a:rPr lang="en-US" sz="3600" dirty="0" smtClean="0"/>
              <a:t>Project 2: </a:t>
            </a:r>
            <a:r>
              <a:rPr lang="en-US" sz="3600" dirty="0"/>
              <a:t>African-American Alzheimer’s Caregiver Training and Support (ACTS2</a:t>
            </a:r>
            <a:r>
              <a:rPr lang="en-US" sz="3600" dirty="0" smtClean="0"/>
              <a:t>)</a:t>
            </a:r>
            <a:endParaRPr lang="en-US" sz="3600" dirty="0"/>
          </a:p>
        </p:txBody>
      </p:sp>
      <p:sp>
        <p:nvSpPr>
          <p:cNvPr id="5" name="Content Placeholder 2"/>
          <p:cNvSpPr txBox="1">
            <a:spLocks/>
          </p:cNvSpPr>
          <p:nvPr/>
        </p:nvSpPr>
        <p:spPr>
          <a:xfrm>
            <a:off x="838200" y="2391873"/>
            <a:ext cx="8931031" cy="34612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smtClean="0"/>
              <a:t>Project Partners: </a:t>
            </a:r>
          </a:p>
          <a:p>
            <a:pPr marL="457200">
              <a:spcBef>
                <a:spcPts val="1200"/>
              </a:spcBef>
            </a:pPr>
            <a:r>
              <a:rPr lang="en-US" dirty="0" smtClean="0"/>
              <a:t>African-American faith-based community organizations</a:t>
            </a:r>
          </a:p>
          <a:p>
            <a:pPr marL="457200">
              <a:spcBef>
                <a:spcPts val="0"/>
              </a:spcBef>
            </a:pPr>
            <a:r>
              <a:rPr lang="en-US" dirty="0" smtClean="0"/>
              <a:t>College of Social Work</a:t>
            </a:r>
          </a:p>
          <a:p>
            <a:pPr marL="457200">
              <a:spcBef>
                <a:spcPts val="0"/>
              </a:spcBef>
            </a:pPr>
            <a:r>
              <a:rPr lang="en-US" dirty="0" smtClean="0"/>
              <a:t>Mayo Clinic Florida</a:t>
            </a:r>
          </a:p>
          <a:p>
            <a:pPr marL="0" indent="0">
              <a:spcBef>
                <a:spcPts val="2400"/>
              </a:spcBef>
              <a:buNone/>
            </a:pPr>
            <a:r>
              <a:rPr lang="en-US" i="1" dirty="0"/>
              <a:t>Project </a:t>
            </a:r>
            <a:r>
              <a:rPr lang="en-US" i="1" dirty="0" smtClean="0"/>
              <a:t>Impact: </a:t>
            </a:r>
            <a:endParaRPr lang="en-US" i="1" dirty="0"/>
          </a:p>
          <a:p>
            <a:pPr marL="457200" lvl="1"/>
            <a:r>
              <a:rPr lang="en-US" sz="2800" dirty="0"/>
              <a:t>Improving caregiver mental health through a culturally-sensitive cognitive behavioral intervention</a:t>
            </a:r>
          </a:p>
        </p:txBody>
      </p:sp>
    </p:spTree>
    <p:extLst>
      <p:ext uri="{BB962C8B-B14F-4D97-AF65-F5344CB8AC3E}">
        <p14:creationId xmlns:p14="http://schemas.microsoft.com/office/powerpoint/2010/main" val="13798181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424" y="1792224"/>
            <a:ext cx="5123868" cy="3959352"/>
          </a:xfrm>
          <a:prstGeom prst="rect">
            <a:avLst/>
          </a:prstGeom>
        </p:spPr>
      </p:pic>
      <p:sp>
        <p:nvSpPr>
          <p:cNvPr id="2" name="Title 1"/>
          <p:cNvSpPr>
            <a:spLocks noGrp="1"/>
          </p:cNvSpPr>
          <p:nvPr>
            <p:ph type="title"/>
          </p:nvPr>
        </p:nvSpPr>
        <p:spPr>
          <a:xfrm>
            <a:off x="838200" y="365125"/>
            <a:ext cx="10515600" cy="1877890"/>
          </a:xfrm>
        </p:spPr>
        <p:txBody>
          <a:bodyPr>
            <a:normAutofit/>
          </a:bodyPr>
          <a:lstStyle/>
          <a:p>
            <a:r>
              <a:rPr lang="en-US" sz="3600" dirty="0" smtClean="0"/>
              <a:t>Project 3: </a:t>
            </a:r>
            <a:r>
              <a:rPr lang="en-US" sz="3600" dirty="0"/>
              <a:t>Improving the Lives of Residents with Alzheimer’s through Montessori-Inspired Lifestyle® Training</a:t>
            </a:r>
          </a:p>
        </p:txBody>
      </p:sp>
      <p:sp>
        <p:nvSpPr>
          <p:cNvPr id="6" name="Content Placeholder 2"/>
          <p:cNvSpPr txBox="1">
            <a:spLocks/>
          </p:cNvSpPr>
          <p:nvPr/>
        </p:nvSpPr>
        <p:spPr>
          <a:xfrm>
            <a:off x="838200" y="2428820"/>
            <a:ext cx="8931031" cy="40089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smtClean="0"/>
              <a:t>Project Goals: </a:t>
            </a:r>
          </a:p>
          <a:p>
            <a:pPr marL="514350" indent="-514350">
              <a:spcAft>
                <a:spcPts val="1200"/>
              </a:spcAft>
              <a:buFont typeface="+mj-lt"/>
              <a:buAutoNum type="arabicPeriod"/>
            </a:pPr>
            <a:r>
              <a:rPr lang="en-US" dirty="0" smtClean="0"/>
              <a:t>Transform assisted living facilities into patient-centered environments by training staff in Montessori-Inspired Lifestyle® for individuals with dementia</a:t>
            </a:r>
          </a:p>
          <a:p>
            <a:pPr marL="514350" indent="-514350">
              <a:spcAft>
                <a:spcPts val="1200"/>
              </a:spcAft>
              <a:buFont typeface="+mj-lt"/>
              <a:buAutoNum type="arabicPeriod"/>
            </a:pPr>
            <a:r>
              <a:rPr lang="en-US" dirty="0" smtClean="0"/>
              <a:t>Partner with community-based organizations and state agencies to provide dementia training and educational resources to community members such as first responders and financial advisors, promoting dementia-friendly communities</a:t>
            </a:r>
          </a:p>
        </p:txBody>
      </p:sp>
    </p:spTree>
    <p:extLst>
      <p:ext uri="{BB962C8B-B14F-4D97-AF65-F5344CB8AC3E}">
        <p14:creationId xmlns:p14="http://schemas.microsoft.com/office/powerpoint/2010/main" val="37522066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424" y="1792224"/>
            <a:ext cx="5123868" cy="3959352"/>
          </a:xfrm>
          <a:prstGeom prst="rect">
            <a:avLst/>
          </a:prstGeom>
        </p:spPr>
      </p:pic>
      <p:sp>
        <p:nvSpPr>
          <p:cNvPr id="2" name="Title 1"/>
          <p:cNvSpPr>
            <a:spLocks noGrp="1"/>
          </p:cNvSpPr>
          <p:nvPr>
            <p:ph type="title"/>
          </p:nvPr>
        </p:nvSpPr>
        <p:spPr>
          <a:xfrm>
            <a:off x="838200" y="365125"/>
            <a:ext cx="10515600" cy="1877890"/>
          </a:xfrm>
        </p:spPr>
        <p:txBody>
          <a:bodyPr>
            <a:normAutofit/>
          </a:bodyPr>
          <a:lstStyle/>
          <a:p>
            <a:r>
              <a:rPr lang="en-US" sz="3600" dirty="0" smtClean="0"/>
              <a:t>Project 3: </a:t>
            </a:r>
            <a:r>
              <a:rPr lang="en-US" sz="3600" dirty="0"/>
              <a:t>Improving the Lives of Residents with Alzheimer’s through Montessori-Inspired Lifestyle® Training</a:t>
            </a:r>
          </a:p>
        </p:txBody>
      </p:sp>
      <p:sp>
        <p:nvSpPr>
          <p:cNvPr id="5" name="Content Placeholder 2"/>
          <p:cNvSpPr txBox="1">
            <a:spLocks/>
          </p:cNvSpPr>
          <p:nvPr/>
        </p:nvSpPr>
        <p:spPr>
          <a:xfrm>
            <a:off x="838200" y="2391873"/>
            <a:ext cx="8931031" cy="34612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smtClean="0"/>
              <a:t>Project Partners: </a:t>
            </a:r>
          </a:p>
          <a:p>
            <a:pPr marL="457200">
              <a:spcBef>
                <a:spcPts val="1200"/>
              </a:spcBef>
            </a:pPr>
            <a:r>
              <a:rPr lang="en-US" dirty="0" smtClean="0"/>
              <a:t>Center for Applied Research in Dementia</a:t>
            </a:r>
          </a:p>
          <a:p>
            <a:pPr marL="457200">
              <a:spcBef>
                <a:spcPts val="0"/>
              </a:spcBef>
            </a:pPr>
            <a:r>
              <a:rPr lang="en-US" dirty="0" smtClean="0"/>
              <a:t>Florida Department of Elder Affairs Dementia Care and Cure Initiative</a:t>
            </a:r>
          </a:p>
          <a:p>
            <a:pPr marL="0" indent="0">
              <a:spcBef>
                <a:spcPts val="2400"/>
              </a:spcBef>
              <a:buNone/>
            </a:pPr>
            <a:r>
              <a:rPr lang="en-US" i="1" dirty="0"/>
              <a:t>Project </a:t>
            </a:r>
            <a:r>
              <a:rPr lang="en-US" i="1" dirty="0" smtClean="0"/>
              <a:t>Impact: </a:t>
            </a:r>
            <a:endParaRPr lang="en-US" i="1" dirty="0"/>
          </a:p>
          <a:p>
            <a:pPr marL="457200" lvl="1"/>
            <a:r>
              <a:rPr lang="en-US" sz="2800" dirty="0"/>
              <a:t>Training staff on patient-centered care approaches for assisted living residents with dementia</a:t>
            </a:r>
          </a:p>
        </p:txBody>
      </p:sp>
    </p:spTree>
    <p:extLst>
      <p:ext uri="{BB962C8B-B14F-4D97-AF65-F5344CB8AC3E}">
        <p14:creationId xmlns:p14="http://schemas.microsoft.com/office/powerpoint/2010/main" val="12335165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424" y="1792224"/>
            <a:ext cx="5123867" cy="3959352"/>
          </a:xfrm>
          <a:prstGeom prst="rect">
            <a:avLst/>
          </a:prstGeom>
        </p:spPr>
      </p:pic>
      <p:sp>
        <p:nvSpPr>
          <p:cNvPr id="2" name="Title 1"/>
          <p:cNvSpPr>
            <a:spLocks noGrp="1"/>
          </p:cNvSpPr>
          <p:nvPr>
            <p:ph type="title"/>
          </p:nvPr>
        </p:nvSpPr>
        <p:spPr>
          <a:xfrm>
            <a:off x="838200" y="365125"/>
            <a:ext cx="10515600" cy="1877890"/>
          </a:xfrm>
        </p:spPr>
        <p:txBody>
          <a:bodyPr>
            <a:normAutofit/>
          </a:bodyPr>
          <a:lstStyle/>
          <a:p>
            <a:r>
              <a:rPr lang="en-US" sz="3600" dirty="0" smtClean="0"/>
              <a:t>Project 4: </a:t>
            </a:r>
            <a:r>
              <a:rPr lang="en-US" sz="3600" dirty="0"/>
              <a:t>Partnering for Quality Care: Building Effective Collaborations between Home Care Workers and the Family Members of their Clients</a:t>
            </a:r>
          </a:p>
        </p:txBody>
      </p:sp>
      <p:sp>
        <p:nvSpPr>
          <p:cNvPr id="6" name="Content Placeholder 2"/>
          <p:cNvSpPr txBox="1">
            <a:spLocks/>
          </p:cNvSpPr>
          <p:nvPr/>
        </p:nvSpPr>
        <p:spPr>
          <a:xfrm>
            <a:off x="838200" y="2982997"/>
            <a:ext cx="8931031" cy="29645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smtClean="0"/>
              <a:t>Project Goals: </a:t>
            </a:r>
          </a:p>
          <a:p>
            <a:pPr marL="514350" indent="-514350">
              <a:spcAft>
                <a:spcPts val="1200"/>
              </a:spcAft>
              <a:buFont typeface="+mj-lt"/>
              <a:buAutoNum type="arabicPeriod"/>
            </a:pPr>
            <a:r>
              <a:rPr lang="en-US" dirty="0" smtClean="0"/>
              <a:t>Partner with community-based organizations to improve the quality of care for older adults by enhancing the relationship between home care workers and family caregivers</a:t>
            </a:r>
          </a:p>
        </p:txBody>
      </p:sp>
    </p:spTree>
    <p:extLst>
      <p:ext uri="{BB962C8B-B14F-4D97-AF65-F5344CB8AC3E}">
        <p14:creationId xmlns:p14="http://schemas.microsoft.com/office/powerpoint/2010/main" val="20435293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424" y="1792224"/>
            <a:ext cx="5123867" cy="3959352"/>
          </a:xfrm>
          <a:prstGeom prst="rect">
            <a:avLst/>
          </a:prstGeom>
        </p:spPr>
      </p:pic>
      <p:sp>
        <p:nvSpPr>
          <p:cNvPr id="2" name="Title 1"/>
          <p:cNvSpPr>
            <a:spLocks noGrp="1"/>
          </p:cNvSpPr>
          <p:nvPr>
            <p:ph type="title"/>
          </p:nvPr>
        </p:nvSpPr>
        <p:spPr>
          <a:xfrm>
            <a:off x="838200" y="365125"/>
            <a:ext cx="10515600" cy="1877890"/>
          </a:xfrm>
        </p:spPr>
        <p:txBody>
          <a:bodyPr>
            <a:normAutofit/>
          </a:bodyPr>
          <a:lstStyle/>
          <a:p>
            <a:r>
              <a:rPr lang="en-US" sz="3600" dirty="0" smtClean="0"/>
              <a:t>Project 4: </a:t>
            </a:r>
            <a:r>
              <a:rPr lang="en-US" sz="3600" dirty="0"/>
              <a:t>Partnering for Quality Care: Building Effective Collaborations between Home Care Workers and the Family Members of their Clients</a:t>
            </a:r>
          </a:p>
        </p:txBody>
      </p:sp>
      <p:sp>
        <p:nvSpPr>
          <p:cNvPr id="5" name="Content Placeholder 2"/>
          <p:cNvSpPr txBox="1">
            <a:spLocks/>
          </p:cNvSpPr>
          <p:nvPr/>
        </p:nvSpPr>
        <p:spPr>
          <a:xfrm>
            <a:off x="838200" y="2391872"/>
            <a:ext cx="8931031" cy="38974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smtClean="0"/>
              <a:t>Project Partners: </a:t>
            </a:r>
          </a:p>
          <a:p>
            <a:pPr marL="457200">
              <a:spcBef>
                <a:spcPts val="1200"/>
              </a:spcBef>
            </a:pPr>
            <a:r>
              <a:rPr lang="en-US" dirty="0" smtClean="0"/>
              <a:t>Paraprofessional Healthcare Institute</a:t>
            </a:r>
          </a:p>
          <a:p>
            <a:pPr marL="457200">
              <a:spcBef>
                <a:spcPts val="0"/>
              </a:spcBef>
            </a:pPr>
            <a:r>
              <a:rPr lang="en-US" dirty="0" smtClean="0"/>
              <a:t>Florida Pioneer Network</a:t>
            </a:r>
          </a:p>
          <a:p>
            <a:pPr marL="457200">
              <a:spcBef>
                <a:spcPts val="0"/>
              </a:spcBef>
            </a:pPr>
            <a:r>
              <a:rPr lang="en-US" dirty="0" smtClean="0"/>
              <a:t>Home Instead Senior Care</a:t>
            </a:r>
          </a:p>
          <a:p>
            <a:pPr marL="0" indent="0">
              <a:spcBef>
                <a:spcPts val="2400"/>
              </a:spcBef>
              <a:buNone/>
            </a:pPr>
            <a:r>
              <a:rPr lang="en-US" i="1" dirty="0"/>
              <a:t>Project </a:t>
            </a:r>
            <a:r>
              <a:rPr lang="en-US" i="1" dirty="0" smtClean="0"/>
              <a:t>Impact: </a:t>
            </a:r>
            <a:endParaRPr lang="en-US" i="1" dirty="0"/>
          </a:p>
          <a:p>
            <a:pPr lvl="1"/>
            <a:r>
              <a:rPr lang="en-US" sz="2800" dirty="0"/>
              <a:t>Improve relational competencies between home care workers and families by building trust and introducing creative problem-solving skills</a:t>
            </a:r>
          </a:p>
        </p:txBody>
      </p:sp>
    </p:spTree>
    <p:extLst>
      <p:ext uri="{BB962C8B-B14F-4D97-AF65-F5344CB8AC3E}">
        <p14:creationId xmlns:p14="http://schemas.microsoft.com/office/powerpoint/2010/main" val="3735824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424" y="1792224"/>
            <a:ext cx="5123867" cy="3959352"/>
          </a:xfrm>
          <a:prstGeom prst="rect">
            <a:avLst/>
          </a:prstGeom>
        </p:spPr>
      </p:pic>
      <p:sp>
        <p:nvSpPr>
          <p:cNvPr id="2" name="Title 1"/>
          <p:cNvSpPr>
            <a:spLocks noGrp="1"/>
          </p:cNvSpPr>
          <p:nvPr>
            <p:ph type="title"/>
          </p:nvPr>
        </p:nvSpPr>
        <p:spPr>
          <a:xfrm>
            <a:off x="838200" y="365125"/>
            <a:ext cx="10515600" cy="1354260"/>
          </a:xfrm>
        </p:spPr>
        <p:txBody>
          <a:bodyPr>
            <a:normAutofit/>
          </a:bodyPr>
          <a:lstStyle/>
          <a:p>
            <a:r>
              <a:rPr lang="en-US" sz="3600" dirty="0" smtClean="0"/>
              <a:t>Project 5: </a:t>
            </a:r>
            <a:r>
              <a:rPr lang="en-US" sz="3600" dirty="0"/>
              <a:t>Novel, Longitudinal Geriatrics Curriculum for Physician Assistants</a:t>
            </a:r>
          </a:p>
        </p:txBody>
      </p:sp>
      <p:sp>
        <p:nvSpPr>
          <p:cNvPr id="6" name="Content Placeholder 2"/>
          <p:cNvSpPr txBox="1">
            <a:spLocks/>
          </p:cNvSpPr>
          <p:nvPr/>
        </p:nvSpPr>
        <p:spPr>
          <a:xfrm>
            <a:off x="838201" y="2418504"/>
            <a:ext cx="8490526" cy="4148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smtClean="0"/>
              <a:t>Project Goals: </a:t>
            </a:r>
          </a:p>
          <a:p>
            <a:pPr marL="514350" indent="-514350">
              <a:spcAft>
                <a:spcPts val="1200"/>
              </a:spcAft>
              <a:buFont typeface="+mj-lt"/>
              <a:buAutoNum type="arabicPeriod"/>
            </a:pPr>
            <a:r>
              <a:rPr lang="en-US" dirty="0" smtClean="0"/>
              <a:t>Educate and train physician assistant (PA) students, PA principle faculty, basic science faculty, and clinical preceptors (MD and PA) to care for older adults in integrated geriatrics and primary care models</a:t>
            </a:r>
          </a:p>
          <a:p>
            <a:pPr marL="514350" indent="-514350">
              <a:spcAft>
                <a:spcPts val="1200"/>
              </a:spcAft>
              <a:buFont typeface="+mj-lt"/>
              <a:buAutoNum type="arabicPeriod"/>
            </a:pPr>
            <a:r>
              <a:rPr lang="en-US" dirty="0" smtClean="0"/>
              <a:t>Develop an online clinical toolbox for students and practicing clinicians that includes resources on geriatrics principles of care, geriatric syndromes, and the 4Ms to address gaps in healthcare for older adults</a:t>
            </a:r>
          </a:p>
        </p:txBody>
      </p:sp>
    </p:spTree>
    <p:extLst>
      <p:ext uri="{BB962C8B-B14F-4D97-AF65-F5344CB8AC3E}">
        <p14:creationId xmlns:p14="http://schemas.microsoft.com/office/powerpoint/2010/main" val="10221426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424" y="1792224"/>
            <a:ext cx="5123867" cy="3959352"/>
          </a:xfrm>
          <a:prstGeom prst="rect">
            <a:avLst/>
          </a:prstGeom>
        </p:spPr>
      </p:pic>
      <p:sp>
        <p:nvSpPr>
          <p:cNvPr id="2" name="Title 1"/>
          <p:cNvSpPr>
            <a:spLocks noGrp="1"/>
          </p:cNvSpPr>
          <p:nvPr>
            <p:ph type="title"/>
          </p:nvPr>
        </p:nvSpPr>
        <p:spPr>
          <a:xfrm>
            <a:off x="838200" y="365125"/>
            <a:ext cx="10515600" cy="1354260"/>
          </a:xfrm>
        </p:spPr>
        <p:txBody>
          <a:bodyPr>
            <a:normAutofit/>
          </a:bodyPr>
          <a:lstStyle/>
          <a:p>
            <a:r>
              <a:rPr lang="en-US" sz="3600" dirty="0" smtClean="0"/>
              <a:t>Project 5: </a:t>
            </a:r>
            <a:r>
              <a:rPr lang="en-US" sz="3600" dirty="0"/>
              <a:t>Novel, Longitudinal Geriatrics Curriculum for Physician Assistants</a:t>
            </a:r>
          </a:p>
        </p:txBody>
      </p:sp>
      <p:sp>
        <p:nvSpPr>
          <p:cNvPr id="5" name="Content Placeholder 2"/>
          <p:cNvSpPr txBox="1">
            <a:spLocks/>
          </p:cNvSpPr>
          <p:nvPr/>
        </p:nvSpPr>
        <p:spPr>
          <a:xfrm>
            <a:off x="838201" y="2391872"/>
            <a:ext cx="8216589" cy="38974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smtClean="0"/>
              <a:t>Project Partners: </a:t>
            </a:r>
          </a:p>
          <a:p>
            <a:pPr marL="457200">
              <a:spcBef>
                <a:spcPts val="1200"/>
              </a:spcBef>
            </a:pPr>
            <a:r>
              <a:rPr lang="en-US" dirty="0" smtClean="0"/>
              <a:t>FSU College of Medicine School of Physician Assistant Practice</a:t>
            </a:r>
          </a:p>
          <a:p>
            <a:pPr marL="0" indent="0">
              <a:spcBef>
                <a:spcPts val="2400"/>
              </a:spcBef>
              <a:buNone/>
            </a:pPr>
            <a:r>
              <a:rPr lang="en-US" i="1" dirty="0"/>
              <a:t>Project </a:t>
            </a:r>
            <a:r>
              <a:rPr lang="en-US" i="1" dirty="0" smtClean="0"/>
              <a:t>Impact: </a:t>
            </a:r>
            <a:endParaRPr lang="en-US" i="1" dirty="0"/>
          </a:p>
          <a:p>
            <a:pPr marL="457200" lvl="1"/>
            <a:r>
              <a:rPr lang="en-US" sz="2800" dirty="0"/>
              <a:t>Enhance physician assistant geriatric competencies through a novel, longitudinal geriatric curriculum</a:t>
            </a:r>
          </a:p>
        </p:txBody>
      </p:sp>
    </p:spTree>
    <p:extLst>
      <p:ext uri="{BB962C8B-B14F-4D97-AF65-F5344CB8AC3E}">
        <p14:creationId xmlns:p14="http://schemas.microsoft.com/office/powerpoint/2010/main" val="41173513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341" y="1234623"/>
            <a:ext cx="8557319" cy="4388755"/>
          </a:xfrm>
          <a:prstGeom prst="rect">
            <a:avLst/>
          </a:prstGeom>
        </p:spPr>
      </p:pic>
    </p:spTree>
    <p:extLst>
      <p:ext uri="{BB962C8B-B14F-4D97-AF65-F5344CB8AC3E}">
        <p14:creationId xmlns:p14="http://schemas.microsoft.com/office/powerpoint/2010/main" val="2875388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86765" y="180704"/>
            <a:ext cx="10618470" cy="6496592"/>
          </a:xfrm>
          <a:prstGeom prst="rect">
            <a:avLst/>
          </a:prstGeom>
          <a:ln w="3175">
            <a:solidFill>
              <a:schemeClr val="tx1"/>
            </a:solidFill>
          </a:ln>
        </p:spPr>
      </p:pic>
    </p:spTree>
    <p:extLst>
      <p:ext uri="{BB962C8B-B14F-4D97-AF65-F5344CB8AC3E}">
        <p14:creationId xmlns:p14="http://schemas.microsoft.com/office/powerpoint/2010/main" val="40293394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292" y="59615"/>
            <a:ext cx="10515600" cy="1325563"/>
          </a:xfrm>
        </p:spPr>
        <p:txBody>
          <a:bodyPr/>
          <a:lstStyle/>
          <a:p>
            <a:r>
              <a:rPr lang="en-US" dirty="0" smtClean="0"/>
              <a:t>Building on Success</a:t>
            </a:r>
            <a:endParaRPr lang="en-US" dirty="0"/>
          </a:p>
        </p:txBody>
      </p:sp>
      <p:sp>
        <p:nvSpPr>
          <p:cNvPr id="3" name="Content Placeholder 2"/>
          <p:cNvSpPr>
            <a:spLocks noGrp="1"/>
          </p:cNvSpPr>
          <p:nvPr>
            <p:ph idx="1"/>
          </p:nvPr>
        </p:nvSpPr>
        <p:spPr>
          <a:xfrm>
            <a:off x="998064" y="1775514"/>
            <a:ext cx="9978292" cy="4704862"/>
          </a:xfrm>
        </p:spPr>
        <p:txBody>
          <a:bodyPr>
            <a:normAutofit/>
          </a:bodyPr>
          <a:lstStyle/>
          <a:p>
            <a:pPr marL="0" indent="0">
              <a:buNone/>
            </a:pPr>
            <a:r>
              <a:rPr lang="en-US" i="1" dirty="0" smtClean="0"/>
              <a:t>Previous Projects</a:t>
            </a:r>
          </a:p>
          <a:p>
            <a:pPr marL="457200"/>
            <a:r>
              <a:rPr lang="en-US" dirty="0" smtClean="0"/>
              <a:t>The Primary Care Consortium Project</a:t>
            </a:r>
            <a:endParaRPr lang="en-US" dirty="0"/>
          </a:p>
          <a:p>
            <a:pPr marL="1028700" lvl="1" indent="-342900">
              <a:buSzPct val="71000"/>
              <a:buFont typeface="Courier New" panose="02070309020205020404" pitchFamily="49" charset="0"/>
              <a:buChar char="o"/>
            </a:pPr>
            <a:r>
              <a:rPr lang="en-US" sz="2000" dirty="0"/>
              <a:t>Falls patient education increased from </a:t>
            </a:r>
            <a:r>
              <a:rPr lang="en-US" sz="2000" dirty="0" smtClean="0"/>
              <a:t>13% </a:t>
            </a:r>
            <a:r>
              <a:rPr lang="en-US" sz="2000" dirty="0"/>
              <a:t>to </a:t>
            </a:r>
            <a:r>
              <a:rPr lang="en-US" sz="2000" dirty="0" smtClean="0"/>
              <a:t>23%</a:t>
            </a:r>
          </a:p>
          <a:p>
            <a:pPr marL="1028700" lvl="1" indent="-342900">
              <a:buSzPct val="71000"/>
              <a:buFont typeface="Courier New" panose="02070309020205020404" pitchFamily="49" charset="0"/>
              <a:buChar char="o"/>
            </a:pPr>
            <a:r>
              <a:rPr lang="en-US" sz="2100" dirty="0" smtClean="0"/>
              <a:t>Screening </a:t>
            </a:r>
            <a:r>
              <a:rPr lang="en-US" sz="2100" dirty="0"/>
              <a:t>for fall risk increased by over 400%</a:t>
            </a:r>
          </a:p>
          <a:p>
            <a:pPr marL="1028700" lvl="1" indent="-342900">
              <a:buSzPct val="71000"/>
              <a:buFont typeface="Courier New" panose="02070309020205020404" pitchFamily="49" charset="0"/>
              <a:buChar char="o"/>
            </a:pPr>
            <a:r>
              <a:rPr lang="en-US" sz="2000" dirty="0"/>
              <a:t>High risk prescribing decreased by almost 75% </a:t>
            </a:r>
          </a:p>
          <a:p>
            <a:pPr marL="457200"/>
            <a:r>
              <a:rPr lang="en-US" dirty="0" smtClean="0"/>
              <a:t>Powerful Tools for Caregivers</a:t>
            </a:r>
          </a:p>
          <a:p>
            <a:pPr marL="1028700" lvl="1" indent="-342900">
              <a:buSzPct val="71000"/>
              <a:buFont typeface="Courier New" panose="02070309020205020404" pitchFamily="49" charset="0"/>
              <a:buChar char="o"/>
            </a:pPr>
            <a:r>
              <a:rPr lang="en-US" sz="2000" dirty="0" smtClean="0"/>
              <a:t>114 </a:t>
            </a:r>
            <a:r>
              <a:rPr lang="en-US" sz="2000" dirty="0"/>
              <a:t>newly certified </a:t>
            </a:r>
            <a:r>
              <a:rPr lang="en-US" sz="2000" dirty="0" smtClean="0"/>
              <a:t>leaders</a:t>
            </a:r>
          </a:p>
          <a:p>
            <a:pPr marL="1028700" lvl="1" indent="-342900">
              <a:buSzPct val="71000"/>
              <a:buFont typeface="Courier New" panose="02070309020205020404" pitchFamily="49" charset="0"/>
              <a:buChar char="o"/>
            </a:pPr>
            <a:r>
              <a:rPr lang="en-US" sz="2000" dirty="0" smtClean="0"/>
              <a:t>83 </a:t>
            </a:r>
            <a:r>
              <a:rPr lang="en-US" sz="2000" dirty="0"/>
              <a:t>workshops reaching 870 family caregivers </a:t>
            </a:r>
            <a:endParaRPr lang="en-US" sz="2000" dirty="0" smtClean="0"/>
          </a:p>
          <a:p>
            <a:pPr marL="1028700" lvl="1" indent="-342900">
              <a:buSzPct val="71000"/>
              <a:buFont typeface="Courier New" panose="02070309020205020404" pitchFamily="49" charset="0"/>
              <a:buChar char="o"/>
            </a:pPr>
            <a:r>
              <a:rPr lang="en-US" sz="2000" dirty="0" smtClean="0"/>
              <a:t>11 </a:t>
            </a:r>
            <a:r>
              <a:rPr lang="en-US" sz="2000" dirty="0"/>
              <a:t>newly certified </a:t>
            </a:r>
            <a:r>
              <a:rPr lang="en-US" sz="2000" dirty="0" smtClean="0"/>
              <a:t>Master </a:t>
            </a:r>
            <a:r>
              <a:rPr lang="en-US" sz="2000" dirty="0"/>
              <a:t>Trainers </a:t>
            </a:r>
            <a:r>
              <a:rPr lang="en-US" sz="2000" dirty="0" smtClean="0"/>
              <a:t>to </a:t>
            </a:r>
            <a:r>
              <a:rPr lang="en-US" sz="2000" dirty="0"/>
              <a:t>train other </a:t>
            </a:r>
            <a:r>
              <a:rPr lang="en-US" sz="2000" dirty="0" smtClean="0"/>
              <a:t>facilitators  </a:t>
            </a:r>
          </a:p>
          <a:p>
            <a:pPr marL="457200"/>
            <a:r>
              <a:rPr lang="en-US" dirty="0" smtClean="0"/>
              <a:t>Senior Learning</a:t>
            </a:r>
          </a:p>
          <a:p>
            <a:pPr marL="1028700" lvl="1" indent="-342900">
              <a:buSzPct val="71000"/>
              <a:buFont typeface="Courier New" panose="02070309020205020404" pitchFamily="49" charset="0"/>
              <a:buChar char="o"/>
            </a:pPr>
            <a:r>
              <a:rPr lang="en-US" sz="2000" dirty="0"/>
              <a:t>180 medical students </a:t>
            </a:r>
            <a:r>
              <a:rPr lang="en-US" sz="2000" dirty="0" smtClean="0"/>
              <a:t>presented to </a:t>
            </a:r>
            <a:r>
              <a:rPr lang="en-US" sz="2000" dirty="0"/>
              <a:t>1272 learners at assisted living communities, senior centers, and </a:t>
            </a:r>
            <a:r>
              <a:rPr lang="en-US" sz="2000" dirty="0" smtClean="0"/>
              <a:t>hospitals</a:t>
            </a:r>
            <a:endParaRPr lang="en-US" sz="2000" dirty="0"/>
          </a:p>
        </p:txBody>
      </p:sp>
      <p:sp>
        <p:nvSpPr>
          <p:cNvPr id="4" name="Content Placeholder 2"/>
          <p:cNvSpPr txBox="1">
            <a:spLocks/>
          </p:cNvSpPr>
          <p:nvPr/>
        </p:nvSpPr>
        <p:spPr>
          <a:xfrm>
            <a:off x="607292" y="1174782"/>
            <a:ext cx="10515600" cy="5119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smtClean="0"/>
              <a:t>Previous HRSA-funded GWEP: </a:t>
            </a:r>
            <a:r>
              <a:rPr lang="en-US" dirty="0" smtClean="0"/>
              <a:t>$3,000,000 from 2015-2019</a:t>
            </a:r>
          </a:p>
        </p:txBody>
      </p:sp>
    </p:spTree>
    <p:extLst>
      <p:ext uri="{BB962C8B-B14F-4D97-AF65-F5344CB8AC3E}">
        <p14:creationId xmlns:p14="http://schemas.microsoft.com/office/powerpoint/2010/main" val="22362085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963"/>
          <a:stretch/>
        </p:blipFill>
        <p:spPr>
          <a:xfrm>
            <a:off x="979216" y="239067"/>
            <a:ext cx="10233568" cy="6379867"/>
          </a:xfrm>
          <a:prstGeom prst="rect">
            <a:avLst/>
          </a:prstGeom>
          <a:ln w="3175">
            <a:solidFill>
              <a:schemeClr val="tx1"/>
            </a:solidFill>
          </a:ln>
        </p:spPr>
      </p:pic>
    </p:spTree>
    <p:extLst>
      <p:ext uri="{BB962C8B-B14F-4D97-AF65-F5344CB8AC3E}">
        <p14:creationId xmlns:p14="http://schemas.microsoft.com/office/powerpoint/2010/main" val="32359709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6111"/>
          <a:stretch/>
        </p:blipFill>
        <p:spPr>
          <a:xfrm>
            <a:off x="555889" y="1779786"/>
            <a:ext cx="5609902" cy="1635542"/>
          </a:xfrm>
          <a:prstGeom prst="rect">
            <a:avLst/>
          </a:prstGeom>
        </p:spPr>
      </p:pic>
      <p:pic>
        <p:nvPicPr>
          <p:cNvPr id="6" name="Picture 5"/>
          <p:cNvPicPr>
            <a:picLocks noChangeAspect="1"/>
          </p:cNvPicPr>
          <p:nvPr/>
        </p:nvPicPr>
        <p:blipFill>
          <a:blip r:embed="rId3"/>
          <a:stretch>
            <a:fillRect/>
          </a:stretch>
        </p:blipFill>
        <p:spPr>
          <a:xfrm>
            <a:off x="5918830" y="4022797"/>
            <a:ext cx="5542930" cy="1631216"/>
          </a:xfrm>
          <a:prstGeom prst="rect">
            <a:avLst/>
          </a:prstGeom>
        </p:spPr>
      </p:pic>
      <p:sp>
        <p:nvSpPr>
          <p:cNvPr id="8" name="TextBox 7"/>
          <p:cNvSpPr txBox="1"/>
          <p:nvPr/>
        </p:nvSpPr>
        <p:spPr>
          <a:xfrm>
            <a:off x="6881944" y="1779786"/>
            <a:ext cx="4579816" cy="163121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smtClean="0"/>
              <a:t>Interactive Online Learning Modules</a:t>
            </a:r>
          </a:p>
          <a:p>
            <a:pPr marL="285750" indent="-285750">
              <a:spcAft>
                <a:spcPts val="600"/>
              </a:spcAft>
              <a:buFont typeface="Arial" panose="020B0604020202020204" pitchFamily="34" charset="0"/>
              <a:buChar char="•"/>
            </a:pPr>
            <a:r>
              <a:rPr lang="en-US" dirty="0" smtClean="0"/>
              <a:t>Training and Quality Improvement Materials for Community-Based Health Clinics</a:t>
            </a:r>
          </a:p>
          <a:p>
            <a:pPr marL="285750" indent="-285750">
              <a:spcAft>
                <a:spcPts val="600"/>
              </a:spcAft>
              <a:buFont typeface="Arial" panose="020B0604020202020204" pitchFamily="34" charset="0"/>
              <a:buChar char="•"/>
            </a:pPr>
            <a:r>
              <a:rPr lang="en-US" dirty="0" smtClean="0"/>
              <a:t>Ready to Deliver Community-Based Presentations for Older Adult Audiences</a:t>
            </a:r>
            <a:endParaRPr lang="en-US" dirty="0"/>
          </a:p>
        </p:txBody>
      </p:sp>
      <p:sp>
        <p:nvSpPr>
          <p:cNvPr id="9" name="TextBox 8"/>
          <p:cNvSpPr txBox="1"/>
          <p:nvPr/>
        </p:nvSpPr>
        <p:spPr>
          <a:xfrm>
            <a:off x="555888" y="3922769"/>
            <a:ext cx="4782019" cy="183127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Quick reference guides on older adults health</a:t>
            </a:r>
          </a:p>
          <a:p>
            <a:pPr lvl="1" indent="-285750">
              <a:spcAft>
                <a:spcPts val="600"/>
              </a:spcAft>
              <a:buSzPct val="71000"/>
              <a:buFont typeface="Courier New" panose="02070309020205020404" pitchFamily="49" charset="0"/>
              <a:buChar char="o"/>
            </a:pPr>
            <a:r>
              <a:rPr lang="en-US" dirty="0" smtClean="0"/>
              <a:t>Brain health, Falls prevention, Advance care planning</a:t>
            </a:r>
          </a:p>
          <a:p>
            <a:pPr marL="285750" indent="-285750">
              <a:buFont typeface="Arial" panose="020B0604020202020204" pitchFamily="34" charset="0"/>
              <a:buChar char="•"/>
            </a:pPr>
            <a:r>
              <a:rPr lang="en-US" dirty="0" smtClean="0"/>
              <a:t>Caregiver skill-building resources</a:t>
            </a:r>
          </a:p>
          <a:p>
            <a:pPr lvl="1" indent="-285750">
              <a:buSzPct val="71000"/>
              <a:buFont typeface="Courier New" panose="02070309020205020404" pitchFamily="49" charset="0"/>
              <a:buChar char="o"/>
            </a:pPr>
            <a:r>
              <a:rPr lang="en-US" dirty="0"/>
              <a:t>Caregiver College skills videos</a:t>
            </a:r>
          </a:p>
          <a:p>
            <a:pPr lvl="1" indent="-285750">
              <a:buSzPct val="71000"/>
              <a:buFont typeface="Courier New" panose="02070309020205020404" pitchFamily="49" charset="0"/>
              <a:buChar char="o"/>
            </a:pPr>
            <a:r>
              <a:rPr lang="en-US" dirty="0"/>
              <a:t>UCLA Dementia Care training videos</a:t>
            </a:r>
          </a:p>
        </p:txBody>
      </p:sp>
      <p:sp>
        <p:nvSpPr>
          <p:cNvPr id="10" name="Title 1"/>
          <p:cNvSpPr>
            <a:spLocks noGrp="1"/>
          </p:cNvSpPr>
          <p:nvPr>
            <p:ph type="title"/>
          </p:nvPr>
        </p:nvSpPr>
        <p:spPr>
          <a:xfrm>
            <a:off x="438659" y="334797"/>
            <a:ext cx="10515600" cy="1325563"/>
          </a:xfrm>
        </p:spPr>
        <p:txBody>
          <a:bodyPr/>
          <a:lstStyle/>
          <a:p>
            <a:r>
              <a:rPr lang="en-US" dirty="0" smtClean="0"/>
              <a:t>Community Health Resources</a:t>
            </a:r>
            <a:endParaRPr lang="en-US" dirty="0"/>
          </a:p>
        </p:txBody>
      </p:sp>
    </p:spTree>
    <p:extLst>
      <p:ext uri="{BB962C8B-B14F-4D97-AF65-F5344CB8AC3E}">
        <p14:creationId xmlns:p14="http://schemas.microsoft.com/office/powerpoint/2010/main" val="20161535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5903" y="1527357"/>
            <a:ext cx="9320195" cy="3803287"/>
          </a:xfrm>
        </p:spPr>
      </p:pic>
    </p:spTree>
    <p:extLst>
      <p:ext uri="{BB962C8B-B14F-4D97-AF65-F5344CB8AC3E}">
        <p14:creationId xmlns:p14="http://schemas.microsoft.com/office/powerpoint/2010/main" val="40995328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8654" y="365125"/>
            <a:ext cx="2332186" cy="1461503"/>
          </a:xfrm>
          <a:prstGeom prst="rect">
            <a:avLst/>
          </a:prstGeom>
        </p:spPr>
      </p:pic>
      <p:sp>
        <p:nvSpPr>
          <p:cNvPr id="5" name="Title 1"/>
          <p:cNvSpPr>
            <a:spLocks noGrp="1"/>
          </p:cNvSpPr>
          <p:nvPr>
            <p:ph type="title"/>
          </p:nvPr>
        </p:nvSpPr>
        <p:spPr>
          <a:xfrm>
            <a:off x="838200" y="365125"/>
            <a:ext cx="10515600" cy="1354260"/>
          </a:xfrm>
        </p:spPr>
        <p:txBody>
          <a:bodyPr>
            <a:normAutofit/>
          </a:bodyPr>
          <a:lstStyle/>
          <a:p>
            <a:r>
              <a:rPr lang="en-US" sz="3600" dirty="0" smtClean="0"/>
              <a:t>Opioid and Pain Educational Campaign</a:t>
            </a:r>
            <a:endParaRPr lang="en-US" sz="3600" dirty="0"/>
          </a:p>
        </p:txBody>
      </p:sp>
      <p:sp>
        <p:nvSpPr>
          <p:cNvPr id="6" name="Content Placeholder 2"/>
          <p:cNvSpPr txBox="1">
            <a:spLocks/>
          </p:cNvSpPr>
          <p:nvPr/>
        </p:nvSpPr>
        <p:spPr>
          <a:xfrm>
            <a:off x="912092" y="2013181"/>
            <a:ext cx="9977581" cy="38974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smtClean="0"/>
              <a:t>HRSA Charge: </a:t>
            </a:r>
          </a:p>
          <a:p>
            <a:pPr marL="457200">
              <a:spcBef>
                <a:spcPts val="1200"/>
              </a:spcBef>
            </a:pPr>
            <a:r>
              <a:rPr lang="en-US" dirty="0" smtClean="0"/>
              <a:t>Address opioid abuse education and training that addresses prevention, assessment, management, and/or treatment in older adults</a:t>
            </a:r>
          </a:p>
          <a:p>
            <a:pPr marL="0" indent="0">
              <a:spcBef>
                <a:spcPts val="2400"/>
              </a:spcBef>
              <a:buNone/>
            </a:pPr>
            <a:r>
              <a:rPr lang="en-US" i="1" dirty="0"/>
              <a:t>Project </a:t>
            </a:r>
            <a:r>
              <a:rPr lang="en-US" i="1" dirty="0" smtClean="0"/>
              <a:t>Partnership: </a:t>
            </a:r>
            <a:endParaRPr lang="en-US" i="1" dirty="0"/>
          </a:p>
          <a:p>
            <a:pPr marL="457200" lvl="1"/>
            <a:r>
              <a:rPr lang="en-US" sz="2800" dirty="0" smtClean="0"/>
              <a:t>University of South Florida School of Aging Studies &amp; Florida Policy Geriatric Workforce Enhancement Partnership</a:t>
            </a:r>
            <a:endParaRPr lang="en-US" sz="2800" dirty="0"/>
          </a:p>
        </p:txBody>
      </p:sp>
    </p:spTree>
    <p:extLst>
      <p:ext uri="{BB962C8B-B14F-4D97-AF65-F5344CB8AC3E}">
        <p14:creationId xmlns:p14="http://schemas.microsoft.com/office/powerpoint/2010/main" val="29704205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8654" y="365125"/>
            <a:ext cx="2332186" cy="1461503"/>
          </a:xfrm>
          <a:prstGeom prst="rect">
            <a:avLst/>
          </a:prstGeom>
        </p:spPr>
      </p:pic>
      <p:sp>
        <p:nvSpPr>
          <p:cNvPr id="5" name="Title 1"/>
          <p:cNvSpPr>
            <a:spLocks noGrp="1"/>
          </p:cNvSpPr>
          <p:nvPr>
            <p:ph type="title"/>
          </p:nvPr>
        </p:nvSpPr>
        <p:spPr>
          <a:xfrm>
            <a:off x="838200" y="365125"/>
            <a:ext cx="10515600" cy="1354260"/>
          </a:xfrm>
        </p:spPr>
        <p:txBody>
          <a:bodyPr>
            <a:normAutofit/>
          </a:bodyPr>
          <a:lstStyle/>
          <a:p>
            <a:r>
              <a:rPr lang="en-US" sz="3600" dirty="0" smtClean="0"/>
              <a:t>Opioid and Pain Educational Campaign</a:t>
            </a:r>
            <a:endParaRPr lang="en-US" sz="3600" dirty="0"/>
          </a:p>
        </p:txBody>
      </p:sp>
      <p:sp>
        <p:nvSpPr>
          <p:cNvPr id="6" name="Content Placeholder 2"/>
          <p:cNvSpPr txBox="1">
            <a:spLocks/>
          </p:cNvSpPr>
          <p:nvPr/>
        </p:nvSpPr>
        <p:spPr>
          <a:xfrm>
            <a:off x="912092" y="2013182"/>
            <a:ext cx="9977581" cy="38611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smtClean="0"/>
              <a:t>Campaign Mission: </a:t>
            </a:r>
          </a:p>
          <a:p>
            <a:pPr indent="0">
              <a:spcBef>
                <a:spcPts val="1200"/>
              </a:spcBef>
              <a:buNone/>
            </a:pPr>
            <a:r>
              <a:rPr lang="en-US" dirty="0" smtClean="0"/>
              <a:t>Empower </a:t>
            </a:r>
            <a:r>
              <a:rPr lang="en-US" dirty="0"/>
              <a:t>people, especially older adults, to speak up about pain. By learning more about pain and how to manage it, patients and families can stay hopeful and feel confident in working with their health care team to develop a plan for the best relief. </a:t>
            </a:r>
            <a:endParaRPr lang="en-US" dirty="0" smtClean="0"/>
          </a:p>
          <a:p>
            <a:pPr marL="0" indent="0">
              <a:spcBef>
                <a:spcPts val="1800"/>
              </a:spcBef>
              <a:buNone/>
            </a:pPr>
            <a:r>
              <a:rPr lang="en-US" i="1" dirty="0"/>
              <a:t>Campaign </a:t>
            </a:r>
            <a:r>
              <a:rPr lang="en-US" i="1" dirty="0" smtClean="0"/>
              <a:t>Development: </a:t>
            </a:r>
            <a:endParaRPr lang="en-US" i="1" dirty="0"/>
          </a:p>
          <a:p>
            <a:pPr marL="548640" indent="-274320">
              <a:spcBef>
                <a:spcPts val="600"/>
              </a:spcBef>
              <a:buSzPct val="71000"/>
            </a:pPr>
            <a:r>
              <a:rPr lang="en-US" dirty="0" smtClean="0"/>
              <a:t>Needs Assessment</a:t>
            </a:r>
          </a:p>
          <a:p>
            <a:pPr marL="548640" indent="-274320">
              <a:spcBef>
                <a:spcPts val="400"/>
              </a:spcBef>
              <a:buSzPct val="71000"/>
            </a:pPr>
            <a:r>
              <a:rPr lang="en-US" dirty="0"/>
              <a:t>Strategic Planning Meeting</a:t>
            </a:r>
          </a:p>
          <a:p>
            <a:pPr marL="0" indent="0">
              <a:spcBef>
                <a:spcPts val="1200"/>
              </a:spcBef>
              <a:buNone/>
            </a:pPr>
            <a:endParaRPr lang="en-US" dirty="0"/>
          </a:p>
        </p:txBody>
      </p:sp>
    </p:spTree>
    <p:extLst>
      <p:ext uri="{BB962C8B-B14F-4D97-AF65-F5344CB8AC3E}">
        <p14:creationId xmlns:p14="http://schemas.microsoft.com/office/powerpoint/2010/main" val="12232035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4007" y="183090"/>
            <a:ext cx="11343986" cy="6491821"/>
          </a:xfrm>
          <a:prstGeom prst="rect">
            <a:avLst/>
          </a:prstGeom>
          <a:ln w="3175">
            <a:solidFill>
              <a:schemeClr val="tx1"/>
            </a:solidFill>
          </a:ln>
        </p:spPr>
      </p:pic>
    </p:spTree>
    <p:extLst>
      <p:ext uri="{BB962C8B-B14F-4D97-AF65-F5344CB8AC3E}">
        <p14:creationId xmlns:p14="http://schemas.microsoft.com/office/powerpoint/2010/main" val="3285228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6163" y="448829"/>
            <a:ext cx="6805219" cy="3578677"/>
          </a:xfrm>
          <a:prstGeom prst="rect">
            <a:avLst/>
          </a:prstGeom>
          <a:ln w="3175">
            <a:solidFill>
              <a:schemeClr val="tx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8654" y="365125"/>
            <a:ext cx="2332186" cy="1461503"/>
          </a:xfrm>
          <a:prstGeom prst="rect">
            <a:avLst/>
          </a:prstGeom>
        </p:spPr>
      </p:pic>
      <p:pic>
        <p:nvPicPr>
          <p:cNvPr id="7" name="Picture 6"/>
          <p:cNvPicPr>
            <a:picLocks noChangeAspect="1"/>
          </p:cNvPicPr>
          <p:nvPr/>
        </p:nvPicPr>
        <p:blipFill>
          <a:blip r:embed="rId4"/>
          <a:stretch>
            <a:fillRect/>
          </a:stretch>
        </p:blipFill>
        <p:spPr>
          <a:xfrm>
            <a:off x="5600362" y="3389745"/>
            <a:ext cx="5940478" cy="2946401"/>
          </a:xfrm>
          <a:prstGeom prst="rect">
            <a:avLst/>
          </a:prstGeom>
          <a:ln w="3175">
            <a:solidFill>
              <a:schemeClr val="tx1"/>
            </a:solidFill>
          </a:ln>
        </p:spPr>
      </p:pic>
    </p:spTree>
    <p:extLst>
      <p:ext uri="{BB962C8B-B14F-4D97-AF65-F5344CB8AC3E}">
        <p14:creationId xmlns:p14="http://schemas.microsoft.com/office/powerpoint/2010/main" val="30666256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55782" y="1668321"/>
            <a:ext cx="8939632" cy="454775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8654" y="365125"/>
            <a:ext cx="2332186" cy="1461503"/>
          </a:xfrm>
          <a:prstGeom prst="rect">
            <a:avLst/>
          </a:prstGeom>
        </p:spPr>
      </p:pic>
    </p:spTree>
    <p:extLst>
      <p:ext uri="{BB962C8B-B14F-4D97-AF65-F5344CB8AC3E}">
        <p14:creationId xmlns:p14="http://schemas.microsoft.com/office/powerpoint/2010/main" val="8981277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04" y="64008"/>
            <a:ext cx="10515600" cy="1325563"/>
          </a:xfrm>
        </p:spPr>
        <p:txBody>
          <a:bodyPr/>
          <a:lstStyle/>
          <a:p>
            <a:r>
              <a:rPr lang="en-US" dirty="0" smtClean="0"/>
              <a:t>Building on Success</a:t>
            </a:r>
            <a:endParaRPr lang="en-US" dirty="0"/>
          </a:p>
        </p:txBody>
      </p:sp>
      <p:sp>
        <p:nvSpPr>
          <p:cNvPr id="5" name="Content Placeholder 2"/>
          <p:cNvSpPr txBox="1">
            <a:spLocks/>
          </p:cNvSpPr>
          <p:nvPr/>
        </p:nvSpPr>
        <p:spPr>
          <a:xfrm>
            <a:off x="858983" y="1099130"/>
            <a:ext cx="10510981" cy="56341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i="1" dirty="0" smtClean="0"/>
              <a:t>Previous Projects</a:t>
            </a:r>
          </a:p>
          <a:p>
            <a:pPr marL="457200">
              <a:spcBef>
                <a:spcPts val="600"/>
              </a:spcBef>
            </a:pPr>
            <a:r>
              <a:rPr lang="en-US" dirty="0" smtClean="0"/>
              <a:t>Transforming Rural and Underserved Care Environments</a:t>
            </a:r>
          </a:p>
          <a:p>
            <a:pPr marL="971550" lvl="1" indent="-285750">
              <a:buSzPct val="71000"/>
              <a:buFont typeface="Courier New" panose="02070309020205020404" pitchFamily="49" charset="0"/>
              <a:buChar char="o"/>
            </a:pPr>
            <a:r>
              <a:rPr lang="en-US" sz="2000" dirty="0"/>
              <a:t>Successfully established a Senior Care clinic at Friendship Health Center </a:t>
            </a:r>
            <a:r>
              <a:rPr lang="en-US" sz="2000" dirty="0" smtClean="0"/>
              <a:t>in </a:t>
            </a:r>
            <a:r>
              <a:rPr lang="en-US" sz="2000" dirty="0"/>
              <a:t>Naples transforming </a:t>
            </a:r>
            <a:r>
              <a:rPr lang="en-US" sz="2000" dirty="0" smtClean="0"/>
              <a:t>patient </a:t>
            </a:r>
            <a:r>
              <a:rPr lang="en-US" sz="2000" dirty="0"/>
              <a:t>care protocols, team communication, documentation, and </a:t>
            </a:r>
            <a:r>
              <a:rPr lang="en-US" sz="2000" dirty="0" smtClean="0"/>
              <a:t>billing </a:t>
            </a:r>
            <a:endParaRPr lang="en-US" sz="2000" dirty="0"/>
          </a:p>
          <a:p>
            <a:pPr marL="971550" lvl="1" indent="-285750">
              <a:buSzPct val="71000"/>
              <a:buFont typeface="Courier New" panose="02070309020205020404" pitchFamily="49" charset="0"/>
              <a:buChar char="o"/>
            </a:pPr>
            <a:r>
              <a:rPr lang="en-US" sz="2000" dirty="0"/>
              <a:t>Expanded to a second Senior Care clinic establishment in </a:t>
            </a:r>
            <a:r>
              <a:rPr lang="en-US" sz="2000" dirty="0" smtClean="0"/>
              <a:t>Immokalee</a:t>
            </a:r>
            <a:endParaRPr lang="en-US" sz="2000" dirty="0"/>
          </a:p>
          <a:p>
            <a:pPr marL="457200"/>
            <a:r>
              <a:rPr lang="en-US" dirty="0" err="1" smtClean="0"/>
              <a:t>Interprofessional</a:t>
            </a:r>
            <a:r>
              <a:rPr lang="en-US" dirty="0" smtClean="0"/>
              <a:t> Education</a:t>
            </a:r>
          </a:p>
          <a:p>
            <a:pPr marL="971550" lvl="1" indent="-285750">
              <a:buSzPct val="71000"/>
              <a:buFont typeface="Courier New" panose="02070309020205020404" pitchFamily="49" charset="0"/>
              <a:buChar char="o"/>
            </a:pPr>
            <a:r>
              <a:rPr lang="en-US" sz="2000" dirty="0"/>
              <a:t>987 students from </a:t>
            </a:r>
            <a:r>
              <a:rPr lang="en-US" sz="2000" dirty="0" smtClean="0"/>
              <a:t>nursing</a:t>
            </a:r>
            <a:r>
              <a:rPr lang="en-US" sz="2000" dirty="0"/>
              <a:t>, social work, medicine, physician assistant, and </a:t>
            </a:r>
            <a:r>
              <a:rPr lang="en-US" sz="2000" dirty="0" smtClean="0"/>
              <a:t>pharmacy colleges completed online interactive modules and participated in an </a:t>
            </a:r>
            <a:r>
              <a:rPr lang="en-US" sz="2000" dirty="0" err="1" smtClean="0"/>
              <a:t>interprofessional</a:t>
            </a:r>
            <a:r>
              <a:rPr lang="en-US" sz="2000" dirty="0" smtClean="0"/>
              <a:t> clinical immersion event incorporating clinical practice and lessons learned from the online modules</a:t>
            </a:r>
            <a:endParaRPr lang="en-US" sz="2000" dirty="0"/>
          </a:p>
          <a:p>
            <a:pPr marL="457200"/>
            <a:r>
              <a:rPr lang="en-US" dirty="0" smtClean="0"/>
              <a:t>Nurse Workforce Enhancement Project</a:t>
            </a:r>
          </a:p>
          <a:p>
            <a:pPr marL="1028700" lvl="1" indent="-342900">
              <a:buSzPct val="71000"/>
              <a:buFont typeface="Courier New" panose="02070309020205020404" pitchFamily="49" charset="0"/>
              <a:buChar char="o"/>
            </a:pPr>
            <a:r>
              <a:rPr lang="en-US" sz="2000" dirty="0"/>
              <a:t>6 </a:t>
            </a:r>
            <a:r>
              <a:rPr lang="en-US" sz="2000" dirty="0" smtClean="0"/>
              <a:t>interactive </a:t>
            </a:r>
            <a:r>
              <a:rPr lang="en-US" sz="2000" dirty="0"/>
              <a:t>online module packages </a:t>
            </a:r>
            <a:r>
              <a:rPr lang="en-US" sz="2000" dirty="0" smtClean="0"/>
              <a:t>developed on Pain </a:t>
            </a:r>
            <a:r>
              <a:rPr lang="en-US" sz="2000" dirty="0"/>
              <a:t>Management in Older Adults, Influenza Prevention and Containment, Heart Attack and Stroke Recognition, and Determining Cause and Effective Treatment for Responsive Behaviors of Dementia </a:t>
            </a:r>
            <a:r>
              <a:rPr lang="en-US" sz="2000" dirty="0" smtClean="0"/>
              <a:t>I</a:t>
            </a:r>
            <a:r>
              <a:rPr lang="en-US" sz="2000" dirty="0"/>
              <a:t>, II</a:t>
            </a:r>
            <a:r>
              <a:rPr lang="en-US" sz="2000" dirty="0" smtClean="0"/>
              <a:t>, III</a:t>
            </a:r>
          </a:p>
          <a:p>
            <a:pPr marL="1028700" lvl="1" indent="-342900">
              <a:buSzPct val="71000"/>
              <a:buFont typeface="Courier New" panose="02070309020205020404" pitchFamily="49" charset="0"/>
              <a:buChar char="o"/>
            </a:pPr>
            <a:r>
              <a:rPr lang="en-US" sz="2000" dirty="0"/>
              <a:t>500 LPNs/RNs/CNAs and WCOF staff </a:t>
            </a:r>
            <a:r>
              <a:rPr lang="en-US" sz="2000" dirty="0" smtClean="0"/>
              <a:t>have completed the modules</a:t>
            </a:r>
            <a:endParaRPr lang="en-US" sz="1800" dirty="0"/>
          </a:p>
        </p:txBody>
      </p:sp>
    </p:spTree>
    <p:extLst>
      <p:ext uri="{BB962C8B-B14F-4D97-AF65-F5344CB8AC3E}">
        <p14:creationId xmlns:p14="http://schemas.microsoft.com/office/powerpoint/2010/main" val="5568003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6975"/>
            <a:ext cx="10515600" cy="1325563"/>
          </a:xfrm>
        </p:spPr>
        <p:txBody>
          <a:bodyPr/>
          <a:lstStyle/>
          <a:p>
            <a:r>
              <a:rPr lang="en-US" dirty="0" smtClean="0"/>
              <a:t>Their goal, our mission</a:t>
            </a:r>
            <a:endParaRPr lang="en-US" dirty="0"/>
          </a:p>
        </p:txBody>
      </p:sp>
      <p:sp>
        <p:nvSpPr>
          <p:cNvPr id="3" name="Content Placeholder 2"/>
          <p:cNvSpPr>
            <a:spLocks noGrp="1"/>
          </p:cNvSpPr>
          <p:nvPr>
            <p:ph idx="1"/>
          </p:nvPr>
        </p:nvSpPr>
        <p:spPr>
          <a:xfrm>
            <a:off x="838200" y="1461478"/>
            <a:ext cx="10845800" cy="4569867"/>
          </a:xfrm>
        </p:spPr>
        <p:txBody>
          <a:bodyPr>
            <a:normAutofit fontScale="92500"/>
          </a:bodyPr>
          <a:lstStyle/>
          <a:p>
            <a:pPr marL="0" indent="0">
              <a:buNone/>
            </a:pPr>
            <a:r>
              <a:rPr lang="en-US" sz="2900" i="1" dirty="0" smtClean="0"/>
              <a:t>College of Medicine’s </a:t>
            </a:r>
            <a:r>
              <a:rPr lang="en-US" sz="2900" i="1" dirty="0"/>
              <a:t>unique </a:t>
            </a:r>
            <a:r>
              <a:rPr lang="en-US" sz="2900" i="1" dirty="0" smtClean="0"/>
              <a:t>mission: </a:t>
            </a:r>
          </a:p>
          <a:p>
            <a:pPr marL="182880" indent="0">
              <a:spcAft>
                <a:spcPts val="1200"/>
              </a:spcAft>
              <a:buNone/>
            </a:pPr>
            <a:r>
              <a:rPr lang="en-US" dirty="0" smtClean="0"/>
              <a:t>Train physicians and physicians assistants to deliver patient-centered </a:t>
            </a:r>
            <a:r>
              <a:rPr lang="en-US" dirty="0"/>
              <a:t>care </a:t>
            </a:r>
            <a:r>
              <a:rPr lang="en-US" dirty="0" smtClean="0"/>
              <a:t>responsive </a:t>
            </a:r>
            <a:r>
              <a:rPr lang="en-US" dirty="0"/>
              <a:t>to community needs of elderly, rural, minority, and underserved citizens residing in Florida</a:t>
            </a:r>
            <a:r>
              <a:rPr lang="en-US" dirty="0" smtClean="0"/>
              <a:t>.</a:t>
            </a:r>
            <a:endParaRPr lang="en-US" dirty="0"/>
          </a:p>
          <a:p>
            <a:pPr marL="0" indent="0">
              <a:buNone/>
            </a:pPr>
            <a:r>
              <a:rPr lang="en-US" sz="2900" i="1" dirty="0" smtClean="0"/>
              <a:t>HRSA’s program goals:</a:t>
            </a:r>
          </a:p>
          <a:p>
            <a:pPr marL="182880" indent="0">
              <a:buNone/>
            </a:pPr>
            <a:r>
              <a:rPr lang="en-US" dirty="0"/>
              <a:t>D</a:t>
            </a:r>
            <a:r>
              <a:rPr lang="en-US" dirty="0" smtClean="0"/>
              <a:t>evelop </a:t>
            </a:r>
            <a:r>
              <a:rPr lang="en-US" dirty="0"/>
              <a:t>a healthcare workforce that maximizes patient and family engagement and improves health outcomes for older </a:t>
            </a:r>
            <a:r>
              <a:rPr lang="en-US" dirty="0" smtClean="0"/>
              <a:t>adults by</a:t>
            </a:r>
          </a:p>
          <a:p>
            <a:pPr marL="457200" indent="-182880">
              <a:spcBef>
                <a:spcPts val="600"/>
              </a:spcBef>
            </a:pPr>
            <a:r>
              <a:rPr lang="en-US" dirty="0" smtClean="0"/>
              <a:t>Addressing gaps in healthcare for older adults</a:t>
            </a:r>
          </a:p>
          <a:p>
            <a:pPr marL="457200" indent="-182880">
              <a:spcBef>
                <a:spcPts val="600"/>
              </a:spcBef>
            </a:pPr>
            <a:r>
              <a:rPr lang="en-US" dirty="0"/>
              <a:t>Address the social determinants of health</a:t>
            </a:r>
          </a:p>
          <a:p>
            <a:pPr marL="457200" indent="-182880">
              <a:spcBef>
                <a:spcPts val="600"/>
              </a:spcBef>
            </a:pPr>
            <a:r>
              <a:rPr lang="en-US" dirty="0" smtClean="0"/>
              <a:t>Promote age-friendly health systems and dementia-friendly communities</a:t>
            </a:r>
          </a:p>
        </p:txBody>
      </p:sp>
    </p:spTree>
    <p:extLst>
      <p:ext uri="{BB962C8B-B14F-4D97-AF65-F5344CB8AC3E}">
        <p14:creationId xmlns:p14="http://schemas.microsoft.com/office/powerpoint/2010/main" val="3206596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need</a:t>
            </a:r>
            <a:endParaRPr lang="en-US" dirty="0"/>
          </a:p>
        </p:txBody>
      </p:sp>
      <p:sp>
        <p:nvSpPr>
          <p:cNvPr id="3" name="Content Placeholder 2"/>
          <p:cNvSpPr>
            <a:spLocks noGrp="1"/>
          </p:cNvSpPr>
          <p:nvPr>
            <p:ph idx="1"/>
          </p:nvPr>
        </p:nvSpPr>
        <p:spPr>
          <a:xfrm>
            <a:off x="838200" y="1825625"/>
            <a:ext cx="10337800" cy="4351338"/>
          </a:xfrm>
        </p:spPr>
        <p:txBody>
          <a:bodyPr>
            <a:normAutofit/>
          </a:bodyPr>
          <a:lstStyle/>
          <a:p>
            <a:r>
              <a:rPr lang="en-US" sz="3200" dirty="0" smtClean="0"/>
              <a:t>Unmet healthcare needs of Florida’s older adults</a:t>
            </a:r>
          </a:p>
          <a:p>
            <a:r>
              <a:rPr lang="en-US" sz="3200" dirty="0" smtClean="0"/>
              <a:t>Unmet geriatrics education and training needs of </a:t>
            </a:r>
            <a:r>
              <a:rPr lang="en-US" sz="3200" dirty="0" err="1" smtClean="0"/>
              <a:t>interprofessional</a:t>
            </a:r>
            <a:r>
              <a:rPr lang="en-US" sz="3200" dirty="0" smtClean="0"/>
              <a:t> workforce</a:t>
            </a:r>
          </a:p>
          <a:p>
            <a:r>
              <a:rPr lang="en-US" sz="3200" dirty="0" smtClean="0"/>
              <a:t>Challenges in leveraging community resources and creating age-friendly health systems and dementia-friendly communities</a:t>
            </a:r>
          </a:p>
          <a:p>
            <a:endParaRPr lang="en-US" sz="3200" dirty="0"/>
          </a:p>
        </p:txBody>
      </p:sp>
    </p:spTree>
    <p:extLst>
      <p:ext uri="{BB962C8B-B14F-4D97-AF65-F5344CB8AC3E}">
        <p14:creationId xmlns:p14="http://schemas.microsoft.com/office/powerpoint/2010/main" val="2315361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05528"/>
            <a:ext cx="10515600" cy="3980874"/>
          </a:xfrm>
        </p:spPr>
        <p:txBody>
          <a:bodyPr>
            <a:normAutofit/>
          </a:bodyPr>
          <a:lstStyle/>
          <a:p>
            <a:pPr marL="0" indent="0">
              <a:lnSpc>
                <a:spcPct val="100000"/>
              </a:lnSpc>
              <a:buNone/>
            </a:pPr>
            <a:r>
              <a:rPr lang="en-US" sz="2400" dirty="0" smtClean="0"/>
              <a:t>The John A. Hartford Foundation and Institute for Healthcare Improvement have initiated an age-friendly care movement which follows an essential set of evidence-based practices, causes no harm, and aligns with what matters to the older adult and their family caregivers. Such a health system requires reliably providing high-quality care in the 4Ms:</a:t>
            </a:r>
          </a:p>
          <a:p>
            <a:pPr marL="640080"/>
            <a:r>
              <a:rPr lang="en-US" sz="2400" dirty="0" smtClean="0"/>
              <a:t>Mobility</a:t>
            </a:r>
          </a:p>
          <a:p>
            <a:pPr marL="640080"/>
            <a:r>
              <a:rPr lang="en-US" sz="2400" dirty="0" smtClean="0"/>
              <a:t>Mentation</a:t>
            </a:r>
          </a:p>
          <a:p>
            <a:pPr marL="640080"/>
            <a:r>
              <a:rPr lang="en-US" sz="2400" dirty="0" smtClean="0"/>
              <a:t>Medication</a:t>
            </a:r>
          </a:p>
          <a:p>
            <a:pPr marL="640080"/>
            <a:r>
              <a:rPr lang="en-US" sz="2400" dirty="0" smtClean="0"/>
              <a:t>What Matters Most</a:t>
            </a:r>
            <a:endParaRPr lang="en-US" sz="2400" dirty="0"/>
          </a:p>
        </p:txBody>
      </p:sp>
      <p:pic>
        <p:nvPicPr>
          <p:cNvPr id="4" name="Picture 3"/>
          <p:cNvPicPr>
            <a:picLocks noChangeAspect="1"/>
          </p:cNvPicPr>
          <p:nvPr/>
        </p:nvPicPr>
        <p:blipFill>
          <a:blip r:embed="rId2"/>
          <a:stretch>
            <a:fillRect/>
          </a:stretch>
        </p:blipFill>
        <p:spPr>
          <a:xfrm>
            <a:off x="5902401" y="3495968"/>
            <a:ext cx="4278381" cy="1542469"/>
          </a:xfrm>
          <a:prstGeom prst="rect">
            <a:avLst/>
          </a:prstGeom>
        </p:spPr>
      </p:pic>
      <p:sp>
        <p:nvSpPr>
          <p:cNvPr id="2" name="Title 1"/>
          <p:cNvSpPr>
            <a:spLocks noGrp="1"/>
          </p:cNvSpPr>
          <p:nvPr>
            <p:ph type="title"/>
          </p:nvPr>
        </p:nvSpPr>
        <p:spPr/>
        <p:txBody>
          <a:bodyPr/>
          <a:lstStyle/>
          <a:p>
            <a:r>
              <a:rPr lang="en-US" dirty="0" smtClean="0"/>
              <a:t>4Ms Framework</a:t>
            </a:r>
            <a:endParaRPr lang="en-US" dirty="0"/>
          </a:p>
        </p:txBody>
      </p:sp>
      <p:sp>
        <p:nvSpPr>
          <p:cNvPr id="6" name="Content Placeholder 2"/>
          <p:cNvSpPr txBox="1">
            <a:spLocks/>
          </p:cNvSpPr>
          <p:nvPr/>
        </p:nvSpPr>
        <p:spPr>
          <a:xfrm>
            <a:off x="838200" y="5412513"/>
            <a:ext cx="10515600" cy="923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700" dirty="0" smtClean="0"/>
              <a:t>Each grant project incorporates this framework into all aspects of activity – </a:t>
            </a:r>
            <a:r>
              <a:rPr lang="en-US" sz="2700" i="1" dirty="0" smtClean="0"/>
              <a:t>both in the clinic and community.</a:t>
            </a:r>
          </a:p>
        </p:txBody>
      </p:sp>
    </p:spTree>
    <p:extLst>
      <p:ext uri="{BB962C8B-B14F-4D97-AF65-F5344CB8AC3E}">
        <p14:creationId xmlns:p14="http://schemas.microsoft.com/office/powerpoint/2010/main" val="16634743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93A9E8-691F-2647-BC3E-2E000CCB2309}"/>
              </a:ext>
            </a:extLst>
          </p:cNvPr>
          <p:cNvPicPr>
            <a:picLocks noChangeAspect="1"/>
          </p:cNvPicPr>
          <p:nvPr/>
        </p:nvPicPr>
        <p:blipFill>
          <a:blip r:embed="rId2"/>
          <a:stretch>
            <a:fillRect/>
          </a:stretch>
        </p:blipFill>
        <p:spPr>
          <a:xfrm>
            <a:off x="438150" y="355600"/>
            <a:ext cx="11315700" cy="6146800"/>
          </a:xfrm>
          <a:prstGeom prst="rect">
            <a:avLst/>
          </a:prstGeom>
        </p:spPr>
      </p:pic>
    </p:spTree>
    <p:extLst>
      <p:ext uri="{BB962C8B-B14F-4D97-AF65-F5344CB8AC3E}">
        <p14:creationId xmlns:p14="http://schemas.microsoft.com/office/powerpoint/2010/main" val="30172745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Project 1: Transforming Federally Qualified Health Centers into Age-Friendly Health Systems </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25293" y="1789729"/>
            <a:ext cx="5118647" cy="3955318"/>
          </a:xfrm>
        </p:spPr>
      </p:pic>
      <p:sp>
        <p:nvSpPr>
          <p:cNvPr id="6" name="Content Placeholder 2"/>
          <p:cNvSpPr txBox="1">
            <a:spLocks/>
          </p:cNvSpPr>
          <p:nvPr/>
        </p:nvSpPr>
        <p:spPr>
          <a:xfrm>
            <a:off x="838200" y="2391873"/>
            <a:ext cx="8931031" cy="35459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smtClean="0"/>
              <a:t>Project Goals: </a:t>
            </a:r>
          </a:p>
          <a:p>
            <a:pPr marL="514350" indent="-514350">
              <a:spcAft>
                <a:spcPts val="1200"/>
              </a:spcAft>
              <a:buFont typeface="+mj-lt"/>
              <a:buAutoNum type="arabicPeriod"/>
            </a:pPr>
            <a:r>
              <a:rPr lang="en-US" dirty="0" smtClean="0"/>
              <a:t>Transform North Florida Medical Centers’ clinical environments into integrated geriatrics and primary care systems</a:t>
            </a:r>
          </a:p>
          <a:p>
            <a:pPr marL="514350" indent="-514350">
              <a:spcAft>
                <a:spcPts val="1200"/>
              </a:spcAft>
              <a:buFont typeface="+mj-lt"/>
              <a:buAutoNum type="arabicPeriod"/>
            </a:pPr>
            <a:r>
              <a:rPr lang="en-US" dirty="0" smtClean="0"/>
              <a:t>Expand NFMC partnerships with community-based organizations to increase care coordination between primary care sites and community sites</a:t>
            </a:r>
          </a:p>
        </p:txBody>
      </p:sp>
    </p:spTree>
    <p:extLst>
      <p:ext uri="{BB962C8B-B14F-4D97-AF65-F5344CB8AC3E}">
        <p14:creationId xmlns:p14="http://schemas.microsoft.com/office/powerpoint/2010/main" val="25737991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Project 1: Transforming Federally Qualified Health Centers into Age-Friendly Health Systems </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25293" y="1789729"/>
            <a:ext cx="5118647" cy="3955318"/>
          </a:xfrm>
        </p:spPr>
      </p:pic>
      <p:sp>
        <p:nvSpPr>
          <p:cNvPr id="6" name="Content Placeholder 2"/>
          <p:cNvSpPr txBox="1">
            <a:spLocks/>
          </p:cNvSpPr>
          <p:nvPr/>
        </p:nvSpPr>
        <p:spPr>
          <a:xfrm>
            <a:off x="838200" y="2391873"/>
            <a:ext cx="8931031" cy="34522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smtClean="0"/>
              <a:t>Project Partners: </a:t>
            </a:r>
          </a:p>
          <a:p>
            <a:pPr marL="457200">
              <a:spcBef>
                <a:spcPts val="1200"/>
              </a:spcBef>
            </a:pPr>
            <a:r>
              <a:rPr lang="en-US" dirty="0" smtClean="0"/>
              <a:t>North Florida Medical Centers</a:t>
            </a:r>
          </a:p>
          <a:p>
            <a:pPr marL="457200">
              <a:spcBef>
                <a:spcPts val="0"/>
              </a:spcBef>
            </a:pPr>
            <a:r>
              <a:rPr lang="en-US" dirty="0" smtClean="0"/>
              <a:t>Area Agency on Aging for North Florida</a:t>
            </a:r>
          </a:p>
          <a:p>
            <a:pPr marL="0" indent="0">
              <a:spcBef>
                <a:spcPts val="2400"/>
              </a:spcBef>
              <a:buNone/>
            </a:pPr>
            <a:r>
              <a:rPr lang="en-US" i="1" dirty="0"/>
              <a:t>Project </a:t>
            </a:r>
            <a:r>
              <a:rPr lang="en-US" i="1" dirty="0" smtClean="0"/>
              <a:t>Impact: </a:t>
            </a:r>
            <a:endParaRPr lang="en-US" i="1" dirty="0"/>
          </a:p>
          <a:p>
            <a:pPr marL="457200" lvl="1">
              <a:spcBef>
                <a:spcPts val="1200"/>
              </a:spcBef>
            </a:pPr>
            <a:r>
              <a:rPr lang="en-US" sz="2800" dirty="0"/>
              <a:t>Incorporate geriatric care principles and processes of care into primary care practices serving rural and underserved individuals</a:t>
            </a:r>
          </a:p>
        </p:txBody>
      </p:sp>
    </p:spTree>
    <p:extLst>
      <p:ext uri="{BB962C8B-B14F-4D97-AF65-F5344CB8AC3E}">
        <p14:creationId xmlns:p14="http://schemas.microsoft.com/office/powerpoint/2010/main" val="2081923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B0857182887F42A1BA55F4981CFC12" ma:contentTypeVersion="0" ma:contentTypeDescription="Create a new document." ma:contentTypeScope="" ma:versionID="5eb68afe7ce5c6d2927e3905b01d6043">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198909-DF75-430E-B614-445F83AF53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92A1BF3-FF1F-4DE7-8787-FCC250A65501}">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2682963-C299-4EA6-9FA1-C24EDA1C41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6034</TotalTime>
  <Words>1150</Words>
  <Application>Microsoft Office PowerPoint</Application>
  <PresentationFormat>Widescreen</PresentationFormat>
  <Paragraphs>116</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Courier New</vt:lpstr>
      <vt:lpstr>Office Theme</vt:lpstr>
      <vt:lpstr>Resources and Education Toward Age-Friendly Health Systems: North and Central Florida Geriatric Workforce Enhancement Program</vt:lpstr>
      <vt:lpstr>Building on Success</vt:lpstr>
      <vt:lpstr>Building on Success</vt:lpstr>
      <vt:lpstr>Their goal, our mission</vt:lpstr>
      <vt:lpstr>The need</vt:lpstr>
      <vt:lpstr>4Ms Framework</vt:lpstr>
      <vt:lpstr>PowerPoint Presentation</vt:lpstr>
      <vt:lpstr>Project 1: Transforming Federally Qualified Health Centers into Age-Friendly Health Systems </vt:lpstr>
      <vt:lpstr>Project 1: Transforming Federally Qualified Health Centers into Age-Friendly Health Systems </vt:lpstr>
      <vt:lpstr>Project 2: African-American Alzheimer’s Caregiver Training and Support (ACTS2)</vt:lpstr>
      <vt:lpstr>Project 2: African-American Alzheimer’s Caregiver Training and Support (ACTS2)</vt:lpstr>
      <vt:lpstr>Project 3: Improving the Lives of Residents with Alzheimer’s through Montessori-Inspired Lifestyle® Training</vt:lpstr>
      <vt:lpstr>Project 3: Improving the Lives of Residents with Alzheimer’s through Montessori-Inspired Lifestyle® Training</vt:lpstr>
      <vt:lpstr>Project 4: Partnering for Quality Care: Building Effective Collaborations between Home Care Workers and the Family Members of their Clients</vt:lpstr>
      <vt:lpstr>Project 4: Partnering for Quality Care: Building Effective Collaborations between Home Care Workers and the Family Members of their Clients</vt:lpstr>
      <vt:lpstr>Project 5: Novel, Longitudinal Geriatrics Curriculum for Physician Assistants</vt:lpstr>
      <vt:lpstr>Project 5: Novel, Longitudinal Geriatrics Curriculum for Physician Assistants</vt:lpstr>
      <vt:lpstr>PowerPoint Presentation</vt:lpstr>
      <vt:lpstr>PowerPoint Presentation</vt:lpstr>
      <vt:lpstr>PowerPoint Presentation</vt:lpstr>
      <vt:lpstr>Community Health Resources</vt:lpstr>
      <vt:lpstr>PowerPoint Presentation</vt:lpstr>
      <vt:lpstr>Opioid and Pain Educational Campaign</vt:lpstr>
      <vt:lpstr>Opioid and Pain Educational Campaign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and Central Florida Geriatric Workforce Enhancement Program</dc:title>
  <dc:creator>Microsoft Office User</dc:creator>
  <cp:lastModifiedBy>Callie Kindelsperger</cp:lastModifiedBy>
  <cp:revision>59</cp:revision>
  <dcterms:created xsi:type="dcterms:W3CDTF">2019-06-21T18:51:53Z</dcterms:created>
  <dcterms:modified xsi:type="dcterms:W3CDTF">2019-10-30T18:25:46Z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0x010100B2B0857182887F42A1BA55F4981CFC12</vt:lpwstr>
  </property>
</Properties>
</file>