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70" r:id="rId9"/>
    <p:sldId id="271" r:id="rId10"/>
    <p:sldId id="260" r:id="rId11"/>
    <p:sldId id="261" r:id="rId12"/>
    <p:sldId id="262" r:id="rId13"/>
    <p:sldId id="268" r:id="rId14"/>
    <p:sldId id="263" r:id="rId15"/>
    <p:sldId id="267" r:id="rId16"/>
    <p:sldId id="264" r:id="rId17"/>
    <p:sldId id="266" r:id="rId18"/>
    <p:sldId id="269" r:id="rId19"/>
    <p:sldId id="26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7E315F-3FC2-4609-8FFD-82EDE26E1C36}" v="43" dt="2019-08-17T14:21:09.5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showGuides="1">
      <p:cViewPr varScale="1">
        <p:scale>
          <a:sx n="106" d="100"/>
          <a:sy n="106" d="100"/>
        </p:scale>
        <p:origin x="82" y="143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Charness" userId="e7494c3c-bc56-434f-8410-a3de8a77d015" providerId="ADAL" clId="{437E315F-3FC2-4609-8FFD-82EDE26E1C36}"/>
    <pc:docChg chg="custSel addSld modSld">
      <pc:chgData name="Neil Charness" userId="e7494c3c-bc56-434f-8410-a3de8a77d015" providerId="ADAL" clId="{437E315F-3FC2-4609-8FFD-82EDE26E1C36}" dt="2019-08-17T14:21:09.553" v="471"/>
      <pc:docMkLst>
        <pc:docMk/>
      </pc:docMkLst>
      <pc:sldChg chg="modSp">
        <pc:chgData name="Neil Charness" userId="e7494c3c-bc56-434f-8410-a3de8a77d015" providerId="ADAL" clId="{437E315F-3FC2-4609-8FFD-82EDE26E1C36}" dt="2019-08-17T14:14:44.435" v="447"/>
        <pc:sldMkLst>
          <pc:docMk/>
          <pc:sldMk cId="1414408758" sldId="257"/>
        </pc:sldMkLst>
        <pc:picChg chg="mod">
          <ac:chgData name="Neil Charness" userId="e7494c3c-bc56-434f-8410-a3de8a77d015" providerId="ADAL" clId="{437E315F-3FC2-4609-8FFD-82EDE26E1C36}" dt="2019-08-17T14:14:44.435" v="447"/>
          <ac:picMkLst>
            <pc:docMk/>
            <pc:sldMk cId="1414408758" sldId="257"/>
            <ac:picMk id="4" creationId="{00000000-0000-0000-0000-000000000000}"/>
          </ac:picMkLst>
        </pc:picChg>
      </pc:sldChg>
      <pc:sldChg chg="modSp">
        <pc:chgData name="Neil Charness" userId="e7494c3c-bc56-434f-8410-a3de8a77d015" providerId="ADAL" clId="{437E315F-3FC2-4609-8FFD-82EDE26E1C36}" dt="2019-08-17T14:15:08.216" v="448" actId="6549"/>
        <pc:sldMkLst>
          <pc:docMk/>
          <pc:sldMk cId="2126497010" sldId="258"/>
        </pc:sldMkLst>
        <pc:spChg chg="mod">
          <ac:chgData name="Neil Charness" userId="e7494c3c-bc56-434f-8410-a3de8a77d015" providerId="ADAL" clId="{437E315F-3FC2-4609-8FFD-82EDE26E1C36}" dt="2019-08-17T14:15:08.216" v="448" actId="6549"/>
          <ac:spMkLst>
            <pc:docMk/>
            <pc:sldMk cId="2126497010" sldId="258"/>
            <ac:spMk id="3" creationId="{00000000-0000-0000-0000-000000000000}"/>
          </ac:spMkLst>
        </pc:spChg>
      </pc:sldChg>
      <pc:sldChg chg="addSp delSp modSp">
        <pc:chgData name="Neil Charness" userId="e7494c3c-bc56-434f-8410-a3de8a77d015" providerId="ADAL" clId="{437E315F-3FC2-4609-8FFD-82EDE26E1C36}" dt="2019-08-17T14:21:09.553" v="471"/>
        <pc:sldMkLst>
          <pc:docMk/>
          <pc:sldMk cId="2318234840" sldId="259"/>
        </pc:sldMkLst>
        <pc:spChg chg="mod">
          <ac:chgData name="Neil Charness" userId="e7494c3c-bc56-434f-8410-a3de8a77d015" providerId="ADAL" clId="{437E315F-3FC2-4609-8FFD-82EDE26E1C36}" dt="2019-08-17T14:18:45.581" v="451" actId="27636"/>
          <ac:spMkLst>
            <pc:docMk/>
            <pc:sldMk cId="2318234840" sldId="259"/>
            <ac:spMk id="3" creationId="{00000000-0000-0000-0000-000000000000}"/>
          </ac:spMkLst>
        </pc:spChg>
        <pc:spChg chg="add del mod">
          <ac:chgData name="Neil Charness" userId="e7494c3c-bc56-434f-8410-a3de8a77d015" providerId="ADAL" clId="{437E315F-3FC2-4609-8FFD-82EDE26E1C36}" dt="2019-08-17T14:19:40.661" v="452"/>
          <ac:spMkLst>
            <pc:docMk/>
            <pc:sldMk cId="2318234840" sldId="259"/>
            <ac:spMk id="4" creationId="{854E37F2-60A8-4715-AE7D-555AE046EB34}"/>
          </ac:spMkLst>
        </pc:spChg>
        <pc:picChg chg="add mod">
          <ac:chgData name="Neil Charness" userId="e7494c3c-bc56-434f-8410-a3de8a77d015" providerId="ADAL" clId="{437E315F-3FC2-4609-8FFD-82EDE26E1C36}" dt="2019-08-17T14:21:09.553" v="471"/>
          <ac:picMkLst>
            <pc:docMk/>
            <pc:sldMk cId="2318234840" sldId="259"/>
            <ac:picMk id="6" creationId="{1F758105-E1D3-48F0-AE00-25C2C0A6DBF2}"/>
          </ac:picMkLst>
        </pc:picChg>
      </pc:sldChg>
      <pc:sldChg chg="modSp">
        <pc:chgData name="Neil Charness" userId="e7494c3c-bc56-434f-8410-a3de8a77d015" providerId="ADAL" clId="{437E315F-3FC2-4609-8FFD-82EDE26E1C36}" dt="2019-08-17T14:02:53.943" v="4" actId="6549"/>
        <pc:sldMkLst>
          <pc:docMk/>
          <pc:sldMk cId="2634785007" sldId="264"/>
        </pc:sldMkLst>
        <pc:spChg chg="mod">
          <ac:chgData name="Neil Charness" userId="e7494c3c-bc56-434f-8410-a3de8a77d015" providerId="ADAL" clId="{437E315F-3FC2-4609-8FFD-82EDE26E1C36}" dt="2019-08-17T14:02:53.943" v="4" actId="6549"/>
          <ac:spMkLst>
            <pc:docMk/>
            <pc:sldMk cId="2634785007" sldId="264"/>
            <ac:spMk id="3" creationId="{00000000-0000-0000-0000-000000000000}"/>
          </ac:spMkLst>
        </pc:spChg>
      </pc:sldChg>
      <pc:sldChg chg="addSp delSp modSp add">
        <pc:chgData name="Neil Charness" userId="e7494c3c-bc56-434f-8410-a3de8a77d015" providerId="ADAL" clId="{437E315F-3FC2-4609-8FFD-82EDE26E1C36}" dt="2019-08-17T14:13:35.887" v="427" actId="1076"/>
        <pc:sldMkLst>
          <pc:docMk/>
          <pc:sldMk cId="516648039" sldId="266"/>
        </pc:sldMkLst>
        <pc:spChg chg="mod">
          <ac:chgData name="Neil Charness" userId="e7494c3c-bc56-434f-8410-a3de8a77d015" providerId="ADAL" clId="{437E315F-3FC2-4609-8FFD-82EDE26E1C36}" dt="2019-08-17T14:05:02.177" v="43" actId="20577"/>
          <ac:spMkLst>
            <pc:docMk/>
            <pc:sldMk cId="516648039" sldId="266"/>
            <ac:spMk id="2" creationId="{C2DBF2B6-195D-4F96-889D-2B42979065B3}"/>
          </ac:spMkLst>
        </pc:spChg>
        <pc:spChg chg="mod">
          <ac:chgData name="Neil Charness" userId="e7494c3c-bc56-434f-8410-a3de8a77d015" providerId="ADAL" clId="{437E315F-3FC2-4609-8FFD-82EDE26E1C36}" dt="2019-08-17T14:13:17.728" v="425" actId="6549"/>
          <ac:spMkLst>
            <pc:docMk/>
            <pc:sldMk cId="516648039" sldId="266"/>
            <ac:spMk id="3" creationId="{EB95D384-29DD-49DA-A302-7BFC38F87C32}"/>
          </ac:spMkLst>
        </pc:spChg>
        <pc:spChg chg="add del mod">
          <ac:chgData name="Neil Charness" userId="e7494c3c-bc56-434f-8410-a3de8a77d015" providerId="ADAL" clId="{437E315F-3FC2-4609-8FFD-82EDE26E1C36}" dt="2019-08-17T14:10:33.629" v="381"/>
          <ac:spMkLst>
            <pc:docMk/>
            <pc:sldMk cId="516648039" sldId="266"/>
            <ac:spMk id="4" creationId="{34762395-85F4-465F-8237-F93A63B5FE1C}"/>
          </ac:spMkLst>
        </pc:spChg>
        <pc:picChg chg="add mod">
          <ac:chgData name="Neil Charness" userId="e7494c3c-bc56-434f-8410-a3de8a77d015" providerId="ADAL" clId="{437E315F-3FC2-4609-8FFD-82EDE26E1C36}" dt="2019-08-17T14:13:32.855" v="426" actId="1076"/>
          <ac:picMkLst>
            <pc:docMk/>
            <pc:sldMk cId="516648039" sldId="266"/>
            <ac:picMk id="6" creationId="{469910B6-E9C2-47E8-B326-96D637616A1F}"/>
          </ac:picMkLst>
        </pc:picChg>
        <pc:picChg chg="add mod">
          <ac:chgData name="Neil Charness" userId="e7494c3c-bc56-434f-8410-a3de8a77d015" providerId="ADAL" clId="{437E315F-3FC2-4609-8FFD-82EDE26E1C36}" dt="2019-08-17T14:13:35.887" v="427" actId="1076"/>
          <ac:picMkLst>
            <pc:docMk/>
            <pc:sldMk cId="516648039" sldId="266"/>
            <ac:picMk id="8" creationId="{EF794CED-6862-465D-A1A0-9B01FAF1207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5F6D3A-0020-4F87-9F31-8B731E757C51}" type="datetimeFigureOut">
              <a:rPr lang="en-US" smtClean="0"/>
              <a:t>9/6/2019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7C961-E6FF-4192-987D-23FCC819C059}" type="slidenum">
              <a:rPr lang="en-US" smtClean="0"/>
              <a:t>‹#›</a:t>
            </a:fld>
            <a:endParaRPr lang="en-US"/>
          </a:p>
        </p:txBody>
      </p:sp>
    </p:spTree>
    <p:extLst>
      <p:ext uri="{BB962C8B-B14F-4D97-AF65-F5344CB8AC3E}">
        <p14:creationId xmlns:p14="http://schemas.microsoft.com/office/powerpoint/2010/main" val="374151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5F6D3A-0020-4F87-9F31-8B731E757C51}" type="datetimeFigureOut">
              <a:rPr lang="en-US" smtClean="0"/>
              <a:t>9/6/2019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7C961-E6FF-4192-987D-23FCC819C059}" type="slidenum">
              <a:rPr lang="en-US" smtClean="0"/>
              <a:t>‹#›</a:t>
            </a:fld>
            <a:endParaRPr lang="en-US"/>
          </a:p>
        </p:txBody>
      </p:sp>
    </p:spTree>
    <p:extLst>
      <p:ext uri="{BB962C8B-B14F-4D97-AF65-F5344CB8AC3E}">
        <p14:creationId xmlns:p14="http://schemas.microsoft.com/office/powerpoint/2010/main" val="228447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5F6D3A-0020-4F87-9F31-8B731E757C51}" type="datetimeFigureOut">
              <a:rPr lang="en-US" smtClean="0"/>
              <a:t>9/6/2019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7C961-E6FF-4192-987D-23FCC819C059}" type="slidenum">
              <a:rPr lang="en-US" smtClean="0"/>
              <a:t>‹#›</a:t>
            </a:fld>
            <a:endParaRPr lang="en-US"/>
          </a:p>
        </p:txBody>
      </p:sp>
    </p:spTree>
    <p:extLst>
      <p:ext uri="{BB962C8B-B14F-4D97-AF65-F5344CB8AC3E}">
        <p14:creationId xmlns:p14="http://schemas.microsoft.com/office/powerpoint/2010/main" val="3615233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5F6D3A-0020-4F87-9F31-8B731E757C51}" type="datetimeFigureOut">
              <a:rPr lang="en-US" smtClean="0"/>
              <a:t>9/6/2019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7C961-E6FF-4192-987D-23FCC819C059}" type="slidenum">
              <a:rPr lang="en-US" smtClean="0"/>
              <a:t>‹#›</a:t>
            </a:fld>
            <a:endParaRPr lang="en-US"/>
          </a:p>
        </p:txBody>
      </p:sp>
    </p:spTree>
    <p:extLst>
      <p:ext uri="{BB962C8B-B14F-4D97-AF65-F5344CB8AC3E}">
        <p14:creationId xmlns:p14="http://schemas.microsoft.com/office/powerpoint/2010/main" val="228216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5F6D3A-0020-4F87-9F31-8B731E757C51}" type="datetimeFigureOut">
              <a:rPr lang="en-US" smtClean="0"/>
              <a:t>9/6/2019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7C961-E6FF-4192-987D-23FCC819C059}" type="slidenum">
              <a:rPr lang="en-US" smtClean="0"/>
              <a:t>‹#›</a:t>
            </a:fld>
            <a:endParaRPr lang="en-US"/>
          </a:p>
        </p:txBody>
      </p:sp>
    </p:spTree>
    <p:extLst>
      <p:ext uri="{BB962C8B-B14F-4D97-AF65-F5344CB8AC3E}">
        <p14:creationId xmlns:p14="http://schemas.microsoft.com/office/powerpoint/2010/main" val="481239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5F6D3A-0020-4F87-9F31-8B731E757C51}" type="datetimeFigureOut">
              <a:rPr lang="en-US" smtClean="0"/>
              <a:t>9/6/2019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7C961-E6FF-4192-987D-23FCC819C059}" type="slidenum">
              <a:rPr lang="en-US" smtClean="0"/>
              <a:t>‹#›</a:t>
            </a:fld>
            <a:endParaRPr lang="en-US"/>
          </a:p>
        </p:txBody>
      </p:sp>
    </p:spTree>
    <p:extLst>
      <p:ext uri="{BB962C8B-B14F-4D97-AF65-F5344CB8AC3E}">
        <p14:creationId xmlns:p14="http://schemas.microsoft.com/office/powerpoint/2010/main" val="243988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5F6D3A-0020-4F87-9F31-8B731E757C51}" type="datetimeFigureOut">
              <a:rPr lang="en-US" smtClean="0"/>
              <a:t>9/6/2019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87C961-E6FF-4192-987D-23FCC819C059}" type="slidenum">
              <a:rPr lang="en-US" smtClean="0"/>
              <a:t>‹#›</a:t>
            </a:fld>
            <a:endParaRPr lang="en-US"/>
          </a:p>
        </p:txBody>
      </p:sp>
    </p:spTree>
    <p:extLst>
      <p:ext uri="{BB962C8B-B14F-4D97-AF65-F5344CB8AC3E}">
        <p14:creationId xmlns:p14="http://schemas.microsoft.com/office/powerpoint/2010/main" val="235247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5F6D3A-0020-4F87-9F31-8B731E757C51}" type="datetimeFigureOut">
              <a:rPr lang="en-US" smtClean="0"/>
              <a:t>9/6/2019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87C961-E6FF-4192-987D-23FCC819C059}" type="slidenum">
              <a:rPr lang="en-US" smtClean="0"/>
              <a:t>‹#›</a:t>
            </a:fld>
            <a:endParaRPr lang="en-US"/>
          </a:p>
        </p:txBody>
      </p:sp>
    </p:spTree>
    <p:extLst>
      <p:ext uri="{BB962C8B-B14F-4D97-AF65-F5344CB8AC3E}">
        <p14:creationId xmlns:p14="http://schemas.microsoft.com/office/powerpoint/2010/main" val="1377111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5F6D3A-0020-4F87-9F31-8B731E757C51}" type="datetimeFigureOut">
              <a:rPr lang="en-US" smtClean="0"/>
              <a:t>9/6/2019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87C961-E6FF-4192-987D-23FCC819C059}" type="slidenum">
              <a:rPr lang="en-US" smtClean="0"/>
              <a:t>‹#›</a:t>
            </a:fld>
            <a:endParaRPr lang="en-US"/>
          </a:p>
        </p:txBody>
      </p:sp>
    </p:spTree>
    <p:extLst>
      <p:ext uri="{BB962C8B-B14F-4D97-AF65-F5344CB8AC3E}">
        <p14:creationId xmlns:p14="http://schemas.microsoft.com/office/powerpoint/2010/main" val="1723687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5F6D3A-0020-4F87-9F31-8B731E757C51}" type="datetimeFigureOut">
              <a:rPr lang="en-US" smtClean="0"/>
              <a:t>9/6/2019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7C961-E6FF-4192-987D-23FCC819C059}" type="slidenum">
              <a:rPr lang="en-US" smtClean="0"/>
              <a:t>‹#›</a:t>
            </a:fld>
            <a:endParaRPr lang="en-US"/>
          </a:p>
        </p:txBody>
      </p:sp>
    </p:spTree>
    <p:extLst>
      <p:ext uri="{BB962C8B-B14F-4D97-AF65-F5344CB8AC3E}">
        <p14:creationId xmlns:p14="http://schemas.microsoft.com/office/powerpoint/2010/main" val="1439004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5F6D3A-0020-4F87-9F31-8B731E757C51}" type="datetimeFigureOut">
              <a:rPr lang="en-US" smtClean="0"/>
              <a:t>9/6/2019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7C961-E6FF-4192-987D-23FCC819C059}" type="slidenum">
              <a:rPr lang="en-US" smtClean="0"/>
              <a:t>‹#›</a:t>
            </a:fld>
            <a:endParaRPr lang="en-US"/>
          </a:p>
        </p:txBody>
      </p:sp>
    </p:spTree>
    <p:extLst>
      <p:ext uri="{BB962C8B-B14F-4D97-AF65-F5344CB8AC3E}">
        <p14:creationId xmlns:p14="http://schemas.microsoft.com/office/powerpoint/2010/main" val="355080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5F6D3A-0020-4F87-9F31-8B731E757C51}" type="datetimeFigureOut">
              <a:rPr lang="en-US" smtClean="0"/>
              <a:t>9/6/2019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7C961-E6FF-4192-987D-23FCC819C059}" type="slidenum">
              <a:rPr lang="en-US" smtClean="0"/>
              <a:t>‹#›</a:t>
            </a:fld>
            <a:endParaRPr lang="en-US"/>
          </a:p>
        </p:txBody>
      </p:sp>
    </p:spTree>
    <p:extLst>
      <p:ext uri="{BB962C8B-B14F-4D97-AF65-F5344CB8AC3E}">
        <p14:creationId xmlns:p14="http://schemas.microsoft.com/office/powerpoint/2010/main" val="1750555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3.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Institute for Successful Longevity </a:t>
            </a:r>
            <a:r>
              <a:rPr lang="en-US" sz="4400" dirty="0" smtClean="0"/>
              <a:t>Affiliates Meeting </a:t>
            </a:r>
            <a:endParaRPr lang="en-US" sz="4400" dirty="0"/>
          </a:p>
        </p:txBody>
      </p:sp>
      <p:sp>
        <p:nvSpPr>
          <p:cNvPr id="3" name="Subtitle 2"/>
          <p:cNvSpPr>
            <a:spLocks noGrp="1"/>
          </p:cNvSpPr>
          <p:nvPr>
            <p:ph type="subTitle" idx="1"/>
          </p:nvPr>
        </p:nvSpPr>
        <p:spPr/>
        <p:txBody>
          <a:bodyPr/>
          <a:lstStyle/>
          <a:p>
            <a:endParaRPr lang="en-US" dirty="0"/>
          </a:p>
          <a:p>
            <a:r>
              <a:rPr lang="en-US" dirty="0" smtClean="0"/>
              <a:t>Friday September 6th, 2-3pm, </a:t>
            </a:r>
            <a:r>
              <a:rPr lang="en-US" dirty="0"/>
              <a:t>PDB </a:t>
            </a:r>
            <a:r>
              <a:rPr lang="en-US" dirty="0" smtClean="0"/>
              <a:t>430</a:t>
            </a:r>
            <a:endParaRPr lang="en-US" dirty="0"/>
          </a:p>
        </p:txBody>
      </p:sp>
    </p:spTree>
    <p:extLst>
      <p:ext uri="{BB962C8B-B14F-4D97-AF65-F5344CB8AC3E}">
        <p14:creationId xmlns:p14="http://schemas.microsoft.com/office/powerpoint/2010/main" val="2720203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Dinner with Dr. Roberto?</a:t>
            </a:r>
            <a:endParaRPr lang="en-US" dirty="0"/>
          </a:p>
        </p:txBody>
      </p:sp>
      <p:sp>
        <p:nvSpPr>
          <p:cNvPr id="3" name="Content Placeholder 2"/>
          <p:cNvSpPr>
            <a:spLocks noGrp="1"/>
          </p:cNvSpPr>
          <p:nvPr>
            <p:ph idx="1"/>
          </p:nvPr>
        </p:nvSpPr>
        <p:spPr/>
        <p:txBody>
          <a:bodyPr/>
          <a:lstStyle/>
          <a:p>
            <a:r>
              <a:rPr lang="en-US" dirty="0" smtClean="0"/>
              <a:t>She will be available for both Thursday and Friday nights.  Please let us know if you would like to attend and also if you want to have an individual meeting with her Friday morning or early afternoon</a:t>
            </a:r>
          </a:p>
          <a:p>
            <a:r>
              <a:rPr lang="en-US" dirty="0" smtClean="0"/>
              <a:t>Remind your students about a graduate student lunch </a:t>
            </a:r>
            <a:r>
              <a:rPr lang="en-US" smtClean="0"/>
              <a:t>with her on </a:t>
            </a:r>
            <a:r>
              <a:rPr lang="en-US" dirty="0" smtClean="0"/>
              <a:t>Friday at noon and RSVP so that we have a rough count</a:t>
            </a:r>
            <a:endParaRPr lang="en-US" dirty="0"/>
          </a:p>
        </p:txBody>
      </p:sp>
    </p:spTree>
    <p:extLst>
      <p:ext uri="{BB962C8B-B14F-4D97-AF65-F5344CB8AC3E}">
        <p14:creationId xmlns:p14="http://schemas.microsoft.com/office/powerpoint/2010/main" val="3863726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Upcoming ISL Brown Bags</a:t>
            </a:r>
          </a:p>
        </p:txBody>
      </p:sp>
      <p:sp>
        <p:nvSpPr>
          <p:cNvPr id="3" name="Content Placeholder 2"/>
          <p:cNvSpPr>
            <a:spLocks noGrp="1"/>
          </p:cNvSpPr>
          <p:nvPr>
            <p:ph idx="1"/>
          </p:nvPr>
        </p:nvSpPr>
        <p:spPr/>
        <p:txBody>
          <a:bodyPr/>
          <a:lstStyle/>
          <a:p>
            <a:pPr lvl="2"/>
            <a:endParaRPr lang="en-US" dirty="0"/>
          </a:p>
          <a:p>
            <a:pPr marL="914400" lvl="2" indent="0">
              <a:buNone/>
            </a:pPr>
            <a:endParaRPr lang="en-US" dirty="0"/>
          </a:p>
          <a:p>
            <a:pPr lvl="2"/>
            <a:r>
              <a:rPr lang="en-US" dirty="0"/>
              <a:t>Monday Sept 9</a:t>
            </a:r>
            <a:r>
              <a:rPr lang="en-US" baseline="30000" dirty="0"/>
              <a:t>th</a:t>
            </a:r>
            <a:r>
              <a:rPr lang="en-US" dirty="0"/>
              <a:t> – IPE Journal Club, 12 – 1 pm</a:t>
            </a:r>
          </a:p>
          <a:p>
            <a:pPr lvl="2"/>
            <a:r>
              <a:rPr lang="en-US" dirty="0"/>
              <a:t>Monday, October 28</a:t>
            </a:r>
            <a:r>
              <a:rPr lang="en-US" baseline="30000" dirty="0"/>
              <a:t>th</a:t>
            </a:r>
            <a:r>
              <a:rPr lang="en-US" dirty="0"/>
              <a:t> – ISL brown bag lecture, 12 – 1 pm</a:t>
            </a:r>
          </a:p>
          <a:p>
            <a:pPr lvl="2"/>
            <a:r>
              <a:rPr lang="en-US" dirty="0"/>
              <a:t>Monday, November 25</a:t>
            </a:r>
            <a:r>
              <a:rPr lang="en-US" baseline="30000" dirty="0"/>
              <a:t>th</a:t>
            </a:r>
            <a:r>
              <a:rPr lang="en-US" dirty="0"/>
              <a:t> – ISL brown bag lecture, 12 – 1 pm</a:t>
            </a:r>
          </a:p>
          <a:p>
            <a:pPr lvl="2"/>
            <a:r>
              <a:rPr lang="en-US" dirty="0"/>
              <a:t>Monday December 9</a:t>
            </a:r>
            <a:r>
              <a:rPr lang="en-US" baseline="30000" dirty="0"/>
              <a:t>th</a:t>
            </a:r>
            <a:r>
              <a:rPr lang="en-US" dirty="0"/>
              <a:t> – IPE Journal Club, 12 – 1 pm </a:t>
            </a:r>
          </a:p>
          <a:p>
            <a:endParaRPr lang="en-US" dirty="0"/>
          </a:p>
          <a:p>
            <a:endParaRPr lang="en-US" dirty="0"/>
          </a:p>
          <a:p>
            <a:pPr lvl="6"/>
            <a:endParaRPr lang="en-US" dirty="0"/>
          </a:p>
        </p:txBody>
      </p:sp>
      <p:pic>
        <p:nvPicPr>
          <p:cNvPr id="4" name="Picture 11" descr="A picture containing clipart&#10;&#10;Description generated with very high confidence">
            <a:extLst>
              <a:ext uri="{FF2B5EF4-FFF2-40B4-BE49-F238E27FC236}">
                <a16:creationId xmlns:a16="http://schemas.microsoft.com/office/drawing/2014/main" id="{652CC76E-5BA0-46A6-961C-C0A8AEF10107}"/>
              </a:ext>
            </a:extLst>
          </p:cNvPr>
          <p:cNvPicPr>
            <a:picLocks noChangeAspect="1"/>
          </p:cNvPicPr>
          <p:nvPr/>
        </p:nvPicPr>
        <p:blipFill>
          <a:blip r:embed="rId2"/>
          <a:stretch>
            <a:fillRect/>
          </a:stretch>
        </p:blipFill>
        <p:spPr>
          <a:xfrm>
            <a:off x="211466" y="4199174"/>
            <a:ext cx="2069345" cy="2276105"/>
          </a:xfrm>
          <a:prstGeom prst="rect">
            <a:avLst/>
          </a:prstGeom>
        </p:spPr>
      </p:pic>
      <p:pic>
        <p:nvPicPr>
          <p:cNvPr id="5" name="Graphic 23" descr="Fork and knife">
            <a:extLst>
              <a:ext uri="{FF2B5EF4-FFF2-40B4-BE49-F238E27FC236}">
                <a16:creationId xmlns:a16="http://schemas.microsoft.com/office/drawing/2014/main" id="{A6B01575-FFBD-4002-94AE-E58E9F876FF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800000">
            <a:off x="1069435" y="5402994"/>
            <a:ext cx="974455" cy="964769"/>
          </a:xfrm>
          <a:prstGeom prst="rect">
            <a:avLst/>
          </a:prstGeom>
        </p:spPr>
      </p:pic>
      <p:pic>
        <p:nvPicPr>
          <p:cNvPr id="6" name="Graphic 17" descr="Apple">
            <a:extLst>
              <a:ext uri="{FF2B5EF4-FFF2-40B4-BE49-F238E27FC236}">
                <a16:creationId xmlns:a16="http://schemas.microsoft.com/office/drawing/2014/main" id="{5C168F9C-720A-4200-928A-E1C3BC38507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58643" y="5473554"/>
            <a:ext cx="852567" cy="85256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8122" y="4393964"/>
            <a:ext cx="1857291" cy="1782999"/>
          </a:xfrm>
          <a:prstGeom prst="rect">
            <a:avLst/>
          </a:prstGeom>
        </p:spPr>
      </p:pic>
    </p:spTree>
    <p:extLst>
      <p:ext uri="{BB962C8B-B14F-4D97-AF65-F5344CB8AC3E}">
        <p14:creationId xmlns:p14="http://schemas.microsoft.com/office/powerpoint/2010/main" val="2589109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ISL Spring Brown Bags		</a:t>
            </a:r>
            <a:endParaRPr lang="en-US" dirty="0"/>
          </a:p>
        </p:txBody>
      </p:sp>
      <p:sp>
        <p:nvSpPr>
          <p:cNvPr id="3" name="Content Placeholder 2"/>
          <p:cNvSpPr>
            <a:spLocks noGrp="1"/>
          </p:cNvSpPr>
          <p:nvPr>
            <p:ph idx="1"/>
          </p:nvPr>
        </p:nvSpPr>
        <p:spPr/>
        <p:txBody>
          <a:bodyPr/>
          <a:lstStyle/>
          <a:p>
            <a:r>
              <a:rPr lang="en-US" dirty="0" smtClean="0"/>
              <a:t>Need ideas for topics? Suggestions?</a:t>
            </a:r>
            <a:endParaRPr lang="en-US" dirty="0"/>
          </a:p>
        </p:txBody>
      </p:sp>
    </p:spTree>
    <p:extLst>
      <p:ext uri="{BB962C8B-B14F-4D97-AF65-F5344CB8AC3E}">
        <p14:creationId xmlns:p14="http://schemas.microsoft.com/office/powerpoint/2010/main" val="714135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Agenda Items</a:t>
            </a:r>
          </a:p>
        </p:txBody>
      </p:sp>
      <p:sp>
        <p:nvSpPr>
          <p:cNvPr id="3" name="Content Placeholder 2"/>
          <p:cNvSpPr>
            <a:spLocks noGrp="1"/>
          </p:cNvSpPr>
          <p:nvPr>
            <p:ph idx="1"/>
          </p:nvPr>
        </p:nvSpPr>
        <p:spPr/>
        <p:txBody>
          <a:bodyPr>
            <a:normAutofit/>
          </a:bodyPr>
          <a:lstStyle/>
          <a:p>
            <a:r>
              <a:rPr lang="en-US" sz="2000" dirty="0" smtClean="0"/>
              <a:t>Entrepreneurial </a:t>
            </a:r>
            <a:r>
              <a:rPr lang="en-US" sz="2000" dirty="0"/>
              <a:t>Senior Design meeting with Mike Devine &amp; colleagues scheduled around Design for Cognitive Impairment. </a:t>
            </a:r>
          </a:p>
          <a:p>
            <a:pPr lvl="1"/>
            <a:r>
              <a:rPr lang="en-US" sz="2000" dirty="0"/>
              <a:t>Monday Aug 19</a:t>
            </a:r>
            <a:r>
              <a:rPr lang="en-US" sz="2000" baseline="30000" dirty="0"/>
              <a:t>th</a:t>
            </a:r>
            <a:r>
              <a:rPr lang="en-US" sz="2000" dirty="0"/>
              <a:t> 2:00-3:00pm, PDB Room 223. </a:t>
            </a:r>
          </a:p>
          <a:p>
            <a:pPr marL="457200" lvl="1" indent="0">
              <a:buNone/>
            </a:pPr>
            <a:r>
              <a:rPr lang="en-US" sz="2000" dirty="0" smtClean="0"/>
              <a:t>(update meeting with results after meeting over)-CK.</a:t>
            </a:r>
            <a:endParaRPr lang="en-US" sz="2000" dirty="0"/>
          </a:p>
          <a:p>
            <a:pPr marL="457200" lvl="1" indent="0">
              <a:buNone/>
            </a:pPr>
            <a:r>
              <a:rPr lang="en-US" sz="2000" dirty="0"/>
              <a:t>City Wellness Conference was held on Aug. 16</a:t>
            </a:r>
            <a:r>
              <a:rPr lang="en-US" sz="2000" baseline="30000" dirty="0"/>
              <a:t>th</a:t>
            </a:r>
            <a:r>
              <a:rPr lang="en-US" sz="2000" dirty="0"/>
              <a:t> with Brian Smatt to discuss wellness &amp; retirement conference jointly sponsored by City of Tallahassee, Senior Center, &amp; ISL. </a:t>
            </a:r>
          </a:p>
          <a:p>
            <a:pPr lvl="1"/>
            <a:r>
              <a:rPr lang="en-US" sz="2000" dirty="0"/>
              <a:t>Conference looking to be held on April 7</a:t>
            </a:r>
            <a:r>
              <a:rPr lang="en-US" sz="2000" baseline="30000" dirty="0"/>
              <a:t>th</a:t>
            </a:r>
            <a:r>
              <a:rPr lang="en-US" sz="2000" dirty="0"/>
              <a:t>, 2020. </a:t>
            </a:r>
          </a:p>
          <a:p>
            <a:pPr lvl="1"/>
            <a:r>
              <a:rPr lang="en-US" sz="2000" dirty="0"/>
              <a:t>Details still being arranged. </a:t>
            </a:r>
          </a:p>
          <a:p>
            <a:pPr lvl="1"/>
            <a:r>
              <a:rPr lang="en-US" sz="2000" dirty="0"/>
              <a:t>ISL will have a table at the event.</a:t>
            </a:r>
          </a:p>
        </p:txBody>
      </p:sp>
    </p:spTree>
    <p:extLst>
      <p:ext uri="{BB962C8B-B14F-4D97-AF65-F5344CB8AC3E}">
        <p14:creationId xmlns:p14="http://schemas.microsoft.com/office/powerpoint/2010/main" val="2634785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F2B6-195D-4F96-889D-2B42979065B3}"/>
              </a:ext>
            </a:extLst>
          </p:cNvPr>
          <p:cNvSpPr>
            <a:spLocks noGrp="1"/>
          </p:cNvSpPr>
          <p:nvPr>
            <p:ph type="title"/>
          </p:nvPr>
        </p:nvSpPr>
        <p:spPr/>
        <p:txBody>
          <a:bodyPr/>
          <a:lstStyle/>
          <a:p>
            <a:pPr algn="ctr"/>
            <a:r>
              <a:rPr lang="en-US" dirty="0"/>
              <a:t>Meetings with Federal Representatives</a:t>
            </a:r>
          </a:p>
        </p:txBody>
      </p:sp>
      <p:sp>
        <p:nvSpPr>
          <p:cNvPr id="3" name="Content Placeholder 2">
            <a:extLst>
              <a:ext uri="{FF2B5EF4-FFF2-40B4-BE49-F238E27FC236}">
                <a16:creationId xmlns:a16="http://schemas.microsoft.com/office/drawing/2014/main" id="{EB95D384-29DD-49DA-A302-7BFC38F87C32}"/>
              </a:ext>
            </a:extLst>
          </p:cNvPr>
          <p:cNvSpPr>
            <a:spLocks noGrp="1"/>
          </p:cNvSpPr>
          <p:nvPr>
            <p:ph sz="half" idx="1"/>
          </p:nvPr>
        </p:nvSpPr>
        <p:spPr/>
        <p:txBody>
          <a:bodyPr>
            <a:normAutofit fontScale="77500" lnSpcReduction="20000"/>
          </a:bodyPr>
          <a:lstStyle/>
          <a:p>
            <a:r>
              <a:rPr lang="en-US" dirty="0"/>
              <a:t>APA has been supporting visits to labs from Congress staff representatives to build support for behavioral science</a:t>
            </a:r>
          </a:p>
          <a:p>
            <a:pPr lvl="1"/>
            <a:r>
              <a:rPr lang="en-US" dirty="0"/>
              <a:t>Wally Boot made a visit to the Hill when in DC</a:t>
            </a:r>
          </a:p>
          <a:p>
            <a:r>
              <a:rPr lang="en-US" dirty="0"/>
              <a:t>Boot &amp; Charness met with representatives from Rubio’s and Dunn’s staff, alerting Jonathan Nurse, FSU’s lobbyist</a:t>
            </a:r>
          </a:p>
          <a:p>
            <a:r>
              <a:rPr lang="en-US" dirty="0"/>
              <a:t> 8/6 with Josh Gabel</a:t>
            </a:r>
          </a:p>
          <a:p>
            <a:r>
              <a:rPr lang="en-US" dirty="0"/>
              <a:t>8/16 with Will Kendrick, Meghan </a:t>
            </a:r>
            <a:r>
              <a:rPr lang="en-US" dirty="0" err="1"/>
              <a:t>Myhill</a:t>
            </a:r>
            <a:r>
              <a:rPr lang="en-US" dirty="0"/>
              <a:t>, Amanda Daughtry</a:t>
            </a:r>
          </a:p>
        </p:txBody>
      </p:sp>
      <p:pic>
        <p:nvPicPr>
          <p:cNvPr id="6" name="Content Placeholder 5" descr="A group of people posing for the camera&#10;&#10;Description automatically generated">
            <a:extLst>
              <a:ext uri="{FF2B5EF4-FFF2-40B4-BE49-F238E27FC236}">
                <a16:creationId xmlns:a16="http://schemas.microsoft.com/office/drawing/2014/main" id="{469910B6-E9C2-47E8-B326-96D637616A1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57719" y="1785537"/>
            <a:ext cx="2689835" cy="1922659"/>
          </a:xfrm>
        </p:spPr>
      </p:pic>
      <p:pic>
        <p:nvPicPr>
          <p:cNvPr id="8" name="Picture 7" descr="Two people standing next to a knife&#10;&#10;Description automatically generated">
            <a:extLst>
              <a:ext uri="{FF2B5EF4-FFF2-40B4-BE49-F238E27FC236}">
                <a16:creationId xmlns:a16="http://schemas.microsoft.com/office/drawing/2014/main" id="{EF794CED-6862-465D-A1A0-9B01FAF12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6080" y="4001294"/>
            <a:ext cx="2721474" cy="1814316"/>
          </a:xfrm>
          <a:prstGeom prst="rect">
            <a:avLst/>
          </a:prstGeom>
        </p:spPr>
      </p:pic>
    </p:spTree>
    <p:extLst>
      <p:ext uri="{BB962C8B-B14F-4D97-AF65-F5344CB8AC3E}">
        <p14:creationId xmlns:p14="http://schemas.microsoft.com/office/powerpoint/2010/main" val="516648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Resources for Affiliates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Participant Registry containing ~2700 volunteers age 60+</a:t>
            </a:r>
          </a:p>
          <a:p>
            <a:r>
              <a:rPr lang="en-US" dirty="0" smtClean="0"/>
              <a:t>Interdisciplinary planning grant program with applications due in April </a:t>
            </a:r>
            <a:r>
              <a:rPr lang="en-US" dirty="0" smtClean="0"/>
              <a:t>2020</a:t>
            </a:r>
          </a:p>
          <a:p>
            <a:r>
              <a:rPr lang="en-US" dirty="0" smtClean="0"/>
              <a:t>Media coverage</a:t>
            </a:r>
          </a:p>
          <a:p>
            <a:pPr lvl="1"/>
            <a:r>
              <a:rPr lang="en-US" dirty="0" smtClean="0"/>
              <a:t>Please let Bill Edmonds know when you do interviews, press releases, and please mention ISL where appropriate</a:t>
            </a:r>
            <a:endParaRPr lang="en-US" dirty="0" smtClean="0"/>
          </a:p>
        </p:txBody>
      </p:sp>
      <p:pic>
        <p:nvPicPr>
          <p:cNvPr id="10"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139" y="1424289"/>
            <a:ext cx="4276861" cy="14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ublic Domain Clip Art Image | A bag of money | I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739" y="3031200"/>
            <a:ext cx="948288" cy="1288800"/>
          </a:xfrm>
          <a:prstGeom prst="rect">
            <a:avLst/>
          </a:prstGeom>
        </p:spPr>
      </p:pic>
      <p:pic>
        <p:nvPicPr>
          <p:cNvPr id="6" name="Picture 5" descr="Media release: CEO appointed – Opportunity Chil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139" y="4704300"/>
            <a:ext cx="2383200" cy="1340550"/>
          </a:xfrm>
          <a:prstGeom prst="rect">
            <a:avLst/>
          </a:prstGeom>
        </p:spPr>
      </p:pic>
    </p:spTree>
    <p:extLst>
      <p:ext uri="{BB962C8B-B14F-4D97-AF65-F5344CB8AC3E}">
        <p14:creationId xmlns:p14="http://schemas.microsoft.com/office/powerpoint/2010/main" val="3388137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Agenda Items</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r>
              <a:rPr lang="en-US" dirty="0"/>
              <a:t>Charness Travel Schedule </a:t>
            </a:r>
          </a:p>
          <a:p>
            <a:pPr marL="0" indent="0" algn="ctr">
              <a:buNone/>
            </a:pPr>
            <a:r>
              <a:rPr lang="en-US" dirty="0"/>
              <a:t> </a:t>
            </a:r>
          </a:p>
          <a:p>
            <a:pPr lvl="1"/>
            <a:r>
              <a:rPr lang="en-US" sz="2000" dirty="0"/>
              <a:t>Sept. 12-15: CREATE PI meeting (book writing) in Stowe, Vermont</a:t>
            </a:r>
          </a:p>
          <a:p>
            <a:pPr lvl="1"/>
            <a:r>
              <a:rPr lang="en-US" sz="2000" dirty="0"/>
              <a:t>Sept. 22-24: FDP meetings in Washington, DC.</a:t>
            </a:r>
          </a:p>
          <a:p>
            <a:pPr lvl="1"/>
            <a:r>
              <a:rPr lang="en-US" sz="2000" dirty="0"/>
              <a:t>Oct. </a:t>
            </a:r>
            <a:r>
              <a:rPr lang="en-US" sz="2000" dirty="0" smtClean="0"/>
              <a:t>2-5</a:t>
            </a:r>
            <a:r>
              <a:rPr lang="en-US" sz="2000" dirty="0"/>
              <a:t>: Tech, Mind &amp; Society APA symposium in Washington, DC</a:t>
            </a:r>
          </a:p>
          <a:p>
            <a:pPr lvl="1"/>
            <a:r>
              <a:rPr lang="en-US" sz="2000" dirty="0"/>
              <a:t>Oct. 20-22: CREATE Workshop, NYC</a:t>
            </a:r>
          </a:p>
          <a:p>
            <a:pPr lvl="1"/>
            <a:r>
              <a:rPr lang="en-US" sz="2000" dirty="0"/>
              <a:t>Nov. 12-17: GSA meetings in Austin, </a:t>
            </a:r>
            <a:r>
              <a:rPr lang="en-US" sz="2000" dirty="0" smtClean="0"/>
              <a:t>TX; </a:t>
            </a:r>
            <a:r>
              <a:rPr lang="en-US" sz="2000" b="1" dirty="0" smtClean="0"/>
              <a:t>FSU-Penn State Reception </a:t>
            </a:r>
            <a:r>
              <a:rPr lang="en-US" sz="2000" dirty="0" smtClean="0"/>
              <a:t>Friday 15, </a:t>
            </a:r>
            <a:r>
              <a:rPr lang="en-US" sz="2000" dirty="0"/>
              <a:t>8-10pm Central in JW Marriott, </a:t>
            </a:r>
            <a:r>
              <a:rPr lang="en-US" sz="2000" dirty="0" err="1"/>
              <a:t>Lonestar</a:t>
            </a:r>
            <a:r>
              <a:rPr lang="en-US" sz="2000" dirty="0"/>
              <a:t> Ballroom D (level 3</a:t>
            </a:r>
            <a:r>
              <a:rPr lang="en-US" sz="2000" dirty="0" smtClean="0"/>
              <a:t>)</a:t>
            </a:r>
          </a:p>
          <a:p>
            <a:pPr lvl="1"/>
            <a:r>
              <a:rPr lang="en-US" sz="2000" dirty="0" smtClean="0"/>
              <a:t>Dec. 10-12 National </a:t>
            </a:r>
            <a:r>
              <a:rPr lang="en-US" sz="2000" smtClean="0"/>
              <a:t>Academies Workshop, DC</a:t>
            </a:r>
            <a:endParaRPr lang="en-US" sz="2000" dirty="0"/>
          </a:p>
          <a:p>
            <a:pPr marL="457200" lvl="1" indent="0">
              <a:buNone/>
            </a:pPr>
            <a:endParaRPr lang="en-US" dirty="0"/>
          </a:p>
        </p:txBody>
      </p:sp>
    </p:spTree>
    <p:extLst>
      <p:ext uri="{BB962C8B-B14F-4D97-AF65-F5344CB8AC3E}">
        <p14:creationId xmlns:p14="http://schemas.microsoft.com/office/powerpoint/2010/main" val="3807121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700" dirty="0"/>
              <a:t>ISL JAB AGENDA</a:t>
            </a:r>
          </a:p>
        </p:txBody>
      </p:sp>
      <p:sp>
        <p:nvSpPr>
          <p:cNvPr id="3" name="Content Placeholder 2"/>
          <p:cNvSpPr>
            <a:spLocks noGrp="1"/>
          </p:cNvSpPr>
          <p:nvPr>
            <p:ph idx="1"/>
          </p:nvPr>
        </p:nvSpPr>
        <p:spPr/>
        <p:txBody>
          <a:bodyPr/>
          <a:lstStyle/>
          <a:p>
            <a:r>
              <a:rPr lang="en-US" dirty="0"/>
              <a:t>Introducing Callie Kindelsperger, ISL’s new admin assistant. </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4000"/>
                    </a14:imgEffect>
                  </a14:imgLayer>
                </a14:imgProps>
              </a:ext>
              <a:ext uri="{28A0092B-C50C-407E-A947-70E740481C1C}">
                <a14:useLocalDpi xmlns:a14="http://schemas.microsoft.com/office/drawing/2010/main" val="0"/>
              </a:ext>
            </a:extLst>
          </a:blip>
          <a:stretch>
            <a:fillRect/>
          </a:stretch>
        </p:blipFill>
        <p:spPr>
          <a:xfrm>
            <a:off x="2029216" y="2730673"/>
            <a:ext cx="4792772" cy="3195181"/>
          </a:xfrm>
          <a:prstGeom prst="rect">
            <a:avLst/>
          </a:prstGeom>
        </p:spPr>
      </p:pic>
    </p:spTree>
    <p:extLst>
      <p:ext uri="{BB962C8B-B14F-4D97-AF65-F5344CB8AC3E}">
        <p14:creationId xmlns:p14="http://schemas.microsoft.com/office/powerpoint/2010/main" val="1414408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Introducing ISL New Postdoc</a:t>
            </a:r>
          </a:p>
        </p:txBody>
      </p:sp>
      <p:sp>
        <p:nvSpPr>
          <p:cNvPr id="3" name="Content Placeholder 2"/>
          <p:cNvSpPr>
            <a:spLocks noGrp="1"/>
          </p:cNvSpPr>
          <p:nvPr>
            <p:ph idx="1"/>
          </p:nvPr>
        </p:nvSpPr>
        <p:spPr/>
        <p:txBody>
          <a:bodyPr/>
          <a:lstStyle/>
          <a:p>
            <a:r>
              <a:rPr lang="en-US" dirty="0"/>
              <a:t>Nick Gray is ISL’s new postdoc. </a:t>
            </a:r>
          </a:p>
          <a:p>
            <a:endParaRPr lang="en-US" dirty="0"/>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299996" y="3053218"/>
            <a:ext cx="3418399" cy="2563799"/>
          </a:xfrm>
          <a:prstGeom prst="rect">
            <a:avLst/>
          </a:prstGeom>
        </p:spPr>
      </p:pic>
    </p:spTree>
    <p:extLst>
      <p:ext uri="{BB962C8B-B14F-4D97-AF65-F5344CB8AC3E}">
        <p14:creationId xmlns:p14="http://schemas.microsoft.com/office/powerpoint/2010/main" val="2126497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3200" dirty="0" smtClean="0"/>
              <a:t>Institute for Successful Longevity </a:t>
            </a:r>
            <a:r>
              <a:rPr lang="en-US" sz="3200" dirty="0"/>
              <a:t>Grants</a:t>
            </a:r>
          </a:p>
        </p:txBody>
      </p:sp>
      <p:sp>
        <p:nvSpPr>
          <p:cNvPr id="3" name="Content Placeholder 2"/>
          <p:cNvSpPr>
            <a:spLocks noGrp="1"/>
          </p:cNvSpPr>
          <p:nvPr>
            <p:ph sz="half" idx="1"/>
          </p:nvPr>
        </p:nvSpPr>
        <p:spPr/>
        <p:txBody>
          <a:bodyPr>
            <a:normAutofit fontScale="85000" lnSpcReduction="20000"/>
          </a:bodyPr>
          <a:lstStyle/>
          <a:p>
            <a:r>
              <a:rPr lang="en-US" dirty="0"/>
              <a:t>ISL still in the process of sending out FOA notices. </a:t>
            </a:r>
          </a:p>
          <a:p>
            <a:r>
              <a:rPr lang="en-US" dirty="0"/>
              <a:t>Grants Applied for and Results: </a:t>
            </a:r>
          </a:p>
          <a:p>
            <a:pPr lvl="1"/>
            <a:r>
              <a:rPr lang="en-US" dirty="0" err="1"/>
              <a:t>i</a:t>
            </a:r>
            <a:r>
              <a:rPr lang="en-US" dirty="0"/>
              <a:t>.	ERC (failed)</a:t>
            </a:r>
          </a:p>
          <a:p>
            <a:pPr lvl="1"/>
            <a:r>
              <a:rPr lang="en-US" dirty="0"/>
              <a:t>ii.	STC – preproposal submitted</a:t>
            </a:r>
          </a:p>
          <a:p>
            <a:pPr lvl="1"/>
            <a:r>
              <a:rPr lang="en-US" dirty="0"/>
              <a:t>iii. R01 headed by Boot; he responded to reviewers for program officer and was funded (Boot, Chakraborty, Charness, Carr, Teracciano, Lustria, He).</a:t>
            </a:r>
          </a:p>
          <a:p>
            <a:pPr lvl="1"/>
            <a:r>
              <a:rPr lang="en-US" dirty="0"/>
              <a:t>iv. CREATE V submitted</a:t>
            </a:r>
          </a:p>
          <a:p>
            <a:pPr lvl="1"/>
            <a:r>
              <a:rPr lang="en-US" dirty="0"/>
              <a:t>v.	NIDILRR submitted </a:t>
            </a:r>
          </a:p>
          <a:p>
            <a:pPr lvl="1"/>
            <a:endParaRPr lang="en-US" dirty="0"/>
          </a:p>
        </p:txBody>
      </p:sp>
      <p:pic>
        <p:nvPicPr>
          <p:cNvPr id="6" name="Content Placeholder 5" descr="A group of people posing for the camera&#10;&#10;Description automatically generated">
            <a:extLst>
              <a:ext uri="{FF2B5EF4-FFF2-40B4-BE49-F238E27FC236}">
                <a16:creationId xmlns:a16="http://schemas.microsoft.com/office/drawing/2014/main" id="{1F758105-E1D3-48F0-AE00-25C2C0A6DBF2}"/>
              </a:ext>
            </a:extLst>
          </p:cNvPr>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tretch>
            <a:fillRect/>
          </a:stretch>
        </p:blipFill>
        <p:spPr>
          <a:xfrm>
            <a:off x="4629150" y="2705712"/>
            <a:ext cx="3886200" cy="2591163"/>
          </a:xfrm>
        </p:spPr>
      </p:pic>
    </p:spTree>
    <p:extLst>
      <p:ext uri="{BB962C8B-B14F-4D97-AF65-F5344CB8AC3E}">
        <p14:creationId xmlns:p14="http://schemas.microsoft.com/office/powerpoint/2010/main" val="2318234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Congratulations to Dawn Carr</a:t>
            </a:r>
            <a:endParaRPr lang="en-US" dirty="0"/>
          </a:p>
        </p:txBody>
      </p:sp>
      <p:sp>
        <p:nvSpPr>
          <p:cNvPr id="3" name="Content Placeholder 2"/>
          <p:cNvSpPr>
            <a:spLocks noGrp="1"/>
          </p:cNvSpPr>
          <p:nvPr>
            <p:ph sz="half" idx="1"/>
          </p:nvPr>
        </p:nvSpPr>
        <p:spPr>
          <a:xfrm>
            <a:off x="202765" y="1700040"/>
            <a:ext cx="3886200" cy="4351338"/>
          </a:xfrm>
        </p:spPr>
        <p:txBody>
          <a:bodyPr>
            <a:normAutofit/>
          </a:bodyPr>
          <a:lstStyle/>
          <a:p>
            <a:pPr algn="ctr"/>
            <a:r>
              <a:rPr lang="en-US" sz="3200" dirty="0" smtClean="0"/>
              <a:t>Promoted to Associate Professor with tenure!</a:t>
            </a:r>
            <a:endParaRPr lang="en-US" sz="3200" dirty="0"/>
          </a:p>
        </p:txBody>
      </p:sp>
      <p:pic>
        <p:nvPicPr>
          <p:cNvPr id="5" name="D386A91A-376E-4BA6-A076-D59E95059985" descr="image1.jpeg"/>
          <p:cNvPicPr>
            <a:picLocks noChangeAspect="1" noChangeArrowheads="1"/>
          </p:cNvPicPr>
          <p:nvPr/>
        </p:nvPicPr>
        <p:blipFill rotWithShape="1">
          <a:blip r:embed="rId2">
            <a:extLst>
              <a:ext uri="{28A0092B-C50C-407E-A947-70E740481C1C}">
                <a14:useLocalDpi xmlns:a14="http://schemas.microsoft.com/office/drawing/2010/main" val="0"/>
              </a:ext>
            </a:extLst>
          </a:blip>
          <a:srcRect l="19982" r="23333"/>
          <a:stretch/>
        </p:blipFill>
        <p:spPr bwMode="auto">
          <a:xfrm>
            <a:off x="5246557" y="1690689"/>
            <a:ext cx="2578310" cy="265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60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Congratulations to Wally Boot!</a:t>
            </a:r>
            <a:endParaRPr lang="en-US" dirty="0"/>
          </a:p>
        </p:txBody>
      </p:sp>
      <p:sp>
        <p:nvSpPr>
          <p:cNvPr id="3" name="Content Placeholder 2"/>
          <p:cNvSpPr>
            <a:spLocks noGrp="1"/>
          </p:cNvSpPr>
          <p:nvPr>
            <p:ph sz="half" idx="1"/>
          </p:nvPr>
        </p:nvSpPr>
        <p:spPr/>
        <p:txBody>
          <a:bodyPr>
            <a:normAutofit/>
          </a:bodyPr>
          <a:lstStyle/>
          <a:p>
            <a:pPr algn="ctr"/>
            <a:r>
              <a:rPr lang="en-US" sz="3200" dirty="0" smtClean="0"/>
              <a:t>Promoted to full professor!</a:t>
            </a:r>
            <a:endParaRPr lang="en-US" sz="3200" dirty="0"/>
          </a:p>
        </p:txBody>
      </p:sp>
      <p:pic>
        <p:nvPicPr>
          <p:cNvPr id="1026" name="Picture 2" descr="Boo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91331" y="1857636"/>
            <a:ext cx="1783829" cy="237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589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Award Announcements</a:t>
            </a:r>
          </a:p>
        </p:txBody>
      </p:sp>
      <p:sp>
        <p:nvSpPr>
          <p:cNvPr id="3" name="Content Placeholder 2"/>
          <p:cNvSpPr>
            <a:spLocks noGrp="1"/>
          </p:cNvSpPr>
          <p:nvPr>
            <p:ph idx="1"/>
          </p:nvPr>
        </p:nvSpPr>
        <p:spPr>
          <a:xfrm>
            <a:off x="628650" y="1825625"/>
            <a:ext cx="4841847" cy="4351338"/>
          </a:xfrm>
        </p:spPr>
        <p:txBody>
          <a:bodyPr/>
          <a:lstStyle/>
          <a:p>
            <a:r>
              <a:rPr lang="en-US" dirty="0"/>
              <a:t> </a:t>
            </a:r>
            <a:r>
              <a:rPr lang="en-US" sz="2000" dirty="0"/>
              <a:t>CREATE book, Designing for Older Adults (third edition) is receiving the 2019 Richard </a:t>
            </a:r>
            <a:r>
              <a:rPr lang="en-US" sz="2000" dirty="0" err="1"/>
              <a:t>Kalish</a:t>
            </a:r>
            <a:r>
              <a:rPr lang="en-US" sz="2000" dirty="0"/>
              <a:t> Innovative Publication Award from the Gerontological Society of America. </a:t>
            </a:r>
          </a:p>
          <a:p>
            <a:endParaRPr lang="en-US" dirty="0"/>
          </a:p>
          <a:p>
            <a:endParaRPr lang="en-US" dirty="0"/>
          </a:p>
        </p:txBody>
      </p:sp>
      <p:pic>
        <p:nvPicPr>
          <p:cNvPr id="4" name="Picture 3"/>
          <p:cNvPicPr>
            <a:picLocks noChangeAspect="1"/>
          </p:cNvPicPr>
          <p:nvPr/>
        </p:nvPicPr>
        <p:blipFill>
          <a:blip r:embed="rId2"/>
          <a:stretch>
            <a:fillRect/>
          </a:stretch>
        </p:blipFill>
        <p:spPr>
          <a:xfrm>
            <a:off x="5748795" y="1808086"/>
            <a:ext cx="2637219" cy="42043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26" y="4295460"/>
            <a:ext cx="2371796" cy="2162519"/>
          </a:xfrm>
          <a:prstGeom prst="rect">
            <a:avLst/>
          </a:prstGeom>
        </p:spPr>
      </p:pic>
    </p:spTree>
    <p:extLst>
      <p:ext uri="{BB962C8B-B14F-4D97-AF65-F5344CB8AC3E}">
        <p14:creationId xmlns:p14="http://schemas.microsoft.com/office/powerpoint/2010/main" val="3391396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000" dirty="0"/>
              <a:t>July 16-25 Prof. </a:t>
            </a:r>
            <a:r>
              <a:rPr lang="en-US" sz="4000" dirty="0" err="1"/>
              <a:t>Schlomann</a:t>
            </a:r>
            <a:r>
              <a:rPr lang="en-US" sz="4000" dirty="0"/>
              <a:t> Visit</a:t>
            </a:r>
          </a:p>
        </p:txBody>
      </p:sp>
      <p:sp>
        <p:nvSpPr>
          <p:cNvPr id="3" name="Content Placeholder 2"/>
          <p:cNvSpPr>
            <a:spLocks noGrp="1"/>
          </p:cNvSpPr>
          <p:nvPr>
            <p:ph idx="1"/>
          </p:nvPr>
        </p:nvSpPr>
        <p:spPr/>
        <p:txBody>
          <a:bodyPr/>
          <a:lstStyle/>
          <a:p>
            <a:r>
              <a:rPr lang="en-US" dirty="0"/>
              <a:t>Visiting Professor Anna </a:t>
            </a:r>
            <a:r>
              <a:rPr lang="en-US" dirty="0" err="1"/>
              <a:t>Schlomann</a:t>
            </a:r>
            <a:r>
              <a:rPr lang="en-US" dirty="0"/>
              <a:t> (Aging and Technology Interests) visited FSU/ISL July 16-25 </a:t>
            </a:r>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356" y="2791041"/>
            <a:ext cx="5281287" cy="3520858"/>
          </a:xfrm>
          <a:prstGeom prst="rect">
            <a:avLst/>
          </a:prstGeom>
        </p:spPr>
      </p:pic>
    </p:spTree>
    <p:extLst>
      <p:ext uri="{BB962C8B-B14F-4D97-AF65-F5344CB8AC3E}">
        <p14:creationId xmlns:p14="http://schemas.microsoft.com/office/powerpoint/2010/main" val="2416539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3600" dirty="0"/>
              <a:t>ISL Lecture Series Fall 2019 Speaker</a:t>
            </a:r>
          </a:p>
        </p:txBody>
      </p:sp>
      <p:sp>
        <p:nvSpPr>
          <p:cNvPr id="3" name="Content Placeholder 2"/>
          <p:cNvSpPr>
            <a:spLocks noGrp="1"/>
          </p:cNvSpPr>
          <p:nvPr>
            <p:ph idx="1"/>
          </p:nvPr>
        </p:nvSpPr>
        <p:spPr>
          <a:xfrm>
            <a:off x="628650" y="1825625"/>
            <a:ext cx="3855886" cy="4351338"/>
          </a:xfrm>
        </p:spPr>
        <p:txBody>
          <a:bodyPr>
            <a:normAutofit/>
          </a:bodyPr>
          <a:lstStyle/>
          <a:p>
            <a:r>
              <a:rPr lang="en-US" sz="2000" dirty="0"/>
              <a:t>Dr. Karen Roberto is ISL’s Fall 2019 Speaker. </a:t>
            </a:r>
          </a:p>
          <a:p>
            <a:r>
              <a:rPr lang="en-US" sz="2000" dirty="0"/>
              <a:t>“Elder Abuse and the Opioid Crisis.”  </a:t>
            </a:r>
          </a:p>
          <a:p>
            <a:r>
              <a:rPr lang="en-US" sz="2000" dirty="0" smtClean="0"/>
              <a:t>Nov. 8</a:t>
            </a:r>
            <a:r>
              <a:rPr lang="en-US" sz="2000" baseline="30000" dirty="0" smtClean="0"/>
              <a:t>th</a:t>
            </a:r>
            <a:r>
              <a:rPr lang="en-US" sz="2000" dirty="0" smtClean="0"/>
              <a:t>, 4:00pm, Claude Pepper Center. </a:t>
            </a:r>
          </a:p>
          <a:p>
            <a:r>
              <a:rPr lang="en-US" sz="2000" dirty="0" smtClean="0"/>
              <a:t>Community </a:t>
            </a:r>
            <a:r>
              <a:rPr lang="en-US" sz="2000" dirty="0"/>
              <a:t>Panel </a:t>
            </a:r>
            <a:r>
              <a:rPr lang="en-US" sz="2000" dirty="0" smtClean="0"/>
              <a:t>on this topic of </a:t>
            </a:r>
            <a:r>
              <a:rPr lang="en-US" sz="2000" dirty="0"/>
              <a:t>discussion to be held Thurs. Nov </a:t>
            </a:r>
            <a:r>
              <a:rPr lang="en-US" sz="2000" dirty="0" smtClean="0"/>
              <a:t>7</a:t>
            </a:r>
            <a:r>
              <a:rPr lang="en-US" sz="2000" baseline="30000" dirty="0" smtClean="0"/>
              <a:t>th</a:t>
            </a:r>
            <a:r>
              <a:rPr lang="en-US" sz="2000" dirty="0" smtClean="0"/>
              <a:t> 2pm at </a:t>
            </a:r>
            <a:r>
              <a:rPr lang="en-US" sz="2000" dirty="0" err="1" smtClean="0"/>
              <a:t>Killearn</a:t>
            </a:r>
            <a:r>
              <a:rPr lang="en-US" sz="2000" dirty="0" smtClean="0"/>
              <a:t> </a:t>
            </a:r>
            <a:r>
              <a:rPr lang="en-US" sz="2000" dirty="0"/>
              <a:t>United Methodist Church, Fellowship </a:t>
            </a:r>
            <a:r>
              <a:rPr lang="en-US" sz="2000" dirty="0" smtClean="0"/>
              <a:t>Hall</a:t>
            </a:r>
          </a:p>
          <a:p>
            <a:pPr lvl="1"/>
            <a:r>
              <a:rPr lang="en-US" sz="1600" dirty="0" smtClean="0"/>
              <a:t>Karen Roberto, Alice Pomidor, Lauchlin Waldoch are the panelists.  </a:t>
            </a:r>
            <a:endParaRPr lang="en-US" sz="1600" dirty="0"/>
          </a:p>
        </p:txBody>
      </p:sp>
      <p:pic>
        <p:nvPicPr>
          <p:cNvPr id="4" name="Picture 3"/>
          <p:cNvPicPr>
            <a:picLocks noChangeAspect="1"/>
          </p:cNvPicPr>
          <p:nvPr/>
        </p:nvPicPr>
        <p:blipFill>
          <a:blip r:embed="rId2"/>
          <a:stretch>
            <a:fillRect/>
          </a:stretch>
        </p:blipFill>
        <p:spPr>
          <a:xfrm>
            <a:off x="4898002" y="1512441"/>
            <a:ext cx="3331595" cy="4474891"/>
          </a:xfrm>
          <a:prstGeom prst="rect">
            <a:avLst/>
          </a:prstGeom>
        </p:spPr>
      </p:pic>
    </p:spTree>
    <p:extLst>
      <p:ext uri="{BB962C8B-B14F-4D97-AF65-F5344CB8AC3E}">
        <p14:creationId xmlns:p14="http://schemas.microsoft.com/office/powerpoint/2010/main" val="20827353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1368BE7-8D38-4E4B-911E-48CDA202ED1A}" vid="{950A8A63-A144-43C4-8177-6386EB4C2D0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CCEEA1F17ECE419C57B4E3CC1E3366" ma:contentTypeVersion="13" ma:contentTypeDescription="Create a new document." ma:contentTypeScope="" ma:versionID="1aeb104a1dab7fffaac028a56ad223b2">
  <xsd:schema xmlns:xsd="http://www.w3.org/2001/XMLSchema" xmlns:xs="http://www.w3.org/2001/XMLSchema" xmlns:p="http://schemas.microsoft.com/office/2006/metadata/properties" xmlns:ns3="8f8e9877-ad8e-4aa3-8d41-07f59528dd2d" xmlns:ns4="cf61a399-8d59-4641-a84d-2ddafafcd293" targetNamespace="http://schemas.microsoft.com/office/2006/metadata/properties" ma:root="true" ma:fieldsID="c410660058dc8c0f1efd1625a4589c29" ns3:_="" ns4:_="">
    <xsd:import namespace="8f8e9877-ad8e-4aa3-8d41-07f59528dd2d"/>
    <xsd:import namespace="cf61a399-8d59-4641-a84d-2ddafafcd29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8e9877-ad8e-4aa3-8d41-07f59528dd2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61a399-8d59-4641-a84d-2ddafafcd29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8AFFCC-C718-4A03-A23B-83A391094A54}">
  <ds:schemaRefs>
    <ds:schemaRef ds:uri="8f8e9877-ad8e-4aa3-8d41-07f59528dd2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f61a399-8d59-4641-a84d-2ddafafcd293"/>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3AED268-8254-47D9-88C8-8E08AB6A9926}">
  <ds:schemaRefs>
    <ds:schemaRef ds:uri="http://schemas.microsoft.com/sharepoint/v3/contenttype/forms"/>
  </ds:schemaRefs>
</ds:datastoreItem>
</file>

<file path=customXml/itemProps3.xml><?xml version="1.0" encoding="utf-8"?>
<ds:datastoreItem xmlns:ds="http://schemas.openxmlformats.org/officeDocument/2006/customXml" ds:itemID="{3D55C3DF-1F00-41DC-A8C7-D53E97B8DD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8e9877-ad8e-4aa3-8d41-07f59528dd2d"/>
    <ds:schemaRef ds:uri="cf61a399-8d59-4641-a84d-2ddafafcd2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ISL_Slide_Tempate</Template>
  <TotalTime>99</TotalTime>
  <Words>592</Words>
  <Application>Microsoft Office PowerPoint</Application>
  <PresentationFormat>On-screen Show (4:3)</PresentationFormat>
  <Paragraphs>72</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Institute for Successful Longevity Affiliates Meeting </vt:lpstr>
      <vt:lpstr>ISL JAB AGENDA</vt:lpstr>
      <vt:lpstr> Introducing ISL New Postdoc</vt:lpstr>
      <vt:lpstr> Institute for Successful Longevity Grants</vt:lpstr>
      <vt:lpstr>Congratulations to Dawn Carr</vt:lpstr>
      <vt:lpstr>   Congratulations to Wally Boot!</vt:lpstr>
      <vt:lpstr> Award Announcements</vt:lpstr>
      <vt:lpstr> July 16-25 Prof. Schlomann Visit</vt:lpstr>
      <vt:lpstr> ISL Lecture Series Fall 2019 Speaker</vt:lpstr>
      <vt:lpstr> Dinner with Dr. Roberto?</vt:lpstr>
      <vt:lpstr> Upcoming ISL Brown Bags</vt:lpstr>
      <vt:lpstr> ISL Spring Brown Bags  </vt:lpstr>
      <vt:lpstr>Agenda Items</vt:lpstr>
      <vt:lpstr>Meetings with Federal Representatives</vt:lpstr>
      <vt:lpstr>Resources for Affiliates</vt:lpstr>
      <vt:lpstr> Agenda Items</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 JAB Meeting</dc:title>
  <dc:creator>Callie Kindelsperger</dc:creator>
  <cp:lastModifiedBy>Neil Charness</cp:lastModifiedBy>
  <cp:revision>44</cp:revision>
  <dcterms:created xsi:type="dcterms:W3CDTF">2019-08-16T12:24:43Z</dcterms:created>
  <dcterms:modified xsi:type="dcterms:W3CDTF">2019-09-06T16:52:28Z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0x010100A7CCEEA1F17ECE419C57B4E3CC1E3366</vt:lpwstr>
  </property>
</Properties>
</file>