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7" r:id="rId2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D91"/>
    <a:srgbClr val="2B7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3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0E0C0-32E1-4DF3-BB61-9F65DE36EA89}" type="datetimeFigureOut">
              <a:rPr lang="en-US" smtClean="0"/>
              <a:t>8/16/22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F5580-CA15-458C-8DFD-E157FC68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6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F5580-CA15-458C-8DFD-E157FC6899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E4A-CA05-44BB-846A-EAC34A0B47E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E07E-3278-4D13-87F3-D910D9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0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E4A-CA05-44BB-846A-EAC34A0B47E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E07E-3278-4D13-87F3-D910D9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2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E4A-CA05-44BB-846A-EAC34A0B47E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E07E-3278-4D13-87F3-D910D9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1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E4A-CA05-44BB-846A-EAC34A0B47E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E07E-3278-4D13-87F3-D910D9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6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E4A-CA05-44BB-846A-EAC34A0B47E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E07E-3278-4D13-87F3-D910D9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3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E4A-CA05-44BB-846A-EAC34A0B47E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E07E-3278-4D13-87F3-D910D9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90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E4A-CA05-44BB-846A-EAC34A0B47E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E07E-3278-4D13-87F3-D910D9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86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E4A-CA05-44BB-846A-EAC34A0B47E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E07E-3278-4D13-87F3-D910D9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9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E4A-CA05-44BB-846A-EAC34A0B47E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E07E-3278-4D13-87F3-D910D9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3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E4A-CA05-44BB-846A-EAC34A0B47E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E07E-3278-4D13-87F3-D910D9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57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6E4A-CA05-44BB-846A-EAC34A0B47E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E07E-3278-4D13-87F3-D910D9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7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F6E4A-CA05-44BB-846A-EAC34A0B47E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8E07E-3278-4D13-87F3-D910D9DB0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5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shorturl.at/nPU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Process 11">
            <a:extLst>
              <a:ext uri="{FF2B5EF4-FFF2-40B4-BE49-F238E27FC236}">
                <a16:creationId xmlns:a16="http://schemas.microsoft.com/office/drawing/2014/main" id="{D95CE383-DF5D-9E4A-B3C8-4FD2A24090F6}"/>
              </a:ext>
            </a:extLst>
          </p:cNvPr>
          <p:cNvSpPr/>
          <p:nvPr/>
        </p:nvSpPr>
        <p:spPr>
          <a:xfrm>
            <a:off x="4039" y="1698676"/>
            <a:ext cx="6857999" cy="7439186"/>
          </a:xfrm>
          <a:prstGeom prst="flowChartProcess">
            <a:avLst/>
          </a:prstGeom>
          <a:pattFill prst="pct90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1FD77073-6D2E-4F48-8F21-570EB984E1B8}"/>
              </a:ext>
            </a:extLst>
          </p:cNvPr>
          <p:cNvSpPr/>
          <p:nvPr/>
        </p:nvSpPr>
        <p:spPr>
          <a:xfrm>
            <a:off x="1782010" y="3112562"/>
            <a:ext cx="4966342" cy="760009"/>
          </a:xfrm>
          <a:prstGeom prst="wedgeRoundRectCallout">
            <a:avLst>
              <a:gd name="adj1" fmla="val -59706"/>
              <a:gd name="adj2" fmla="val -976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>
                <a:latin typeface="Helvetica" pitchFamily="2" charset="0"/>
              </a:rPr>
              <a:t>Work with AI-powered virtual students</a:t>
            </a:r>
          </a:p>
          <a:p>
            <a:r>
              <a:rPr lang="en-US" sz="1200" dirty="0">
                <a:latin typeface="Helvetica" pitchFamily="2" charset="0"/>
              </a:rPr>
              <a:t>Conversational virtual students allow you to cultivate teaching knowledge and skills in discourse-rich, authentic settings.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3882478" y="7487831"/>
            <a:ext cx="2842912" cy="1443286"/>
          </a:xfrm>
          <a:prstGeom prst="roundRect">
            <a:avLst/>
          </a:prstGeom>
          <a:solidFill>
            <a:srgbClr val="0A4D9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Contact: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Professor </a:t>
            </a:r>
            <a:r>
              <a:rPr lang="en-US" sz="2000" b="1" dirty="0" err="1">
                <a:solidFill>
                  <a:schemeClr val="bg1"/>
                </a:solidFill>
              </a:rPr>
              <a:t>Fengfeng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Ke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rgbClr val="FFC000"/>
                </a:solidFill>
              </a:rPr>
              <a:t>Email: fke@fsu.edu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Educational Psychology &amp; Learning Systems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College of Education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Florida State University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0" y="-20552"/>
            <a:ext cx="6858000" cy="1905703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9DB10-CDF8-824B-BF71-8D13DC86D040}"/>
              </a:ext>
            </a:extLst>
          </p:cNvPr>
          <p:cNvSpPr txBox="1"/>
          <p:nvPr/>
        </p:nvSpPr>
        <p:spPr>
          <a:xfrm>
            <a:off x="-65824" y="110398"/>
            <a:ext cx="6979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Hone Your Skills in </a:t>
            </a:r>
            <a:r>
              <a:rPr lang="en-US" dirty="0">
                <a:solidFill>
                  <a:schemeClr val="bg1"/>
                </a:solidFill>
              </a:rPr>
              <a:t>Orchestrating Science and Math Class Discussions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World Simulations 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A.I. Students 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23AFCA83-851F-0F4F-A5E3-84DD629FB396}"/>
              </a:ext>
            </a:extLst>
          </p:cNvPr>
          <p:cNvSpPr/>
          <p:nvPr/>
        </p:nvSpPr>
        <p:spPr>
          <a:xfrm>
            <a:off x="1782009" y="5476776"/>
            <a:ext cx="5010912" cy="1014984"/>
          </a:xfrm>
          <a:prstGeom prst="wedgeRoundRectCallout">
            <a:avLst>
              <a:gd name="adj1" fmla="val -60318"/>
              <a:gd name="adj2" fmla="val -88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>
                <a:latin typeface="Helvetica" pitchFamily="2" charset="0"/>
              </a:rPr>
              <a:t>Learn in a comprehensive program </a:t>
            </a:r>
          </a:p>
          <a:p>
            <a:r>
              <a:rPr lang="en-US" sz="1200" dirty="0">
                <a:latin typeface="Helvetica" pitchFamily="2" charset="0"/>
              </a:rPr>
              <a:t>Besides honing your skills in orchestrating science and math class discussions, you will receive a </a:t>
            </a:r>
            <a:r>
              <a:rPr lang="en-US" sz="1200" b="1" u="sng" dirty="0">
                <a:latin typeface="Helvetica" pitchFamily="2" charset="0"/>
              </a:rPr>
              <a:t>$30 gift card </a:t>
            </a:r>
            <a:r>
              <a:rPr lang="en-US" sz="1200" dirty="0">
                <a:latin typeface="Helvetica" pitchFamily="2" charset="0"/>
              </a:rPr>
              <a:t>at the end of the study. </a:t>
            </a:r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C4D43CAA-79D2-F047-9C4A-6C109C28FBA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5" y="5368651"/>
            <a:ext cx="1088000" cy="1014984"/>
          </a:xfrm>
          <a:prstGeom prst="ellipse">
            <a:avLst/>
          </a:prstGeom>
          <a:ln w="28575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94B45A8A-EE49-A44A-B244-98754205D8DC}"/>
              </a:ext>
            </a:extLst>
          </p:cNvPr>
          <p:cNvSpPr/>
          <p:nvPr/>
        </p:nvSpPr>
        <p:spPr>
          <a:xfrm>
            <a:off x="1736609" y="4234114"/>
            <a:ext cx="5011742" cy="1005840"/>
          </a:xfrm>
          <a:prstGeom prst="wedgeRoundRectCallout">
            <a:avLst>
              <a:gd name="adj1" fmla="val -62690"/>
              <a:gd name="adj2" fmla="val -189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200" dirty="0">
              <a:latin typeface="Helvetica" pitchFamily="2" charset="0"/>
            </a:endParaRPr>
          </a:p>
          <a:p>
            <a:r>
              <a:rPr lang="en-US" sz="1200" dirty="0">
                <a:latin typeface="Helvetica" pitchFamily="2" charset="0"/>
              </a:rPr>
              <a:t>We focused on </a:t>
            </a:r>
            <a:r>
              <a:rPr lang="en-US" sz="1200" i="1" dirty="0">
                <a:latin typeface="Helvetica" pitchFamily="2" charset="0"/>
              </a:rPr>
              <a:t>“Eliciting ideas”</a:t>
            </a:r>
            <a:r>
              <a:rPr lang="en-US" sz="1200" dirty="0">
                <a:latin typeface="Helvetica" pitchFamily="2" charset="0"/>
              </a:rPr>
              <a:t> and </a:t>
            </a:r>
            <a:r>
              <a:rPr lang="en-US" sz="1200" i="1" dirty="0">
                <a:latin typeface="Helvetica" pitchFamily="2" charset="0"/>
              </a:rPr>
              <a:t>“Consensus building” </a:t>
            </a:r>
            <a:r>
              <a:rPr lang="en-US" sz="1200" dirty="0">
                <a:latin typeface="Helvetica" pitchFamily="2" charset="0"/>
              </a:rPr>
              <a:t>of the 5E learning cycle so you can practice challenging and under-practiced components. </a:t>
            </a:r>
          </a:p>
        </p:txBody>
      </p:sp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4F64F5AC-F8D8-D54F-99A1-F02AC8A788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6" y="4221770"/>
            <a:ext cx="1133856" cy="1018184"/>
          </a:xfrm>
          <a:prstGeom prst="ellipse">
            <a:avLst/>
          </a:prstGeom>
          <a:noFill/>
          <a:ln w="28575" cap="rnd">
            <a:solidFill>
              <a:schemeClr val="accent4"/>
            </a:solidFill>
          </a:ln>
          <a:effectLst>
            <a:outerShdw blurRad="2159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3C9E98-F9B4-F64A-B43A-7A396E44FBC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61" y="6170876"/>
            <a:ext cx="430441" cy="2142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77EC49C-DEE3-9F45-A011-CC51315C388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11" y="3598677"/>
            <a:ext cx="430441" cy="2142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026830A-F30A-9645-A0C4-6086565A18E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61" y="4963857"/>
            <a:ext cx="430441" cy="214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5487DE-1DF4-ED48-AD4A-A3B0EF7B7E0D}"/>
              </a:ext>
            </a:extLst>
          </p:cNvPr>
          <p:cNvSpPr txBox="1"/>
          <p:nvPr/>
        </p:nvSpPr>
        <p:spPr>
          <a:xfrm>
            <a:off x="0" y="1988263"/>
            <a:ext cx="6857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 you want to enhance your teaching knowledge and skills?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This is a rare opportunity to exercise your teaching muscles in a consequence-free virtual world with AI-powered students!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6E1F6F-DB3B-9041-AA25-B240D750CCC2}"/>
              </a:ext>
            </a:extLst>
          </p:cNvPr>
          <p:cNvSpPr/>
          <p:nvPr/>
        </p:nvSpPr>
        <p:spPr>
          <a:xfrm>
            <a:off x="163603" y="6570738"/>
            <a:ext cx="65847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Study information: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This study involves 4 hours of virtual classroom teaching for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math &amp; science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pre-service teachers. The results will inform training practices involving virtual world simulations.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Signup today! Go to: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8517B8-325F-254D-91F4-E437E9727D94}"/>
              </a:ext>
            </a:extLst>
          </p:cNvPr>
          <p:cNvPicPr>
            <a:picLocks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" y="3074184"/>
            <a:ext cx="1156978" cy="1018889"/>
          </a:xfrm>
          <a:prstGeom prst="ellipse">
            <a:avLst/>
          </a:prstGeom>
          <a:ln w="28575" cap="rnd">
            <a:solidFill>
              <a:schemeClr val="accent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E30898-7024-4AC5-F0D0-1A9DF860407C}"/>
              </a:ext>
            </a:extLst>
          </p:cNvPr>
          <p:cNvSpPr txBox="1"/>
          <p:nvPr/>
        </p:nvSpPr>
        <p:spPr>
          <a:xfrm>
            <a:off x="1782010" y="4248937"/>
            <a:ext cx="5197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Helvetica" pitchFamily="2" charset="0"/>
              </a:rPr>
              <a:t>Engage in challenging teaching practice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8D425-D1F3-D74D-99A5-5281359C73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38" y="7453103"/>
            <a:ext cx="1250721" cy="1550893"/>
          </a:xfrm>
          <a:prstGeom prst="rect">
            <a:avLst/>
          </a:prstGeom>
        </p:spPr>
      </p:pic>
      <p:sp>
        <p:nvSpPr>
          <p:cNvPr id="10" name="TextBox 9">
            <a:hlinkClick r:id="rId9"/>
            <a:extLst>
              <a:ext uri="{FF2B5EF4-FFF2-40B4-BE49-F238E27FC236}">
                <a16:creationId xmlns:a16="http://schemas.microsoft.com/office/drawing/2014/main" id="{3D5FEA45-7E26-244E-8E4E-C0B36F77E644}"/>
              </a:ext>
            </a:extLst>
          </p:cNvPr>
          <p:cNvSpPr txBox="1"/>
          <p:nvPr/>
        </p:nvSpPr>
        <p:spPr>
          <a:xfrm>
            <a:off x="72792" y="7689940"/>
            <a:ext cx="2593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chemeClr val="accent2">
                    <a:lumMod val="50000"/>
                  </a:schemeClr>
                </a:solidFill>
              </a:rPr>
              <a:t>shorturl.at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</a:rPr>
              <a:t>/nPU15</a:t>
            </a:r>
          </a:p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or scan QR code to sign up in Qualtrics!</a:t>
            </a:r>
          </a:p>
        </p:txBody>
      </p:sp>
    </p:spTree>
    <p:extLst>
      <p:ext uri="{BB962C8B-B14F-4D97-AF65-F5344CB8AC3E}">
        <p14:creationId xmlns:p14="http://schemas.microsoft.com/office/powerpoint/2010/main" val="360107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1472</TotalTime>
  <Words>211</Words>
  <Application>Microsoft Macintosh PowerPoint</Application>
  <PresentationFormat>Letter Paper (8.5x11 in)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Skills Trainings Children With Autism</dc:title>
  <dc:creator>Jewoong Moon</dc:creator>
  <cp:lastModifiedBy>Author</cp:lastModifiedBy>
  <cp:revision>60</cp:revision>
  <dcterms:created xsi:type="dcterms:W3CDTF">2017-03-02T07:47:45Z</dcterms:created>
  <dcterms:modified xsi:type="dcterms:W3CDTF">2022-08-16T20:49:16Z</dcterms:modified>
</cp:coreProperties>
</file>