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71" r:id="rId4"/>
    <p:sldId id="258" r:id="rId5"/>
    <p:sldId id="259" r:id="rId6"/>
    <p:sldId id="266" r:id="rId7"/>
    <p:sldId id="260" r:id="rId8"/>
    <p:sldId id="262" r:id="rId9"/>
    <p:sldId id="272" r:id="rId10"/>
    <p:sldId id="261" r:id="rId11"/>
    <p:sldId id="270" r:id="rId12"/>
    <p:sldId id="264" r:id="rId13"/>
    <p:sldId id="263" r:id="rId14"/>
    <p:sldId id="265" r:id="rId15"/>
    <p:sldId id="267" r:id="rId16"/>
    <p:sldId id="268" r:id="rId17"/>
    <p:sldId id="273"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95D0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886" autoAdjust="0"/>
  </p:normalViewPr>
  <p:slideViewPr>
    <p:cSldViewPr>
      <p:cViewPr>
        <p:scale>
          <a:sx n="90" d="100"/>
          <a:sy n="90" d="100"/>
        </p:scale>
        <p:origin x="-2244" y="-4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3A3BB-8220-4EDA-A74E-6A49C998F0F3}" type="datetimeFigureOut">
              <a:rPr lang="en-US" smtClean="0"/>
              <a:pPr/>
              <a:t>6/5/2019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5AB96-7932-4250-8544-4A830A2470FB}" type="slidenum">
              <a:rPr lang="en-US" smtClean="0"/>
              <a:pPr/>
              <a:t>‹#›</a:t>
            </a:fld>
            <a:endParaRPr lang="en-US"/>
          </a:p>
        </p:txBody>
      </p:sp>
    </p:spTree>
    <p:extLst>
      <p:ext uri="{BB962C8B-B14F-4D97-AF65-F5344CB8AC3E}">
        <p14:creationId xmlns:p14="http://schemas.microsoft.com/office/powerpoint/2010/main" xmlns="" val="416392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5AB96-7932-4250-8544-4A830A2470FB}" type="slidenum">
              <a:rPr lang="en-US" smtClean="0"/>
              <a:pPr/>
              <a:t>1</a:t>
            </a:fld>
            <a:endParaRPr lang="en-US"/>
          </a:p>
        </p:txBody>
      </p:sp>
    </p:spTree>
    <p:extLst>
      <p:ext uri="{BB962C8B-B14F-4D97-AF65-F5344CB8AC3E}">
        <p14:creationId xmlns:p14="http://schemas.microsoft.com/office/powerpoint/2010/main" xmlns="" val="3302076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35638722-8296-4592-999D-CD1E67A694A1}" type="datetimeFigureOut">
              <a:rPr lang="en-US" smtClean="0"/>
              <a:pPr/>
              <a:t>6/5/2019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D723DE7-DAFE-4391-898F-99F83671043A}"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5638722-8296-4592-999D-CD1E67A694A1}" type="datetimeFigureOut">
              <a:rPr lang="en-US" smtClean="0"/>
              <a:pPr/>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3DE7-DAFE-4391-898F-99F8367104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5638722-8296-4592-999D-CD1E67A694A1}" type="datetimeFigureOut">
              <a:rPr lang="en-US" smtClean="0"/>
              <a:pPr/>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3DE7-DAFE-4391-898F-99F8367104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5638722-8296-4592-999D-CD1E67A694A1}" type="datetimeFigureOut">
              <a:rPr lang="en-US" smtClean="0"/>
              <a:pPr/>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3DE7-DAFE-4391-898F-99F8367104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5638722-8296-4592-999D-CD1E67A694A1}" type="datetimeFigureOut">
              <a:rPr lang="en-US" smtClean="0"/>
              <a:pPr/>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D723DE7-DAFE-4391-898F-99F83671043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5638722-8296-4592-999D-CD1E67A694A1}" type="datetimeFigureOut">
              <a:rPr lang="en-US" smtClean="0"/>
              <a:pPr/>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23DE7-DAFE-4391-898F-99F8367104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5638722-8296-4592-999D-CD1E67A694A1}" type="datetimeFigureOut">
              <a:rPr lang="en-US" smtClean="0"/>
              <a:pPr/>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23DE7-DAFE-4391-898F-99F8367104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5638722-8296-4592-999D-CD1E67A694A1}" type="datetimeFigureOut">
              <a:rPr lang="en-US" smtClean="0"/>
              <a:pPr/>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23DE7-DAFE-4391-898F-99F8367104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38722-8296-4592-999D-CD1E67A694A1}" type="datetimeFigureOut">
              <a:rPr lang="en-US" smtClean="0"/>
              <a:pPr/>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23DE7-DAFE-4391-898F-99F8367104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5638722-8296-4592-999D-CD1E67A694A1}" type="datetimeFigureOut">
              <a:rPr lang="en-US" smtClean="0"/>
              <a:pPr/>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23DE7-DAFE-4391-898F-99F8367104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5638722-8296-4592-999D-CD1E67A694A1}" type="datetimeFigureOut">
              <a:rPr lang="en-US" smtClean="0"/>
              <a:pPr/>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23DE7-DAFE-4391-898F-99F8367104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5638722-8296-4592-999D-CD1E67A694A1}" type="datetimeFigureOut">
              <a:rPr lang="en-US" smtClean="0"/>
              <a:pPr/>
              <a:t>6/5/2019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D723DE7-DAFE-4391-898F-99F83671043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1.png"/><Relationship Id="rId10" Type="http://schemas.microsoft.com/office/2007/relationships/hdphoto" Target="../media/hdphoto2.wdp"/><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cid:image001.png@01D4EF92.09787560" TargetMode="External"/><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0.png"/><Relationship Id="rId5" Type="http://schemas.microsoft.com/office/2007/relationships/hdphoto" Target="../media/hdphoto10.wdp"/><Relationship Id="rId10" Type="http://schemas.openxmlformats.org/officeDocument/2006/relationships/image" Target="../media/image32.jpeg"/><Relationship Id="rId4" Type="http://schemas.openxmlformats.org/officeDocument/2006/relationships/image" Target="../media/image29.png"/><Relationship Id="rId9" Type="http://schemas.microsoft.com/office/2007/relationships/hdphoto" Target="../media/hdphoto12.wdp"/></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hyperlink" Target="mailto:Ruralcountysummit@tds.ne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cnn.com/2012/12/17/us/connecticut-shooting-teacher-heroism/index.html" TargetMode="External"/><Relationship Id="rId2" Type="http://schemas.openxmlformats.org/officeDocument/2006/relationships/hyperlink" Target="http://www.cnn.com/2013/12/27/justice/connecticut-newtown-shooting-report/index.html" TargetMode="Externa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hyperlink" Target="http://www.cnn.com/2016/07/29/us/sandy-hook-school-reopening/index.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50437"/>
            <a:ext cx="6896100" cy="1828800"/>
          </a:xfrm>
        </p:spPr>
        <p:txBody>
          <a:bodyPr>
            <a:normAutofit/>
          </a:bodyPr>
          <a:lstStyle/>
          <a:p>
            <a:r>
              <a:rPr lang="en-US" sz="5400" dirty="0">
                <a:solidFill>
                  <a:srgbClr val="FFC000"/>
                </a:solidFill>
              </a:rPr>
              <a:t>7</a:t>
            </a:r>
            <a:r>
              <a:rPr lang="en-US" sz="5400" baseline="30000" dirty="0">
                <a:solidFill>
                  <a:srgbClr val="FFC000"/>
                </a:solidFill>
              </a:rPr>
              <a:t>Th</a:t>
            </a:r>
            <a:r>
              <a:rPr lang="en-US" sz="5400" dirty="0">
                <a:solidFill>
                  <a:srgbClr val="FFC000"/>
                </a:solidFill>
              </a:rPr>
              <a:t> Annual </a:t>
            </a:r>
            <a:br>
              <a:rPr lang="en-US" sz="5400" dirty="0">
                <a:solidFill>
                  <a:srgbClr val="FFC000"/>
                </a:solidFill>
              </a:rPr>
            </a:br>
            <a:r>
              <a:rPr lang="en-US" sz="5400" dirty="0">
                <a:solidFill>
                  <a:srgbClr val="FFC000"/>
                </a:solidFill>
              </a:rPr>
              <a:t>Rural summit</a:t>
            </a:r>
          </a:p>
        </p:txBody>
      </p:sp>
      <p:sp>
        <p:nvSpPr>
          <p:cNvPr id="3" name="Subtitle 2"/>
          <p:cNvSpPr>
            <a:spLocks noGrp="1"/>
          </p:cNvSpPr>
          <p:nvPr>
            <p:ph type="subTitle" idx="1"/>
          </p:nvPr>
        </p:nvSpPr>
        <p:spPr>
          <a:xfrm>
            <a:off x="1976183" y="2367539"/>
            <a:ext cx="5400561" cy="1282024"/>
          </a:xfrm>
        </p:spPr>
        <p:txBody>
          <a:bodyPr>
            <a:normAutofit/>
          </a:bodyPr>
          <a:lstStyle/>
          <a:p>
            <a:r>
              <a:rPr lang="en-US" sz="3600" i="1" dirty="0"/>
              <a:t>“Violence Against Children </a:t>
            </a:r>
            <a:br>
              <a:rPr lang="en-US" sz="3600" i="1" dirty="0"/>
            </a:br>
            <a:r>
              <a:rPr lang="en-US" sz="3600" i="1" dirty="0"/>
              <a:t>in a Modern Society”</a:t>
            </a:r>
          </a:p>
        </p:txBody>
      </p:sp>
      <p:pic>
        <p:nvPicPr>
          <p:cNvPr id="6" name="Picture 5" descr="AG.png"/>
          <p:cNvPicPr>
            <a:picLocks noChangeAspect="1"/>
          </p:cNvPicPr>
          <p:nvPr/>
        </p:nvPicPr>
        <p:blipFill>
          <a:blip r:embed="rId3"/>
          <a:stretch>
            <a:fillRect/>
          </a:stretch>
        </p:blipFill>
        <p:spPr>
          <a:xfrm>
            <a:off x="339080" y="603541"/>
            <a:ext cx="990600" cy="990600"/>
          </a:xfrm>
          <a:prstGeom prst="ellipse">
            <a:avLst/>
          </a:prstGeom>
        </p:spPr>
      </p:pic>
      <p:pic>
        <p:nvPicPr>
          <p:cNvPr id="7" name="Picture 6" descr="FBI.jpg"/>
          <p:cNvPicPr>
            <a:picLocks noChangeAspect="1"/>
          </p:cNvPicPr>
          <p:nvPr/>
        </p:nvPicPr>
        <p:blipFill>
          <a:blip r:embed="rId4"/>
          <a:stretch>
            <a:fillRect/>
          </a:stretch>
        </p:blipFill>
        <p:spPr>
          <a:xfrm>
            <a:off x="339080" y="2056220"/>
            <a:ext cx="1002535" cy="1002536"/>
          </a:xfrm>
          <a:prstGeom prst="ellipse">
            <a:avLst/>
          </a:prstGeom>
        </p:spPr>
      </p:pic>
      <p:pic>
        <p:nvPicPr>
          <p:cNvPr id="8" name="Picture 7" descr="FDEM.png"/>
          <p:cNvPicPr>
            <a:picLocks noChangeAspect="1"/>
          </p:cNvPicPr>
          <p:nvPr/>
        </p:nvPicPr>
        <p:blipFill>
          <a:blip r:embed="rId5">
            <a:extLst>
              <a:ext uri="{BEBA8EAE-BF5A-486C-A8C5-ECC9F3942E4B}">
                <a14:imgProps xmlns:a14="http://schemas.microsoft.com/office/drawing/2010/main" xmlns="">
                  <a14:imgLayer r:embed="rId6">
                    <a14:imgEffect>
                      <a14:backgroundRemoval t="3378" b="94595" l="5702" r="96053">
                        <a14:foregroundMark x1="28947" y1="16216" x2="28947" y2="16216"/>
                        <a14:foregroundMark x1="13158" y1="50000" x2="90351" y2="55405"/>
                        <a14:foregroundMark x1="96053" y1="36486" x2="96053" y2="36486"/>
                        <a14:foregroundMark x1="63158" y1="83784" x2="63158" y2="83784"/>
                        <a14:foregroundMark x1="51316" y1="83108" x2="51316" y2="83108"/>
                        <a14:foregroundMark x1="29386" y1="66892" x2="63596" y2="76351"/>
                        <a14:foregroundMark x1="63596" y1="76351" x2="72368" y2="28378"/>
                        <a14:foregroundMark x1="72368" y1="28378" x2="40789" y2="8784"/>
                        <a14:foregroundMark x1="40789" y1="8784" x2="22807" y2="41892"/>
                        <a14:foregroundMark x1="40789" y1="30405" x2="41667" y2="79054"/>
                        <a14:foregroundMark x1="41667" y1="79054" x2="47368" y2="85811"/>
                        <a14:foregroundMark x1="45175" y1="84459" x2="35965" y2="35135"/>
                        <a14:foregroundMark x1="35965" y1="35135" x2="35965" y2="33784"/>
                        <a14:foregroundMark x1="25000" y1="23649" x2="25000" y2="23649"/>
                        <a14:foregroundMark x1="25000" y1="23649" x2="54825" y2="7432"/>
                        <a14:foregroundMark x1="50000" y1="11486" x2="67544" y2="38514"/>
                        <a14:foregroundMark x1="62281" y1="31081" x2="46491" y2="22297"/>
                        <a14:foregroundMark x1="34211" y1="25676" x2="37719" y2="74324"/>
                        <a14:foregroundMark x1="37719" y1="74324" x2="42982" y2="83108"/>
                        <a14:foregroundMark x1="44298" y1="26351" x2="44298" y2="26351"/>
                        <a14:foregroundMark x1="6140" y1="55405" x2="6140" y2="55405"/>
                        <a14:foregroundMark x1="38158" y1="89865" x2="38158" y2="89865"/>
                        <a14:foregroundMark x1="43421" y1="95270" x2="43421" y2="95270"/>
                        <a14:foregroundMark x1="74123" y1="83784" x2="74123" y2="83784"/>
                        <a14:foregroundMark x1="75439" y1="76351" x2="64474" y2="83108"/>
                        <a14:foregroundMark x1="71930" y1="86486" x2="71930" y2="86486"/>
                        <a14:foregroundMark x1="67544" y1="89189" x2="67544" y2="89189"/>
                        <a14:foregroundMark x1="62719" y1="91892" x2="62719" y2="91892"/>
                        <a14:foregroundMark x1="64912" y1="91216" x2="38596" y2="91216"/>
                        <a14:foregroundMark x1="34211" y1="91216" x2="34211" y2="91216"/>
                        <a14:foregroundMark x1="31140" y1="87838" x2="31140" y2="87838"/>
                        <a14:foregroundMark x1="28070" y1="81757" x2="28070" y2="81757"/>
                        <a14:foregroundMark x1="41667" y1="82432" x2="65789" y2="54054"/>
                        <a14:foregroundMark x1="73684" y1="20270" x2="73684" y2="20270"/>
                        <a14:foregroundMark x1="67544" y1="12162" x2="67544" y2="12162"/>
                        <a14:foregroundMark x1="61842" y1="8108" x2="61842" y2="8108"/>
                        <a14:foregroundMark x1="56140" y1="3378" x2="56140" y2="3378"/>
                        <a14:foregroundMark x1="76316" y1="66892" x2="91228" y2="64865"/>
                        <a14:foregroundMark x1="85088" y1="69595" x2="85088" y2="69595"/>
                        <a14:foregroundMark x1="82018" y1="69595" x2="82018" y2="69595"/>
                      </a14:backgroundRemoval>
                    </a14:imgEffect>
                  </a14:imgLayer>
                </a14:imgProps>
              </a:ext>
            </a:extLst>
          </a:blip>
          <a:stretch>
            <a:fillRect/>
          </a:stretch>
        </p:blipFill>
        <p:spPr>
          <a:xfrm>
            <a:off x="1077817" y="3504437"/>
            <a:ext cx="1561276" cy="1066800"/>
          </a:xfrm>
          <a:prstGeom prst="rect">
            <a:avLst/>
          </a:prstGeom>
        </p:spPr>
      </p:pic>
      <p:pic>
        <p:nvPicPr>
          <p:cNvPr id="10" name="Picture 9" descr="FDLE.png"/>
          <p:cNvPicPr>
            <a:picLocks noChangeAspect="1"/>
          </p:cNvPicPr>
          <p:nvPr/>
        </p:nvPicPr>
        <p:blipFill>
          <a:blip r:embed="rId7"/>
          <a:stretch>
            <a:fillRect/>
          </a:stretch>
        </p:blipFill>
        <p:spPr>
          <a:xfrm>
            <a:off x="7886345" y="708925"/>
            <a:ext cx="990600" cy="990600"/>
          </a:xfrm>
          <a:prstGeom prst="ellipse">
            <a:avLst/>
          </a:prstGeom>
        </p:spPr>
      </p:pic>
      <p:pic>
        <p:nvPicPr>
          <p:cNvPr id="11" name="Picture 10" descr="newlogo-e1461782219390.png"/>
          <p:cNvPicPr>
            <a:picLocks noChangeAspect="1"/>
          </p:cNvPicPr>
          <p:nvPr/>
        </p:nvPicPr>
        <p:blipFill>
          <a:blip r:embed="rId8"/>
          <a:stretch>
            <a:fillRect/>
          </a:stretch>
        </p:blipFill>
        <p:spPr>
          <a:xfrm>
            <a:off x="7886345" y="2248674"/>
            <a:ext cx="838199" cy="990600"/>
          </a:xfrm>
          <a:prstGeom prst="rect">
            <a:avLst/>
          </a:prstGeom>
        </p:spPr>
      </p:pic>
      <p:pic>
        <p:nvPicPr>
          <p:cNvPr id="13" name="Picture 12" descr="nfdr.jpg"/>
          <p:cNvPicPr>
            <a:picLocks noChangeAspect="1"/>
          </p:cNvPicPr>
          <p:nvPr/>
        </p:nvPicPr>
        <p:blipFill>
          <a:blip r:embed="rId9">
            <a:extLst>
              <a:ext uri="{BEBA8EAE-BF5A-486C-A8C5-ECC9F3942E4B}">
                <a14:imgProps xmlns:a14="http://schemas.microsoft.com/office/drawing/2010/main" xmlns="">
                  <a14:imgLayer r:embed="rId10">
                    <a14:imgEffect>
                      <a14:backgroundRemoval t="4103" b="95385" l="2326" r="94961">
                        <a14:foregroundMark x1="37597" y1="46667" x2="40698" y2="77949"/>
                        <a14:foregroundMark x1="40698" y1="77949" x2="92248" y2="82564"/>
                        <a14:foregroundMark x1="92248" y1="82564" x2="84109" y2="53333"/>
                        <a14:foregroundMark x1="84109" y1="53333" x2="68605" y2="25641"/>
                        <a14:foregroundMark x1="68605" y1="25641" x2="47287" y2="40513"/>
                        <a14:foregroundMark x1="47287" y1="40513" x2="23643" y2="42051"/>
                        <a14:foregroundMark x1="23643" y1="42051" x2="13178" y2="71795"/>
                        <a14:foregroundMark x1="13178" y1="71795" x2="39535" y2="66667"/>
                        <a14:foregroundMark x1="14847" y1="85128" x2="37597" y2="69744"/>
                        <a14:foregroundMark x1="2713" y1="93333" x2="14847" y2="85128"/>
                        <a14:foregroundMark x1="41085" y1="5128" x2="41085" y2="5128"/>
                        <a14:foregroundMark x1="35203" y1="81652" x2="53101" y2="92308"/>
                        <a14:foregroundMark x1="29845" y1="78462" x2="31648" y2="79535"/>
                        <a14:foregroundMark x1="53101" y1="92308" x2="73256" y2="75385"/>
                        <a14:foregroundMark x1="73256" y1="75385" x2="74419" y2="73333"/>
                        <a14:foregroundMark x1="70543" y1="80000" x2="47287" y2="95385"/>
                        <a14:foregroundMark x1="31145" y1="86667" x2="30915" y2="86543"/>
                        <a14:foregroundMark x1="47287" y1="95385" x2="31145" y2="86667"/>
                        <a14:foregroundMark x1="91860" y1="90769" x2="91860" y2="90769"/>
                        <a14:foregroundMark x1="92636" y1="75385" x2="92636" y2="78974"/>
                        <a14:foregroundMark x1="89535" y1="91795" x2="89535" y2="91795"/>
                        <a14:foregroundMark x1="94961" y1="92821" x2="94961" y2="92821"/>
                        <a14:backgroundMark x1="28295" y1="86667" x2="28295" y2="86667"/>
                        <a14:backgroundMark x1="26744" y1="85128" x2="26744" y2="85128"/>
                        <a14:backgroundMark x1="26744" y1="85128" x2="29457" y2="88205"/>
                      </a14:backgroundRemoval>
                    </a14:imgEffect>
                  </a14:imgLayer>
                </a14:imgProps>
              </a:ext>
            </a:extLst>
          </a:blip>
          <a:stretch>
            <a:fillRect/>
          </a:stretch>
        </p:blipFill>
        <p:spPr>
          <a:xfrm>
            <a:off x="6527671" y="3429000"/>
            <a:ext cx="1715306" cy="1282025"/>
          </a:xfrm>
          <a:prstGeom prst="rect">
            <a:avLst/>
          </a:prstGeom>
        </p:spPr>
      </p:pic>
      <p:grpSp>
        <p:nvGrpSpPr>
          <p:cNvPr id="4" name="Group 3">
            <a:extLst>
              <a:ext uri="{FF2B5EF4-FFF2-40B4-BE49-F238E27FC236}">
                <a16:creationId xmlns:a16="http://schemas.microsoft.com/office/drawing/2014/main" xmlns="" id="{F9578652-2CF7-4A09-AF20-CD4768F08E68}"/>
              </a:ext>
            </a:extLst>
          </p:cNvPr>
          <p:cNvGrpSpPr/>
          <p:nvPr/>
        </p:nvGrpSpPr>
        <p:grpSpPr>
          <a:xfrm>
            <a:off x="3200400" y="5066981"/>
            <a:ext cx="2604245" cy="838200"/>
            <a:chOff x="3037095" y="5109210"/>
            <a:chExt cx="2604245" cy="838200"/>
          </a:xfrm>
        </p:grpSpPr>
        <p:pic>
          <p:nvPicPr>
            <p:cNvPr id="5" name="Picture 4" descr="florida-sheriffs-association-logo.png"/>
            <p:cNvPicPr>
              <a:picLocks noChangeAspect="1"/>
            </p:cNvPicPr>
            <p:nvPr/>
          </p:nvPicPr>
          <p:blipFill rotWithShape="1">
            <a:blip r:embed="rId11"/>
            <a:srcRect r="61111"/>
            <a:stretch/>
          </p:blipFill>
          <p:spPr>
            <a:xfrm>
              <a:off x="3037095" y="5109210"/>
              <a:ext cx="930120" cy="838200"/>
            </a:xfrm>
            <a:prstGeom prst="rect">
              <a:avLst/>
            </a:prstGeom>
          </p:spPr>
        </p:pic>
        <p:pic>
          <p:nvPicPr>
            <p:cNvPr id="14" name="Picture 13" descr="florida-sheriffs-association-logo.png">
              <a:extLst>
                <a:ext uri="{FF2B5EF4-FFF2-40B4-BE49-F238E27FC236}">
                  <a16:creationId xmlns:a16="http://schemas.microsoft.com/office/drawing/2014/main" xmlns="" id="{83AFFEDC-D6F9-4D47-B779-DD5698A38B5A}"/>
                </a:ext>
              </a:extLst>
            </p:cNvPr>
            <p:cNvPicPr>
              <a:picLocks noChangeAspect="1"/>
            </p:cNvPicPr>
            <p:nvPr/>
          </p:nvPicPr>
          <p:blipFill rotWithShape="1">
            <a:blip r:embed="rId12">
              <a:duotone>
                <a:prstClr val="black"/>
                <a:srgbClr val="00B050">
                  <a:tint val="45000"/>
                  <a:satMod val="400000"/>
                </a:srgbClr>
              </a:duotone>
              <a:extLst>
                <a:ext uri="{BEBA8EAE-BF5A-486C-A8C5-ECC9F3942E4B}">
                  <a14:imgProps xmlns:a14="http://schemas.microsoft.com/office/drawing/2010/main" xmlns="">
                    <a14:imgLayer r:embed="rId13">
                      <a14:imgEffect>
                        <a14:colorTemperature colorTemp="4700"/>
                      </a14:imgEffect>
                      <a14:imgEffect>
                        <a14:brightnessContrast bright="40000" contrast="40000"/>
                      </a14:imgEffect>
                    </a14:imgLayer>
                  </a14:imgProps>
                </a:ext>
              </a:extLst>
            </a:blip>
            <a:srcRect l="41667"/>
            <a:stretch/>
          </p:blipFill>
          <p:spPr>
            <a:xfrm>
              <a:off x="3967215" y="5163457"/>
              <a:ext cx="1658423" cy="729706"/>
            </a:xfrm>
            <a:prstGeom prst="rect">
              <a:avLst/>
            </a:prstGeom>
            <a:effectLst>
              <a:innerShdw blurRad="114300">
                <a:prstClr val="black"/>
              </a:innerShdw>
            </a:effectLst>
          </p:spPr>
        </p:pic>
        <p:pic>
          <p:nvPicPr>
            <p:cNvPr id="16" name="Picture 15" descr="florida-sheriffs-association-logo.png">
              <a:extLst>
                <a:ext uri="{FF2B5EF4-FFF2-40B4-BE49-F238E27FC236}">
                  <a16:creationId xmlns:a16="http://schemas.microsoft.com/office/drawing/2014/main" xmlns="" id="{311C8546-C5DC-4A1B-8A29-E7147AAD0854}"/>
                </a:ext>
              </a:extLst>
            </p:cNvPr>
            <p:cNvPicPr>
              <a:picLocks noChangeAspect="1"/>
            </p:cNvPicPr>
            <p:nvPr/>
          </p:nvPicPr>
          <p:blipFill rotWithShape="1">
            <a:blip r:embed="rId11"/>
            <a:srcRect l="41667"/>
            <a:stretch/>
          </p:blipFill>
          <p:spPr>
            <a:xfrm>
              <a:off x="3982917" y="5159269"/>
              <a:ext cx="1658423" cy="729706"/>
            </a:xfrm>
            <a:prstGeom prst="rect">
              <a:avLst/>
            </a:prstGeom>
          </p:spPr>
        </p:pic>
      </p:grpSp>
      <p:grpSp>
        <p:nvGrpSpPr>
          <p:cNvPr id="17" name="Group 16">
            <a:extLst>
              <a:ext uri="{FF2B5EF4-FFF2-40B4-BE49-F238E27FC236}">
                <a16:creationId xmlns:a16="http://schemas.microsoft.com/office/drawing/2014/main" xmlns="" id="{16E576D0-E059-4E1C-838B-F4CD21D8D579}"/>
              </a:ext>
            </a:extLst>
          </p:cNvPr>
          <p:cNvGrpSpPr/>
          <p:nvPr/>
        </p:nvGrpSpPr>
        <p:grpSpPr>
          <a:xfrm>
            <a:off x="5996582" y="5050775"/>
            <a:ext cx="2948043" cy="838201"/>
            <a:chOff x="5808792" y="5050775"/>
            <a:chExt cx="2930451" cy="854725"/>
          </a:xfrm>
        </p:grpSpPr>
        <p:pic>
          <p:nvPicPr>
            <p:cNvPr id="2050" name="Picture 2" descr="Image result for florida department of education logo">
              <a:extLst>
                <a:ext uri="{FF2B5EF4-FFF2-40B4-BE49-F238E27FC236}">
                  <a16:creationId xmlns:a16="http://schemas.microsoft.com/office/drawing/2014/main" xmlns="" id="{AE834CC3-2E44-4096-83DD-844FC1E99B2C}"/>
                </a:ext>
              </a:extLst>
            </p:cNvPr>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808792" y="5067300"/>
              <a:ext cx="2930451" cy="838200"/>
            </a:xfrm>
            <a:prstGeom prst="rect">
              <a:avLst/>
            </a:prstGeom>
            <a:noFill/>
            <a:effectLst>
              <a:innerShdw blurRad="114300">
                <a:prstClr val="black"/>
              </a:innerShdw>
            </a:effectLst>
            <a:extLst>
              <a:ext uri="{909E8E84-426E-40DD-AFC4-6F175D3DCCD1}">
                <a14:hiddenFill xmlns:a14="http://schemas.microsoft.com/office/drawing/2010/main" xmlns="">
                  <a:solidFill>
                    <a:srgbClr val="FFFFFF"/>
                  </a:solidFill>
                </a14:hiddenFill>
              </a:ext>
            </a:extLst>
          </p:spPr>
        </p:pic>
        <p:pic>
          <p:nvPicPr>
            <p:cNvPr id="19" name="Picture 2" descr="Image result for florida department of education logo">
              <a:extLst>
                <a:ext uri="{FF2B5EF4-FFF2-40B4-BE49-F238E27FC236}">
                  <a16:creationId xmlns:a16="http://schemas.microsoft.com/office/drawing/2014/main" xmlns="" id="{266B9E2D-876A-4CA6-97E0-1C142EA0C57D}"/>
                </a:ext>
              </a:extLst>
            </p:cNvPr>
            <p:cNvPicPr>
              <a:picLocks noChangeAspect="1" noChangeArrowheads="1"/>
            </p:cNvPicPr>
            <p:nvPr/>
          </p:nvPicPr>
          <p:blipFill rotWithShape="1">
            <a:blip r:embed="rId14">
              <a:extLst>
                <a:ext uri="{28A0092B-C50C-407E-A947-70E740481C1C}">
                  <a14:useLocalDpi xmlns:a14="http://schemas.microsoft.com/office/drawing/2010/main" xmlns="" val="0"/>
                </a:ext>
              </a:extLst>
            </a:blip>
            <a:srcRect l="29111"/>
            <a:stretch/>
          </p:blipFill>
          <p:spPr bwMode="auto">
            <a:xfrm>
              <a:off x="6661878" y="5050775"/>
              <a:ext cx="2077365" cy="838200"/>
            </a:xfrm>
            <a:prstGeom prst="rect">
              <a:avLst/>
            </a:prstGeom>
            <a:extLst>
              <a:ext uri="{909E8E84-426E-40DD-AFC4-6F175D3DCCD1}">
                <a14:hiddenFill xmlns:a14="http://schemas.microsoft.com/office/drawing/2010/main" xmlns="">
                  <a:solidFill>
                    <a:srgbClr val="FFFFFF"/>
                  </a:solidFill>
                </a14:hiddenFill>
              </a:ext>
            </a:extLst>
          </p:spPr>
        </p:pic>
      </p:grpSp>
      <p:pic>
        <p:nvPicPr>
          <p:cNvPr id="2054" name="Picture 6" descr="Image result for fadss logo">
            <a:extLst>
              <a:ext uri="{FF2B5EF4-FFF2-40B4-BE49-F238E27FC236}">
                <a16:creationId xmlns:a16="http://schemas.microsoft.com/office/drawing/2014/main" xmlns="" id="{3EC4C4FA-A47B-446C-A195-F1AD35DFF04E}"/>
              </a:ext>
            </a:extLst>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92936" y="5016919"/>
            <a:ext cx="2742661" cy="93832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500" dirty="0">
                <a:solidFill>
                  <a:srgbClr val="FFC000"/>
                </a:solidFill>
              </a:rPr>
              <a:t>FBI: Sextorting</a:t>
            </a:r>
            <a:br>
              <a:rPr lang="en-US" sz="3500" dirty="0">
                <a:solidFill>
                  <a:srgbClr val="FFC000"/>
                </a:solidFill>
              </a:rPr>
            </a:br>
            <a:r>
              <a:rPr lang="en-US" sz="3500" dirty="0">
                <a:solidFill>
                  <a:srgbClr val="FFC000"/>
                </a:solidFill>
              </a:rPr>
              <a:t>“Largest Case in U.S. History ”</a:t>
            </a:r>
          </a:p>
        </p:txBody>
      </p:sp>
      <p:sp>
        <p:nvSpPr>
          <p:cNvPr id="5" name="Content Placeholder 4"/>
          <p:cNvSpPr>
            <a:spLocks noGrp="1"/>
          </p:cNvSpPr>
          <p:nvPr>
            <p:ph sz="quarter" idx="2"/>
          </p:nvPr>
        </p:nvSpPr>
        <p:spPr>
          <a:xfrm>
            <a:off x="-76200" y="1524000"/>
            <a:ext cx="3962400" cy="4648200"/>
          </a:xfrm>
        </p:spPr>
        <p:txBody>
          <a:bodyPr>
            <a:normAutofit/>
          </a:bodyPr>
          <a:lstStyle/>
          <a:p>
            <a:pPr marL="228600" indent="-228600"/>
            <a:r>
              <a:rPr lang="en-US" sz="1400" dirty="0"/>
              <a:t>The  FBI out of Jacksonville will present  the largest sextorting case in American history. A 30 year old subject living in North Florida victimized up to 350 victims (“victimized victims” is redundant). The FBI will explain how cell phone images have been stolen and displayed around the world. </a:t>
            </a:r>
          </a:p>
          <a:p>
            <a:pPr marL="228600" indent="-228600"/>
            <a:endParaRPr lang="en-US" sz="1400" dirty="0"/>
          </a:p>
          <a:p>
            <a:pPr marL="228600" indent="-228600"/>
            <a:r>
              <a:rPr lang="en-US" sz="1400" dirty="0"/>
              <a:t>The FBI will explain how iPhones can be compromised and place children in danger. “That Smartphone has a camera, it has the ability to broadcast a child’s location. It has the ability for a stranger to gain entry into your child’s bedroom via video chat, texting, taking still pictures.” -</a:t>
            </a:r>
            <a:r>
              <a:rPr lang="en-US" sz="1400" i="1" dirty="0"/>
              <a:t>FBI Agent Macdonald</a:t>
            </a:r>
          </a:p>
          <a:p>
            <a:pPr marL="228600" indent="-228600"/>
            <a:endParaRPr lang="en-US" sz="1400" dirty="0"/>
          </a:p>
          <a:p>
            <a:pPr marL="228600" indent="-228600"/>
            <a:r>
              <a:rPr lang="en-US" sz="1400" dirty="0"/>
              <a:t>“Education prevents children from being victimized and the more people we can educate on this, the fewer child victims we’ll have.” </a:t>
            </a:r>
            <a:r>
              <a:rPr lang="en-US" sz="1400" i="1" dirty="0"/>
              <a:t> -FBI Agent Macdonald</a:t>
            </a:r>
          </a:p>
        </p:txBody>
      </p:sp>
      <p:pic>
        <p:nvPicPr>
          <p:cNvPr id="7" name="Content Placeholder 6" descr="DlOQU8dXsAAeZZ_.jpg"/>
          <p:cNvPicPr>
            <a:picLocks noGrp="1" noChangeAspect="1"/>
          </p:cNvPicPr>
          <p:nvPr>
            <p:ph sz="quarter" idx="4"/>
          </p:nvPr>
        </p:nvPicPr>
        <p:blipFill>
          <a:blip r:embed="rId2">
            <a:extLst>
              <a:ext uri="{BEBA8EAE-BF5A-486C-A8C5-ECC9F3942E4B}">
                <a14:imgProps xmlns:a14="http://schemas.microsoft.com/office/drawing/2010/main" xmlns="">
                  <a14:imgLayer r:embed="rId3">
                    <a14:imgEffect>
                      <a14:brightnessContrast bright="20000"/>
                    </a14:imgEffect>
                  </a14:imgLayer>
                </a14:imgProps>
              </a:ext>
            </a:extLst>
          </a:blip>
          <a:stretch>
            <a:fillRect/>
          </a:stretch>
        </p:blipFill>
        <p:spPr>
          <a:xfrm>
            <a:off x="4114800" y="2286000"/>
            <a:ext cx="4334935" cy="2438400"/>
          </a:xfrm>
          <a:effectLst>
            <a:softEdge rad="63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1280"/>
            <a:ext cx="9525000" cy="914400"/>
          </a:xfrm>
        </p:spPr>
        <p:txBody>
          <a:bodyPr>
            <a:noAutofit/>
          </a:bodyPr>
          <a:lstStyle/>
          <a:p>
            <a:r>
              <a:rPr lang="en-US" sz="3000" dirty="0">
                <a:solidFill>
                  <a:srgbClr val="FFC000"/>
                </a:solidFill>
              </a:rPr>
              <a:t>Danger for Children in a Digital World</a:t>
            </a:r>
            <a:br>
              <a:rPr lang="en-US" sz="3000" dirty="0">
                <a:solidFill>
                  <a:srgbClr val="FFC000"/>
                </a:solidFill>
              </a:rPr>
            </a:br>
            <a:r>
              <a:rPr lang="en-US" sz="3000" dirty="0">
                <a:solidFill>
                  <a:srgbClr val="FFC000"/>
                </a:solidFill>
              </a:rPr>
              <a:t>Florida Department of Law Enforcement</a:t>
            </a:r>
          </a:p>
        </p:txBody>
      </p:sp>
      <p:sp>
        <p:nvSpPr>
          <p:cNvPr id="4" name="Text Placeholder 3"/>
          <p:cNvSpPr>
            <a:spLocks noGrp="1"/>
          </p:cNvSpPr>
          <p:nvPr>
            <p:ph type="body" sz="half" idx="3"/>
          </p:nvPr>
        </p:nvSpPr>
        <p:spPr>
          <a:xfrm>
            <a:off x="6172200" y="4419600"/>
            <a:ext cx="2819400" cy="685800"/>
          </a:xfrm>
        </p:spPr>
        <p:txBody>
          <a:bodyPr>
            <a:normAutofit/>
          </a:bodyPr>
          <a:lstStyle/>
          <a:p>
            <a:pPr algn="ctr"/>
            <a:r>
              <a:rPr lang="en-US" sz="1400" dirty="0"/>
              <a:t>Agent Mike duffey</a:t>
            </a:r>
          </a:p>
          <a:p>
            <a:pPr algn="ctr"/>
            <a:r>
              <a:rPr lang="en-US" sz="1400" dirty="0"/>
              <a:t>Special Agent supervisor</a:t>
            </a:r>
          </a:p>
        </p:txBody>
      </p:sp>
      <p:sp>
        <p:nvSpPr>
          <p:cNvPr id="5" name="Content Placeholder 4"/>
          <p:cNvSpPr>
            <a:spLocks noGrp="1"/>
          </p:cNvSpPr>
          <p:nvPr>
            <p:ph sz="quarter" idx="2"/>
          </p:nvPr>
        </p:nvSpPr>
        <p:spPr>
          <a:xfrm>
            <a:off x="55881" y="1148080"/>
            <a:ext cx="5963919" cy="5633720"/>
          </a:xfrm>
        </p:spPr>
        <p:txBody>
          <a:bodyPr>
            <a:noAutofit/>
          </a:bodyPr>
          <a:lstStyle/>
          <a:p>
            <a:pPr marL="228600" indent="-228600"/>
            <a:r>
              <a:rPr lang="en-US" sz="1350" dirty="0"/>
              <a:t>Special Agent Supervisor Mike Duffey is a graduate of Florida State University with a degree in Criminology and attended his basic police certification at Pat Thomas Law Enforcement Academy in 1994.  He began his law enforcement career with the Tallahassee Police Department as a patrol officer then eventually moving to the street crimes unit working primarily with street narcotic sales.  </a:t>
            </a:r>
          </a:p>
          <a:p>
            <a:pPr marL="228600" indent="-228600"/>
            <a:endParaRPr lang="en-US" sz="1050" dirty="0"/>
          </a:p>
          <a:p>
            <a:pPr marL="228600" indent="-228600"/>
            <a:r>
              <a:rPr lang="en-US" sz="1350" dirty="0"/>
              <a:t>In 2003, Special Agent Supervisor Duffey joined FDLE in the Computer Crime Center. Since joining the Computer Crime Center in 2003 Inspector Duffey has been involved in computer crime cases that involved fugitives, gangs, domestic security, homicides, fraud, network intrusions, BOT Networks and Internet Crimes Against Children investigations. In 2004-2007 Inspector Duffey worked with the Department of Children and Families to secure funding to combat online child exploitation. </a:t>
            </a:r>
          </a:p>
          <a:p>
            <a:pPr marL="228600" indent="-228600"/>
            <a:endParaRPr lang="en-US" sz="1050" dirty="0"/>
          </a:p>
          <a:p>
            <a:pPr marL="228600" indent="-228600"/>
            <a:r>
              <a:rPr lang="en-US" sz="1350" dirty="0"/>
              <a:t>Special Agent Supervisor Duffey has also worked with the National Center for Missing and Exploited Children on issues surrounding online child exploitation on a national level. Special Agent Supervisor Duffey is currently oversees all computer related crime investigations statewide for FDLE along with continuing to grow FDLE’s efforts in the cyber field. </a:t>
            </a:r>
          </a:p>
          <a:p>
            <a:pPr marL="228600" indent="-228600"/>
            <a:endParaRPr lang="en-US" sz="1050" dirty="0"/>
          </a:p>
          <a:p>
            <a:pPr marL="228600" indent="-228600"/>
            <a:r>
              <a:rPr lang="en-US" sz="1350" dirty="0"/>
              <a:t>Special Agent Supervisor Duffey is an instructor in the area of Online Child Exploitation for the Department of Justice and the Internet Crimes Against Children Task Forces and is recognized as an expert in State and Federal court in the area of Computer Crimes and Online Child Exploitation investigations. </a:t>
            </a:r>
          </a:p>
          <a:p>
            <a:pPr marL="228600" indent="-228600"/>
            <a:endParaRPr lang="en-US" sz="1350" dirty="0"/>
          </a:p>
        </p:txBody>
      </p:sp>
      <p:pic>
        <p:nvPicPr>
          <p:cNvPr id="1026" name="Picture 2" descr="C:\Users\swood\Desktop\Mike-Duffey.jpg"/>
          <p:cNvPicPr>
            <a:picLocks noChangeAspect="1" noChangeArrowheads="1"/>
          </p:cNvPicPr>
          <p:nvPr/>
        </p:nvPicPr>
        <p:blipFill>
          <a:blip r:embed="rId2"/>
          <a:srcRect/>
          <a:stretch>
            <a:fillRect/>
          </a:stretch>
        </p:blipFill>
        <p:spPr bwMode="auto">
          <a:xfrm>
            <a:off x="6629400" y="1600200"/>
            <a:ext cx="1758462" cy="2743200"/>
          </a:xfrm>
          <a:prstGeom prst="rect">
            <a:avLst/>
          </a:prstGeom>
          <a:noFill/>
          <a:effectLst>
            <a:softEdge rad="63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
            <a:ext cx="8229600" cy="1143000"/>
          </a:xfrm>
        </p:spPr>
        <p:txBody>
          <a:bodyPr>
            <a:normAutofit/>
          </a:bodyPr>
          <a:lstStyle/>
          <a:p>
            <a:r>
              <a:rPr lang="en-US" sz="3500" dirty="0">
                <a:solidFill>
                  <a:srgbClr val="FFC000"/>
                </a:solidFill>
              </a:rPr>
              <a:t>DOE: Florida Safe Schools</a:t>
            </a:r>
          </a:p>
        </p:txBody>
      </p:sp>
      <p:sp>
        <p:nvSpPr>
          <p:cNvPr id="11" name="Content Placeholder 10"/>
          <p:cNvSpPr>
            <a:spLocks noGrp="1"/>
          </p:cNvSpPr>
          <p:nvPr>
            <p:ph idx="1"/>
          </p:nvPr>
        </p:nvSpPr>
        <p:spPr>
          <a:xfrm>
            <a:off x="152400" y="1295400"/>
            <a:ext cx="8153400" cy="4678362"/>
          </a:xfrm>
        </p:spPr>
        <p:txBody>
          <a:bodyPr>
            <a:normAutofit/>
          </a:bodyPr>
          <a:lstStyle/>
          <a:p>
            <a:pPr marL="228600" indent="-228600"/>
            <a:endParaRPr lang="en-US" sz="1400" dirty="0"/>
          </a:p>
          <a:p>
            <a:pPr marL="228600" indent="-228600"/>
            <a:r>
              <a:rPr lang="en-US" sz="1400" dirty="0"/>
              <a:t>The Florida Department of Education Office of Safe Schools will provide the best practices, training standards and oversight of school safety and concerns. This presentation will discuss the issues that are being faced from across the State of Florida. The  evolution of technology has created so many positives in our educational process, but it has also provided issues for schools, responders, parents and children across the state. </a:t>
            </a:r>
          </a:p>
          <a:p>
            <a:pPr marL="228600" indent="-228600"/>
            <a:endParaRPr lang="en-US" sz="1400" dirty="0"/>
          </a:p>
          <a:p>
            <a:pPr marL="228600" indent="-228600"/>
            <a:r>
              <a:rPr lang="en-US" sz="1400" dirty="0"/>
              <a:t>Mental health among our youth is a growing concern. The Florida Department of Education has pushed the AWARE program throughout the state. Currently we are seeing a 1 out of 5 adolescents facing mental health issues. The product of understanding what is going on and how early of an issue we are seeing with the onset. It will also be good for first responders to hear the issues that children are facing in the schools. The old saying what happens in the school carries over into the community, and what happens in the community carries over into the school. </a:t>
            </a:r>
          </a:p>
          <a:p>
            <a:pPr marL="228600" indent="-228600">
              <a:buNone/>
            </a:pPr>
            <a:endParaRPr lang="en-US" sz="1400" dirty="0"/>
          </a:p>
          <a:p>
            <a:pPr marL="228600" indent="-228600"/>
            <a:r>
              <a:rPr lang="en-US" sz="1400" dirty="0"/>
              <a:t>Bullying is truly one of the biggest issue and concerns for our youth in today's society. The latest and greatest efforts will be talked about in an effort for attendees to understand the best practices in this type of problem. The Amanda Todd Story will be told prior to the presentation and hopefully this will help leaders in attendance to better understand the severity of this issue.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normAutofit/>
          </a:bodyPr>
          <a:lstStyle/>
          <a:p>
            <a:r>
              <a:rPr lang="en-US" sz="3500" dirty="0">
                <a:solidFill>
                  <a:srgbClr val="FFC000"/>
                </a:solidFill>
              </a:rPr>
              <a:t>DOE: Florida Safe Schools</a:t>
            </a:r>
          </a:p>
        </p:txBody>
      </p:sp>
      <p:sp>
        <p:nvSpPr>
          <p:cNvPr id="5" name="Content Placeholder 4"/>
          <p:cNvSpPr>
            <a:spLocks noGrp="1"/>
          </p:cNvSpPr>
          <p:nvPr>
            <p:ph sz="quarter" idx="2"/>
          </p:nvPr>
        </p:nvSpPr>
        <p:spPr>
          <a:xfrm>
            <a:off x="152400" y="1416050"/>
            <a:ext cx="4419600" cy="5213350"/>
          </a:xfrm>
        </p:spPr>
        <p:txBody>
          <a:bodyPr>
            <a:normAutofit lnSpcReduction="10000"/>
          </a:bodyPr>
          <a:lstStyle/>
          <a:p>
            <a:pPr marL="284163" indent="-284163"/>
            <a:r>
              <a:rPr lang="en-US" sz="1400" dirty="0"/>
              <a:t>Brooks Rumenik began her professional career as an elementary classroom teacher in the early 90’s and has maintained a strong passion for fostering the social and emotional well-being of students as an integral part of their academic success. After a decade in the classroom, her work led her to the Florida Department of Education’s (FDOE) Office of Safe Schools, providing technical assistance and support to school districts for substance abuse and violence prevention efforts. In 2006, Mrs. Rumenik was recognized by the Florida Office of Drug Control as one of the Who’s Who of Prevention Leaders in Florida. </a:t>
            </a:r>
          </a:p>
          <a:p>
            <a:pPr marL="284163" indent="-284163">
              <a:buNone/>
            </a:pPr>
            <a:r>
              <a:rPr lang="en-US" sz="1400" dirty="0"/>
              <a:t> </a:t>
            </a:r>
          </a:p>
          <a:p>
            <a:pPr marL="284163" indent="-284163"/>
            <a:r>
              <a:rPr lang="en-US" sz="1400" dirty="0"/>
              <a:t>Among other statewide areas of focus, she prioritizes efforts that include bullying prevention and creating positive school climates in schools. She currently serves as the Deputy Director of FDOE’s Office of Safe Schools and works to support school districts to ensure safe and supportive learning environments for all students and staff across Florida, focusing on prevention, intervention and emergency preparedness planning.</a:t>
            </a:r>
          </a:p>
        </p:txBody>
      </p:sp>
      <p:pic>
        <p:nvPicPr>
          <p:cNvPr id="1026" name="Picture 2" descr="C:\Users\swood\AppData\Local\Microsoft\Windows\Temporary Internet Files\Content.Outlook\09D2H79V\Rumenik_Brooks2.jpg"/>
          <p:cNvPicPr>
            <a:picLocks noGrp="1" noChangeAspect="1" noChangeArrowheads="1"/>
          </p:cNvPicPr>
          <p:nvPr>
            <p:ph sz="quarter" idx="4"/>
          </p:nvPr>
        </p:nvPicPr>
        <p:blipFill>
          <a:blip r:embed="rId2" cstate="print"/>
          <a:srcRect/>
          <a:stretch>
            <a:fillRect/>
          </a:stretch>
        </p:blipFill>
        <p:spPr bwMode="auto">
          <a:xfrm>
            <a:off x="5257800" y="1547018"/>
            <a:ext cx="3049010" cy="3763963"/>
          </a:xfrm>
          <a:prstGeom prst="rect">
            <a:avLst/>
          </a:prstGeom>
          <a:noFill/>
          <a:effectLst>
            <a:softEdge rad="63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8229600" cy="1143000"/>
          </a:xfrm>
        </p:spPr>
        <p:txBody>
          <a:bodyPr>
            <a:noAutofit/>
          </a:bodyPr>
          <a:lstStyle/>
          <a:p>
            <a:r>
              <a:rPr lang="en-US" sz="3500" dirty="0">
                <a:solidFill>
                  <a:srgbClr val="FFC000"/>
                </a:solidFill>
              </a:rPr>
              <a:t>Crime Prevention </a:t>
            </a:r>
            <a:br>
              <a:rPr lang="en-US" sz="3500" dirty="0">
                <a:solidFill>
                  <a:srgbClr val="FFC000"/>
                </a:solidFill>
              </a:rPr>
            </a:br>
            <a:r>
              <a:rPr lang="en-US" sz="3500" dirty="0">
                <a:solidFill>
                  <a:srgbClr val="FFC000"/>
                </a:solidFill>
              </a:rPr>
              <a:t>Through Environmental Design</a:t>
            </a:r>
          </a:p>
        </p:txBody>
      </p:sp>
      <p:sp>
        <p:nvSpPr>
          <p:cNvPr id="7" name="Text Placeholder 6"/>
          <p:cNvSpPr>
            <a:spLocks noGrp="1"/>
          </p:cNvSpPr>
          <p:nvPr>
            <p:ph type="body" sz="half" idx="3"/>
          </p:nvPr>
        </p:nvSpPr>
        <p:spPr>
          <a:xfrm>
            <a:off x="5486400" y="4736068"/>
            <a:ext cx="2590800" cy="369332"/>
          </a:xfrm>
        </p:spPr>
        <p:txBody>
          <a:bodyPr>
            <a:normAutofit/>
          </a:bodyPr>
          <a:lstStyle/>
          <a:p>
            <a:pPr algn="ctr"/>
            <a:r>
              <a:rPr lang="en-US" sz="1400" dirty="0"/>
              <a:t>Ret. Lt. Jay Toth</a:t>
            </a:r>
          </a:p>
        </p:txBody>
      </p:sp>
      <p:sp>
        <p:nvSpPr>
          <p:cNvPr id="6" name="Content Placeholder 5"/>
          <p:cNvSpPr>
            <a:spLocks noGrp="1"/>
          </p:cNvSpPr>
          <p:nvPr>
            <p:ph sz="quarter" idx="2"/>
          </p:nvPr>
        </p:nvSpPr>
        <p:spPr>
          <a:xfrm>
            <a:off x="0" y="1416050"/>
            <a:ext cx="4800600" cy="5441950"/>
          </a:xfrm>
        </p:spPr>
        <p:txBody>
          <a:bodyPr>
            <a:normAutofit fontScale="62500" lnSpcReduction="20000"/>
          </a:bodyPr>
          <a:lstStyle/>
          <a:p>
            <a:pPr marL="285750" indent="-285750"/>
            <a:r>
              <a:rPr lang="en-US" dirty="0"/>
              <a:t>Jay Toth is a 35-year veteran of law enforcement and instructor of numerous workshops, seminars and classes. The last half of his career has been spent specializing in crime prevention and school resource officer programs. Prior to his recent retirement as a Lieutenant from the Volusia County Sheriff’s Office, Jay was assigned as a Sergeant in the Community Services Section. In addition to crime prevention, Jay supervised the school resource deputy program and was part of the school security assessment team providing security surveys, reviews, law enforcement services and training to the school district. </a:t>
            </a:r>
          </a:p>
          <a:p>
            <a:pPr marL="285750" indent="-285750"/>
            <a:endParaRPr lang="en-US" dirty="0"/>
          </a:p>
          <a:p>
            <a:pPr marL="285750" indent="-285750"/>
            <a:r>
              <a:rPr lang="en-US" dirty="0"/>
              <a:t>Jay is currently an instructor for crime prevention and school resource officer programs on the state, national and international level.</a:t>
            </a:r>
          </a:p>
          <a:p>
            <a:pPr marL="285750" indent="-285750"/>
            <a:endParaRPr lang="en-US" dirty="0"/>
          </a:p>
          <a:p>
            <a:pPr marL="285750" indent="-285750"/>
            <a:r>
              <a:rPr lang="en-US" dirty="0"/>
              <a:t>Jay is a member of the Florida Design Out Crime Association and the Florida Crime Prevention Association. He holds his Florida Crime Prevention Practitioner, Florida School Resource Officer Practitioner, and Crime Prevention Through Environmental Design Practitioner designations through the Florida Office of the Attorney General’s Florida Crime Prevention Training Institute.</a:t>
            </a:r>
          </a:p>
        </p:txBody>
      </p:sp>
      <p:pic>
        <p:nvPicPr>
          <p:cNvPr id="9" name="Content Placeholder 8" descr="cid:image001.png@01D4EF92.09787560"/>
          <p:cNvPicPr>
            <a:picLocks noGrp="1"/>
          </p:cNvPicPr>
          <p:nvPr>
            <p:ph sz="quarter" idx="4"/>
          </p:nvPr>
        </p:nvPicPr>
        <p:blipFill>
          <a:blip r:embed="rId2" r:link="rId3"/>
          <a:srcRect/>
          <a:stretch>
            <a:fillRect/>
          </a:stretch>
        </p:blipFill>
        <p:spPr bwMode="auto">
          <a:xfrm>
            <a:off x="5410200" y="1676400"/>
            <a:ext cx="2593855" cy="3048000"/>
          </a:xfrm>
          <a:prstGeom prst="rect">
            <a:avLst/>
          </a:prstGeom>
          <a:noFill/>
          <a:ln w="9525">
            <a:noFill/>
            <a:miter lim="800000"/>
            <a:headEnd/>
            <a:tailEnd/>
          </a:ln>
          <a:effectLst>
            <a:softEdge rad="63500"/>
          </a:effectLst>
        </p:spPr>
      </p:pic>
      <p:sp>
        <p:nvSpPr>
          <p:cNvPr id="2" name="Rectangle 1">
            <a:extLst>
              <a:ext uri="{FF2B5EF4-FFF2-40B4-BE49-F238E27FC236}">
                <a16:creationId xmlns:a16="http://schemas.microsoft.com/office/drawing/2014/main" xmlns="" id="{5718BEAA-24B9-403E-B2F9-B53BC9BCF084}"/>
              </a:ext>
            </a:extLst>
          </p:cNvPr>
          <p:cNvSpPr/>
          <p:nvPr/>
        </p:nvSpPr>
        <p:spPr>
          <a:xfrm>
            <a:off x="5454353" y="5027711"/>
            <a:ext cx="2654893" cy="307777"/>
          </a:xfrm>
          <a:prstGeom prst="rect">
            <a:avLst/>
          </a:prstGeom>
        </p:spPr>
        <p:txBody>
          <a:bodyPr wrap="none">
            <a:spAutoFit/>
          </a:bodyPr>
          <a:lstStyle/>
          <a:p>
            <a:pPr algn="ctr"/>
            <a:r>
              <a:rPr lang="en-US" sz="1400" dirty="0"/>
              <a:t>Volusia County Sheriff’s Office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Autofit/>
          </a:bodyPr>
          <a:lstStyle/>
          <a:p>
            <a:r>
              <a:rPr lang="en-US" sz="3500" dirty="0">
                <a:solidFill>
                  <a:srgbClr val="FFC000"/>
                </a:solidFill>
              </a:rPr>
              <a:t>7</a:t>
            </a:r>
            <a:r>
              <a:rPr lang="en-US" sz="3500" baseline="30000" dirty="0">
                <a:solidFill>
                  <a:srgbClr val="FFC000"/>
                </a:solidFill>
              </a:rPr>
              <a:t>th</a:t>
            </a:r>
            <a:r>
              <a:rPr lang="en-US" sz="3500" dirty="0">
                <a:solidFill>
                  <a:srgbClr val="FFC000"/>
                </a:solidFill>
              </a:rPr>
              <a:t> Annual Rural County Summit</a:t>
            </a:r>
            <a:br>
              <a:rPr lang="en-US" sz="3500" dirty="0">
                <a:solidFill>
                  <a:srgbClr val="FFC000"/>
                </a:solidFill>
              </a:rPr>
            </a:br>
            <a:r>
              <a:rPr lang="en-US" sz="3500" dirty="0">
                <a:solidFill>
                  <a:srgbClr val="FFC000"/>
                </a:solidFill>
              </a:rPr>
              <a:t>“Moderator”</a:t>
            </a:r>
          </a:p>
        </p:txBody>
      </p:sp>
      <p:sp>
        <p:nvSpPr>
          <p:cNvPr id="4" name="Text Placeholder 3"/>
          <p:cNvSpPr>
            <a:spLocks noGrp="1"/>
          </p:cNvSpPr>
          <p:nvPr>
            <p:ph type="body" sz="half" idx="3"/>
          </p:nvPr>
        </p:nvSpPr>
        <p:spPr>
          <a:xfrm>
            <a:off x="5257800" y="4964668"/>
            <a:ext cx="2743200" cy="369332"/>
          </a:xfrm>
        </p:spPr>
        <p:txBody>
          <a:bodyPr>
            <a:normAutofit/>
          </a:bodyPr>
          <a:lstStyle/>
          <a:p>
            <a:pPr algn="ctr"/>
            <a:r>
              <a:rPr lang="en-US" sz="1400" dirty="0"/>
              <a:t>Chief david Perry</a:t>
            </a:r>
          </a:p>
        </p:txBody>
      </p:sp>
      <p:sp>
        <p:nvSpPr>
          <p:cNvPr id="5" name="Content Placeholder 4"/>
          <p:cNvSpPr>
            <a:spLocks noGrp="1"/>
          </p:cNvSpPr>
          <p:nvPr>
            <p:ph sz="quarter" idx="2"/>
          </p:nvPr>
        </p:nvSpPr>
        <p:spPr>
          <a:xfrm>
            <a:off x="0" y="1676400"/>
            <a:ext cx="4572000" cy="4800600"/>
          </a:xfrm>
        </p:spPr>
        <p:txBody>
          <a:bodyPr>
            <a:noAutofit/>
          </a:bodyPr>
          <a:lstStyle/>
          <a:p>
            <a:pPr marL="228600" indent="-228600"/>
            <a:r>
              <a:rPr lang="en-US" sz="1400" dirty="0"/>
              <a:t>Chief David Perry is recognized nationally as one of the top experts in school safety. Chief Perry has been noted as one of the pioneers in the changing narrative of school safety in the last decade from his implementation of  mass notification systems to his leadership in the movement of dangerous situations for students. </a:t>
            </a:r>
          </a:p>
          <a:p>
            <a:pPr marL="228600" indent="-228600"/>
            <a:endParaRPr lang="en-US" sz="1400" dirty="0"/>
          </a:p>
          <a:p>
            <a:pPr marL="228600" indent="-228600"/>
            <a:r>
              <a:rPr lang="en-US" sz="1400" dirty="0"/>
              <a:t>Chief Perry also brings leadership during school related disasters from the decades of being a manager (manager of what?) when tragic events occurred. His experience and quality of actions has also made him one of the first experts to be called upon when tragic events occur in a  school related event across the county. </a:t>
            </a:r>
          </a:p>
          <a:p>
            <a:pPr marL="228600" indent="-228600"/>
            <a:endParaRPr lang="en-US" sz="1400" dirty="0"/>
          </a:p>
          <a:p>
            <a:pPr marL="228600" indent="-228600"/>
            <a:r>
              <a:rPr lang="en-US" sz="1400" dirty="0"/>
              <a:t>Truly one of the pioneers in the modern safety of schools, Chief Perry has began his career as an educator at the college level and to other administrators across the country. Known as a leader, he now is one of the premier instructors to future leaders. </a:t>
            </a:r>
          </a:p>
        </p:txBody>
      </p:sp>
      <p:pic>
        <p:nvPicPr>
          <p:cNvPr id="7" name="Content Placeholder 6" descr="Chief_Perry_FSU.jpg"/>
          <p:cNvPicPr>
            <a:picLocks noGrp="1" noChangeAspect="1"/>
          </p:cNvPicPr>
          <p:nvPr>
            <p:ph sz="quarter" idx="4"/>
          </p:nvPr>
        </p:nvPicPr>
        <p:blipFill>
          <a:blip r:embed="rId2">
            <a:extLst>
              <a:ext uri="{BEBA8EAE-BF5A-486C-A8C5-ECC9F3942E4B}">
                <a14:imgProps xmlns:a14="http://schemas.microsoft.com/office/drawing/2010/main" xmlns="">
                  <a14:imgLayer r:embed="rId3">
                    <a14:imgEffect>
                      <a14:brightnessContrast bright="20000"/>
                    </a14:imgEffect>
                  </a14:imgLayer>
                </a14:imgProps>
              </a:ext>
            </a:extLst>
          </a:blip>
          <a:stretch>
            <a:fillRect/>
          </a:stretch>
        </p:blipFill>
        <p:spPr>
          <a:xfrm>
            <a:off x="5383749" y="1893332"/>
            <a:ext cx="2371719" cy="2907268"/>
          </a:xfrm>
          <a:effectLst>
            <a:softEdge rad="63500"/>
          </a:effectLst>
        </p:spPr>
      </p:pic>
      <p:sp>
        <p:nvSpPr>
          <p:cNvPr id="3" name="Rectangle 2">
            <a:extLst>
              <a:ext uri="{FF2B5EF4-FFF2-40B4-BE49-F238E27FC236}">
                <a16:creationId xmlns:a16="http://schemas.microsoft.com/office/drawing/2014/main" xmlns="" id="{307EBA0E-0EC8-48EE-A2C6-7D070D625DB8}"/>
              </a:ext>
            </a:extLst>
          </p:cNvPr>
          <p:cNvSpPr/>
          <p:nvPr/>
        </p:nvSpPr>
        <p:spPr>
          <a:xfrm>
            <a:off x="5619577" y="5254823"/>
            <a:ext cx="2122697" cy="307777"/>
          </a:xfrm>
          <a:prstGeom prst="rect">
            <a:avLst/>
          </a:prstGeom>
        </p:spPr>
        <p:txBody>
          <a:bodyPr wrap="none">
            <a:spAutoFit/>
          </a:bodyPr>
          <a:lstStyle/>
          <a:p>
            <a:r>
              <a:rPr lang="en-US" sz="1400" dirty="0"/>
              <a:t>Florida State University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856" y="131863"/>
            <a:ext cx="8229600" cy="1143000"/>
          </a:xfrm>
        </p:spPr>
        <p:txBody>
          <a:bodyPr>
            <a:noAutofit/>
          </a:bodyPr>
          <a:lstStyle/>
          <a:p>
            <a:r>
              <a:rPr lang="en-US" sz="3500" dirty="0">
                <a:solidFill>
                  <a:srgbClr val="FFC000"/>
                </a:solidFill>
              </a:rPr>
              <a:t>7</a:t>
            </a:r>
            <a:r>
              <a:rPr lang="en-US" sz="3500" baseline="30000" dirty="0">
                <a:solidFill>
                  <a:srgbClr val="FFC000"/>
                </a:solidFill>
              </a:rPr>
              <a:t>th</a:t>
            </a:r>
            <a:r>
              <a:rPr lang="en-US" sz="3500" dirty="0">
                <a:solidFill>
                  <a:srgbClr val="FFC000"/>
                </a:solidFill>
              </a:rPr>
              <a:t> Annual Rural County Summit</a:t>
            </a:r>
            <a:br>
              <a:rPr lang="en-US" sz="3500" dirty="0">
                <a:solidFill>
                  <a:srgbClr val="FFC000"/>
                </a:solidFill>
              </a:rPr>
            </a:br>
            <a:r>
              <a:rPr lang="en-US" sz="3500" dirty="0">
                <a:solidFill>
                  <a:srgbClr val="FFC000"/>
                </a:solidFill>
              </a:rPr>
              <a:t>“Moderator”</a:t>
            </a:r>
          </a:p>
        </p:txBody>
      </p:sp>
      <p:sp>
        <p:nvSpPr>
          <p:cNvPr id="4" name="Text Placeholder 3"/>
          <p:cNvSpPr>
            <a:spLocks noGrp="1"/>
          </p:cNvSpPr>
          <p:nvPr>
            <p:ph type="body" sz="half" idx="3"/>
          </p:nvPr>
        </p:nvSpPr>
        <p:spPr>
          <a:xfrm>
            <a:off x="5562600" y="4677366"/>
            <a:ext cx="3200400" cy="609600"/>
          </a:xfrm>
        </p:spPr>
        <p:txBody>
          <a:bodyPr>
            <a:noAutofit/>
          </a:bodyPr>
          <a:lstStyle/>
          <a:p>
            <a:pPr algn="ctr"/>
            <a:r>
              <a:rPr lang="en-US" sz="1400" dirty="0"/>
              <a:t>Ret. Undersheriff </a:t>
            </a:r>
          </a:p>
          <a:p>
            <a:pPr algn="ctr"/>
            <a:r>
              <a:rPr lang="en-US" sz="1400" dirty="0"/>
              <a:t>Steven Harriett </a:t>
            </a:r>
          </a:p>
        </p:txBody>
      </p:sp>
      <p:sp>
        <p:nvSpPr>
          <p:cNvPr id="5" name="Content Placeholder 4"/>
          <p:cNvSpPr>
            <a:spLocks noGrp="1"/>
          </p:cNvSpPr>
          <p:nvPr>
            <p:ph sz="quarter" idx="2"/>
          </p:nvPr>
        </p:nvSpPr>
        <p:spPr>
          <a:xfrm>
            <a:off x="76200" y="1524000"/>
            <a:ext cx="5029200" cy="5181600"/>
          </a:xfrm>
        </p:spPr>
        <p:txBody>
          <a:bodyPr>
            <a:noAutofit/>
          </a:bodyPr>
          <a:lstStyle/>
          <a:p>
            <a:pPr marL="171450" indent="-171450"/>
            <a:r>
              <a:rPr lang="en-US" sz="1400" dirty="0"/>
              <a:t>Ret. Undersheriff Steven Harriett began his career in 1974 at the Sanford Police Department. After years of service Harriett was promoted to Chief of Police for the City of Sanford. In 1993 Harriett became the Undersheriff of the Seminole County Sheriff’s Office. </a:t>
            </a:r>
          </a:p>
          <a:p>
            <a:pPr marL="171450" indent="-171450"/>
            <a:endParaRPr lang="en-US" sz="1050" dirty="0"/>
          </a:p>
          <a:p>
            <a:pPr marL="171450" indent="-171450"/>
            <a:r>
              <a:rPr lang="en-US" sz="1400" dirty="0"/>
              <a:t>In his 42 years of service, Undersheriff Harriet has managed many high profile tragic events. The ability to relate with his community and understanding of how important relationships are has allowed him to be a successful leader of his community during tragic times. </a:t>
            </a:r>
          </a:p>
          <a:p>
            <a:pPr marL="171450" indent="-171450"/>
            <a:endParaRPr lang="en-US" sz="1050" dirty="0"/>
          </a:p>
          <a:p>
            <a:pPr marL="171450" indent="-171450"/>
            <a:r>
              <a:rPr lang="en-US" sz="1400" dirty="0"/>
              <a:t>After a successful 42 year career, Harriett was hired by the Florida Sheriff’s Association to direct training for deputies in the State of Florida. During his tenure as the FSA Director of Training, Harriett has pushed leadership training to future leaders across the State of Florida. New mindsets and servant leadership is Harriett’s goal to those who serve and protect our communities. </a:t>
            </a:r>
          </a:p>
          <a:p>
            <a:pPr marL="171450" indent="-171450"/>
            <a:endParaRPr lang="en-US" sz="1050" dirty="0"/>
          </a:p>
          <a:p>
            <a:pPr marL="171450" indent="-171450"/>
            <a:r>
              <a:rPr lang="en-US" sz="1400" dirty="0"/>
              <a:t>As the FSA Training Director, Harriett will provide insight to the training needs of leadership who are responsible for the safety of our children</a:t>
            </a:r>
          </a:p>
        </p:txBody>
      </p:sp>
      <p:pic>
        <p:nvPicPr>
          <p:cNvPr id="7" name="Content Placeholder 6" descr="Steven_Harriett_for_web.jpg"/>
          <p:cNvPicPr>
            <a:picLocks noGrp="1" noChangeAspect="1"/>
          </p:cNvPicPr>
          <p:nvPr>
            <p:ph sz="quarter" idx="4"/>
          </p:nvPr>
        </p:nvPicPr>
        <p:blipFill>
          <a:blip r:embed="rId2"/>
          <a:stretch>
            <a:fillRect/>
          </a:stretch>
        </p:blipFill>
        <p:spPr>
          <a:xfrm>
            <a:off x="5562600" y="1624050"/>
            <a:ext cx="3048000" cy="3048000"/>
          </a:xfrm>
          <a:effectLst>
            <a:softEdge rad="63500"/>
          </a:effectLst>
        </p:spPr>
      </p:pic>
      <p:sp>
        <p:nvSpPr>
          <p:cNvPr id="3" name="Rectangle 2">
            <a:extLst>
              <a:ext uri="{FF2B5EF4-FFF2-40B4-BE49-F238E27FC236}">
                <a16:creationId xmlns:a16="http://schemas.microsoft.com/office/drawing/2014/main" xmlns="" id="{D8AE7010-2E86-4E38-8DA8-1FC1C4A0A583}"/>
              </a:ext>
            </a:extLst>
          </p:cNvPr>
          <p:cNvSpPr/>
          <p:nvPr/>
        </p:nvSpPr>
        <p:spPr>
          <a:xfrm>
            <a:off x="5807371" y="5181600"/>
            <a:ext cx="2727029" cy="338554"/>
          </a:xfrm>
          <a:prstGeom prst="rect">
            <a:avLst/>
          </a:prstGeom>
        </p:spPr>
        <p:txBody>
          <a:bodyPr wrap="none">
            <a:spAutoFit/>
          </a:bodyPr>
          <a:lstStyle/>
          <a:p>
            <a:pPr algn="ctr"/>
            <a:r>
              <a:rPr lang="en-US" sz="1600" dirty="0"/>
              <a:t>Florida Sheriff’s Association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xmlns="" id="{C8952335-D721-4CA6-91FA-A5B4C9179448}"/>
              </a:ext>
            </a:extLst>
          </p:cNvPr>
          <p:cNvPicPr>
            <a:picLocks noChangeAspect="1"/>
          </p:cNvPicPr>
          <p:nvPr/>
        </p:nvPicPr>
        <p:blipFill>
          <a:blip r:embed="rId2">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26581" y="762000"/>
            <a:ext cx="9144000" cy="5143500"/>
          </a:xfrm>
          <a:prstGeom prst="rect">
            <a:avLst/>
          </a:prstGeom>
          <a:effectLst>
            <a:softEdge rad="101600"/>
          </a:effectLst>
        </p:spPr>
      </p:pic>
      <p:sp>
        <p:nvSpPr>
          <p:cNvPr id="7" name="Title 3">
            <a:extLst>
              <a:ext uri="{FF2B5EF4-FFF2-40B4-BE49-F238E27FC236}">
                <a16:creationId xmlns:a16="http://schemas.microsoft.com/office/drawing/2014/main" xmlns="" id="{848C4933-234C-44B8-8AA5-CFB76B16DBB0}"/>
              </a:ext>
            </a:extLst>
          </p:cNvPr>
          <p:cNvSpPr>
            <a:spLocks noGrp="1"/>
          </p:cNvSpPr>
          <p:nvPr>
            <p:ph type="title"/>
          </p:nvPr>
        </p:nvSpPr>
        <p:spPr>
          <a:xfrm>
            <a:off x="457200" y="76200"/>
            <a:ext cx="8229600" cy="685800"/>
          </a:xfrm>
        </p:spPr>
        <p:txBody>
          <a:bodyPr>
            <a:noAutofit/>
          </a:bodyPr>
          <a:lstStyle/>
          <a:p>
            <a:r>
              <a:rPr lang="en-US" sz="3500" dirty="0">
                <a:solidFill>
                  <a:srgbClr val="FFC000"/>
                </a:solidFill>
              </a:rPr>
              <a:t>Gadsden County School District</a:t>
            </a:r>
          </a:p>
        </p:txBody>
      </p:sp>
      <p:sp>
        <p:nvSpPr>
          <p:cNvPr id="6" name="Rectangle 5">
            <a:extLst>
              <a:ext uri="{FF2B5EF4-FFF2-40B4-BE49-F238E27FC236}">
                <a16:creationId xmlns:a16="http://schemas.microsoft.com/office/drawing/2014/main" xmlns="" id="{EA451F7C-4E02-49D3-B283-28E3B4B1555A}"/>
              </a:ext>
            </a:extLst>
          </p:cNvPr>
          <p:cNvSpPr/>
          <p:nvPr/>
        </p:nvSpPr>
        <p:spPr>
          <a:xfrm>
            <a:off x="76200" y="5905500"/>
            <a:ext cx="8991600" cy="969496"/>
          </a:xfrm>
          <a:prstGeom prst="rect">
            <a:avLst/>
          </a:prstGeom>
        </p:spPr>
        <p:txBody>
          <a:bodyPr wrap="square">
            <a:spAutoFit/>
          </a:bodyPr>
          <a:lstStyle/>
          <a:p>
            <a:pPr algn="ctr"/>
            <a:r>
              <a:rPr lang="en-US" sz="1600" dirty="0">
                <a:solidFill>
                  <a:srgbClr val="FFC000"/>
                </a:solidFill>
              </a:rPr>
              <a:t>35 Martin Luther King, Jr. Blvd - Quincy, Florida 32351</a:t>
            </a:r>
            <a:br>
              <a:rPr lang="en-US" sz="1600" dirty="0">
                <a:solidFill>
                  <a:srgbClr val="FFC000"/>
                </a:solidFill>
              </a:rPr>
            </a:br>
            <a:r>
              <a:rPr lang="en-US" sz="1600" dirty="0">
                <a:solidFill>
                  <a:srgbClr val="FFC000"/>
                </a:solidFill>
              </a:rPr>
              <a:t>(850) 627-9651</a:t>
            </a:r>
            <a:br>
              <a:rPr lang="en-US" sz="1600" dirty="0">
                <a:solidFill>
                  <a:srgbClr val="FFC000"/>
                </a:solidFill>
              </a:rPr>
            </a:br>
            <a:endParaRPr lang="en-US" sz="900" dirty="0">
              <a:solidFill>
                <a:srgbClr val="FFC000"/>
              </a:solidFill>
            </a:endParaRPr>
          </a:p>
          <a:p>
            <a:pPr algn="ctr"/>
            <a:r>
              <a:rPr lang="en-US" sz="1600" b="1" dirty="0">
                <a:solidFill>
                  <a:srgbClr val="FFC000"/>
                </a:solidFill>
              </a:rPr>
              <a:t>WWW.GADSDENSCHOOLS.ORG</a:t>
            </a:r>
            <a:endParaRPr lang="en-US" sz="1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74"/>
            <a:ext cx="8229600" cy="1143000"/>
          </a:xfrm>
        </p:spPr>
        <p:txBody>
          <a:bodyPr>
            <a:noAutofit/>
          </a:bodyPr>
          <a:lstStyle/>
          <a:p>
            <a:r>
              <a:rPr lang="en-US" sz="3500" dirty="0">
                <a:solidFill>
                  <a:srgbClr val="FFC000"/>
                </a:solidFill>
              </a:rPr>
              <a:t>Gadsden County </a:t>
            </a:r>
            <a:br>
              <a:rPr lang="en-US" sz="3500" dirty="0">
                <a:solidFill>
                  <a:srgbClr val="FFC000"/>
                </a:solidFill>
              </a:rPr>
            </a:br>
            <a:r>
              <a:rPr lang="en-US" sz="3500" dirty="0">
                <a:solidFill>
                  <a:srgbClr val="FFC000"/>
                </a:solidFill>
              </a:rPr>
              <a:t>Board of County Commissioners</a:t>
            </a:r>
          </a:p>
        </p:txBody>
      </p:sp>
      <p:pic>
        <p:nvPicPr>
          <p:cNvPr id="4" name="Content Placeholder 3" descr="bholt.jpg"/>
          <p:cNvPicPr>
            <a:picLocks noGrp="1" noChangeAspect="1"/>
          </p:cNvPicPr>
          <p:nvPr>
            <p:ph sz="quarter" idx="2"/>
          </p:nvPr>
        </p:nvPicPr>
        <p:blipFill rotWithShape="1">
          <a:blip r:embed="rId2">
            <a:extLst>
              <a:ext uri="{BEBA8EAE-BF5A-486C-A8C5-ECC9F3942E4B}">
                <a14:imgProps xmlns:a14="http://schemas.microsoft.com/office/drawing/2010/main" xmlns="">
                  <a14:imgLayer r:embed="rId3">
                    <a14:imgEffect>
                      <a14:brightnessContrast bright="20000" contrast="20000"/>
                    </a14:imgEffect>
                  </a14:imgLayer>
                </a14:imgProps>
              </a:ext>
            </a:extLst>
          </a:blip>
          <a:srcRect l="29499" t="13252" r="23819" b="40001"/>
          <a:stretch/>
        </p:blipFill>
        <p:spPr>
          <a:xfrm>
            <a:off x="3505200" y="2242598"/>
            <a:ext cx="1848393" cy="2323355"/>
          </a:xfrm>
        </p:spPr>
      </p:pic>
      <p:pic>
        <p:nvPicPr>
          <p:cNvPr id="5" name="Picture 4" descr="Ehinson.jpg"/>
          <p:cNvPicPr>
            <a:picLocks noChangeAspect="1"/>
          </p:cNvPicPr>
          <p:nvPr/>
        </p:nvPicPr>
        <p:blipFill>
          <a:blip r:embed="rId4">
            <a:extLst>
              <a:ext uri="{BEBA8EAE-BF5A-486C-A8C5-ECC9F3942E4B}">
                <a14:imgProps xmlns:a14="http://schemas.microsoft.com/office/drawing/2010/main" xmlns="">
                  <a14:imgLayer r:embed="rId5">
                    <a14:imgEffect>
                      <a14:brightnessContrast bright="20000" contrast="20000"/>
                    </a14:imgEffect>
                  </a14:imgLayer>
                </a14:imgProps>
              </a:ext>
            </a:extLst>
          </a:blip>
          <a:stretch>
            <a:fillRect/>
          </a:stretch>
        </p:blipFill>
        <p:spPr>
          <a:xfrm>
            <a:off x="5437663" y="2242598"/>
            <a:ext cx="1781237" cy="2323353"/>
          </a:xfrm>
          <a:prstGeom prst="rect">
            <a:avLst/>
          </a:prstGeom>
        </p:spPr>
      </p:pic>
      <p:pic>
        <p:nvPicPr>
          <p:cNvPr id="6" name="Picture 5" descr="gmorgan.jpg"/>
          <p:cNvPicPr>
            <a:picLocks noChangeAspect="1"/>
          </p:cNvPicPr>
          <p:nvPr/>
        </p:nvPicPr>
        <p:blipFill rotWithShape="1">
          <a:blip r:embed="rId6">
            <a:extLst>
              <a:ext uri="{BEBA8EAE-BF5A-486C-A8C5-ECC9F3942E4B}">
                <a14:imgProps xmlns:a14="http://schemas.microsoft.com/office/drawing/2010/main" xmlns="">
                  <a14:imgLayer r:embed="rId7">
                    <a14:imgEffect>
                      <a14:brightnessContrast contrast="20000"/>
                    </a14:imgEffect>
                  </a14:imgLayer>
                </a14:imgProps>
              </a:ext>
            </a:extLst>
          </a:blip>
          <a:srcRect l="36306" t="2936" r="28020" b="57452"/>
          <a:stretch/>
        </p:blipFill>
        <p:spPr>
          <a:xfrm>
            <a:off x="7315200" y="2209800"/>
            <a:ext cx="1725136" cy="2356152"/>
          </a:xfrm>
          <a:prstGeom prst="rect">
            <a:avLst/>
          </a:prstGeom>
        </p:spPr>
      </p:pic>
      <p:pic>
        <p:nvPicPr>
          <p:cNvPr id="7" name="Picture 6" descr="v.jpg"/>
          <p:cNvPicPr>
            <a:picLocks noChangeAspect="1"/>
          </p:cNvPicPr>
          <p:nvPr/>
        </p:nvPicPr>
        <p:blipFill rotWithShape="1">
          <a:blip r:embed="rId8" cstate="print">
            <a:extLst>
              <a:ext uri="{BEBA8EAE-BF5A-486C-A8C5-ECC9F3942E4B}">
                <a14:imgProps xmlns:a14="http://schemas.microsoft.com/office/drawing/2010/main" xmlns="">
                  <a14:imgLayer r:embed="rId9">
                    <a14:imgEffect>
                      <a14:brightnessContrast bright="20000"/>
                    </a14:imgEffect>
                  </a14:imgLayer>
                </a14:imgProps>
              </a:ext>
            </a:extLst>
          </a:blip>
          <a:srcRect l="8330" t="3333" r="21725" b="30000"/>
          <a:stretch/>
        </p:blipFill>
        <p:spPr>
          <a:xfrm>
            <a:off x="54726" y="2249278"/>
            <a:ext cx="1621674" cy="2316676"/>
          </a:xfrm>
          <a:prstGeom prst="rect">
            <a:avLst/>
          </a:prstGeom>
        </p:spPr>
      </p:pic>
      <p:pic>
        <p:nvPicPr>
          <p:cNvPr id="8" name="Picture 7" descr="staylor.jpg"/>
          <p:cNvPicPr>
            <a:picLocks noChangeAspect="1"/>
          </p:cNvPicPr>
          <p:nvPr/>
        </p:nvPicPr>
        <p:blipFill rotWithShape="1">
          <a:blip r:embed="rId10"/>
          <a:srcRect l="40674" t="19998" r="17763" b="35785"/>
          <a:stretch/>
        </p:blipFill>
        <p:spPr>
          <a:xfrm>
            <a:off x="1752600" y="2249278"/>
            <a:ext cx="1674622" cy="2316676"/>
          </a:xfrm>
          <a:prstGeom prst="rect">
            <a:avLst/>
          </a:prstGeom>
        </p:spPr>
      </p:pic>
      <p:graphicFrame>
        <p:nvGraphicFramePr>
          <p:cNvPr id="3" name="Table 2">
            <a:extLst>
              <a:ext uri="{FF2B5EF4-FFF2-40B4-BE49-F238E27FC236}">
                <a16:creationId xmlns:a16="http://schemas.microsoft.com/office/drawing/2014/main" xmlns="" id="{3EC3751A-03C4-48AE-B155-681F9F8384BE}"/>
              </a:ext>
            </a:extLst>
          </p:cNvPr>
          <p:cNvGraphicFramePr>
            <a:graphicFrameLocks noGrp="1"/>
          </p:cNvGraphicFramePr>
          <p:nvPr>
            <p:extLst>
              <p:ext uri="{D42A27DB-BD31-4B8C-83A1-F6EECF244321}">
                <p14:modId xmlns:p14="http://schemas.microsoft.com/office/powerpoint/2010/main" xmlns="" val="2980661767"/>
              </p:ext>
            </p:extLst>
          </p:nvPr>
        </p:nvGraphicFramePr>
        <p:xfrm>
          <a:off x="-1772" y="4648200"/>
          <a:ext cx="9042108" cy="913232"/>
        </p:xfrm>
        <a:graphic>
          <a:graphicData uri="http://schemas.openxmlformats.org/drawingml/2006/table">
            <a:tbl>
              <a:tblPr firstRow="1" bandRow="1">
                <a:tableStyleId>{2D5ABB26-0587-4C30-8999-92F81FD0307C}</a:tableStyleId>
              </a:tblPr>
              <a:tblGrid>
                <a:gridCol w="1713114">
                  <a:extLst>
                    <a:ext uri="{9D8B030D-6E8A-4147-A177-3AD203B41FA5}">
                      <a16:colId xmlns:a16="http://schemas.microsoft.com/office/drawing/2014/main" xmlns="" val="2388724181"/>
                    </a:ext>
                  </a:extLst>
                </a:gridCol>
                <a:gridCol w="1720070">
                  <a:extLst>
                    <a:ext uri="{9D8B030D-6E8A-4147-A177-3AD203B41FA5}">
                      <a16:colId xmlns:a16="http://schemas.microsoft.com/office/drawing/2014/main" xmlns="" val="4000170965"/>
                    </a:ext>
                  </a:extLst>
                </a:gridCol>
                <a:gridCol w="1794856">
                  <a:extLst>
                    <a:ext uri="{9D8B030D-6E8A-4147-A177-3AD203B41FA5}">
                      <a16:colId xmlns:a16="http://schemas.microsoft.com/office/drawing/2014/main" xmlns="" val="3475990494"/>
                    </a:ext>
                  </a:extLst>
                </a:gridCol>
                <a:gridCol w="1869642">
                  <a:extLst>
                    <a:ext uri="{9D8B030D-6E8A-4147-A177-3AD203B41FA5}">
                      <a16:colId xmlns:a16="http://schemas.microsoft.com/office/drawing/2014/main" xmlns="" val="2263574876"/>
                    </a:ext>
                  </a:extLst>
                </a:gridCol>
                <a:gridCol w="1944426">
                  <a:extLst>
                    <a:ext uri="{9D8B030D-6E8A-4147-A177-3AD203B41FA5}">
                      <a16:colId xmlns:a16="http://schemas.microsoft.com/office/drawing/2014/main" xmlns="" val="3346331144"/>
                    </a:ext>
                  </a:extLst>
                </a:gridCol>
              </a:tblGrid>
              <a:tr h="525639">
                <a:tc>
                  <a:txBody>
                    <a:bodyPr/>
                    <a:lstStyle/>
                    <a:p>
                      <a:pPr algn="ctr"/>
                      <a:r>
                        <a:rPr lang="en-US" sz="1350" dirty="0"/>
                        <a:t>DR. ANTHONY VIEGBESIE, PHD </a:t>
                      </a:r>
                    </a:p>
                  </a:txBody>
                  <a:tcPr/>
                </a:tc>
                <a:tc>
                  <a:txBody>
                    <a:bodyPr/>
                    <a:lstStyle/>
                    <a:p>
                      <a:pPr algn="ctr"/>
                      <a:r>
                        <a:rPr lang="en-US" sz="1350" dirty="0"/>
                        <a:t>SHERRY</a:t>
                      </a:r>
                      <a:br>
                        <a:rPr lang="en-US" sz="1350" dirty="0"/>
                      </a:br>
                      <a:r>
                        <a:rPr lang="en-US" sz="1350" dirty="0"/>
                        <a:t>TAYLOR</a:t>
                      </a:r>
                    </a:p>
                  </a:txBody>
                  <a:tcPr/>
                </a:tc>
                <a:tc>
                  <a:txBody>
                    <a:bodyPr/>
                    <a:lstStyle/>
                    <a:p>
                      <a:pPr algn="ctr"/>
                      <a:r>
                        <a:rPr lang="en-US" sz="1350" dirty="0"/>
                        <a:t>BRENDA</a:t>
                      </a:r>
                    </a:p>
                    <a:p>
                      <a:pPr algn="ctr"/>
                      <a:r>
                        <a:rPr lang="en-US" sz="1350" dirty="0"/>
                        <a:t>HOLT</a:t>
                      </a:r>
                    </a:p>
                  </a:txBody>
                  <a:tcPr/>
                </a:tc>
                <a:tc>
                  <a:txBody>
                    <a:bodyPr/>
                    <a:lstStyle/>
                    <a:p>
                      <a:pPr algn="ctr"/>
                      <a:r>
                        <a:rPr lang="en-US" sz="1350" dirty="0"/>
                        <a:t>ERIC</a:t>
                      </a:r>
                    </a:p>
                    <a:p>
                      <a:pPr algn="ctr"/>
                      <a:r>
                        <a:rPr lang="en-US" sz="1350" dirty="0"/>
                        <a:t>HINSON</a:t>
                      </a:r>
                    </a:p>
                  </a:txBody>
                  <a:tcPr/>
                </a:tc>
                <a:tc>
                  <a:txBody>
                    <a:bodyPr/>
                    <a:lstStyle/>
                    <a:p>
                      <a:pPr algn="ctr"/>
                      <a:r>
                        <a:rPr lang="en-US" sz="1350" dirty="0"/>
                        <a:t>GENE</a:t>
                      </a:r>
                    </a:p>
                    <a:p>
                      <a:pPr algn="ctr"/>
                      <a:r>
                        <a:rPr lang="en-US" sz="1350" dirty="0"/>
                        <a:t>MORGAN</a:t>
                      </a:r>
                    </a:p>
                  </a:txBody>
                  <a:tcPr/>
                </a:tc>
                <a:extLst>
                  <a:ext uri="{0D108BD9-81ED-4DB2-BD59-A6C34878D82A}">
                    <a16:rowId xmlns:a16="http://schemas.microsoft.com/office/drawing/2014/main" xmlns="" val="2035143773"/>
                  </a:ext>
                </a:extLst>
              </a:tr>
              <a:tr h="387593">
                <a:tc>
                  <a:txBody>
                    <a:bodyPr/>
                    <a:lstStyle/>
                    <a:p>
                      <a:pPr algn="ctr"/>
                      <a:r>
                        <a:rPr lang="en-US" sz="1100" dirty="0"/>
                        <a:t>Chairman</a:t>
                      </a:r>
                    </a:p>
                  </a:txBody>
                  <a:tcPr/>
                </a:tc>
                <a:tc>
                  <a:txBody>
                    <a:bodyPr/>
                    <a:lstStyle/>
                    <a:p>
                      <a:pPr algn="ctr"/>
                      <a:r>
                        <a:rPr lang="en-US" sz="1100" dirty="0"/>
                        <a:t>Vice Chairman</a:t>
                      </a:r>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xmlns="" val="2723402030"/>
                  </a:ext>
                </a:extLst>
              </a:tr>
            </a:tbl>
          </a:graphicData>
        </a:graphic>
      </p:graphicFrame>
      <p:sp>
        <p:nvSpPr>
          <p:cNvPr id="13" name="Rectangle 12">
            <a:extLst>
              <a:ext uri="{FF2B5EF4-FFF2-40B4-BE49-F238E27FC236}">
                <a16:creationId xmlns:a16="http://schemas.microsoft.com/office/drawing/2014/main" xmlns="" id="{B398B50A-AEC5-4B20-8FDC-B7BD53D605EB}"/>
              </a:ext>
            </a:extLst>
          </p:cNvPr>
          <p:cNvSpPr/>
          <p:nvPr/>
        </p:nvSpPr>
        <p:spPr>
          <a:xfrm>
            <a:off x="152400" y="5888504"/>
            <a:ext cx="8991600" cy="969496"/>
          </a:xfrm>
          <a:prstGeom prst="rect">
            <a:avLst/>
          </a:prstGeom>
        </p:spPr>
        <p:txBody>
          <a:bodyPr wrap="square">
            <a:spAutoFit/>
          </a:bodyPr>
          <a:lstStyle/>
          <a:p>
            <a:pPr algn="ctr"/>
            <a:r>
              <a:rPr lang="en-US" sz="1600" dirty="0">
                <a:solidFill>
                  <a:srgbClr val="FFC000"/>
                </a:solidFill>
              </a:rPr>
              <a:t>9 E. Jefferson St. #B - Quincy, Florida 32351</a:t>
            </a:r>
            <a:br>
              <a:rPr lang="en-US" sz="1600" dirty="0">
                <a:solidFill>
                  <a:srgbClr val="FFC000"/>
                </a:solidFill>
              </a:rPr>
            </a:br>
            <a:r>
              <a:rPr lang="en-US" sz="1600" dirty="0">
                <a:solidFill>
                  <a:srgbClr val="FFC000"/>
                </a:solidFill>
              </a:rPr>
              <a:t> (850) 875-8650</a:t>
            </a:r>
            <a:br>
              <a:rPr lang="en-US" sz="1600" dirty="0">
                <a:solidFill>
                  <a:srgbClr val="FFC000"/>
                </a:solidFill>
              </a:rPr>
            </a:br>
            <a:endParaRPr lang="en-US" sz="900" dirty="0">
              <a:solidFill>
                <a:srgbClr val="FFC000"/>
              </a:solidFill>
            </a:endParaRPr>
          </a:p>
          <a:p>
            <a:pPr algn="ctr"/>
            <a:r>
              <a:rPr lang="en-US" sz="1600" b="1" dirty="0">
                <a:solidFill>
                  <a:srgbClr val="FFC000"/>
                </a:solidFill>
              </a:rPr>
              <a:t>HTTPS://WWW.GADSDENCOUNTYFL.GOV/COMMISSION</a:t>
            </a:r>
            <a:endParaRPr lang="en-US"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olence Against Children in a Modern Society.jpg"/>
          <p:cNvPicPr>
            <a:picLocks noGrp="1" noChangeAspect="1"/>
          </p:cNvPicPr>
          <p:nvPr>
            <p:ph idx="4294967295"/>
          </p:nvPr>
        </p:nvPicPr>
        <p:blipFill>
          <a:blip r:embed="rId2" cstate="print"/>
          <a:stretch>
            <a:fillRect/>
          </a:stretch>
        </p:blipFill>
        <p:spPr>
          <a:xfrm>
            <a:off x="1531883" y="38100"/>
            <a:ext cx="6080234" cy="6781800"/>
          </a:xfrm>
          <a:effectLst>
            <a:softEdge rad="63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865"/>
            <a:ext cx="8229600" cy="609600"/>
          </a:xfrm>
        </p:spPr>
        <p:txBody>
          <a:bodyPr>
            <a:noAutofit/>
          </a:bodyPr>
          <a:lstStyle/>
          <a:p>
            <a:r>
              <a:rPr lang="en-US" sz="3500" dirty="0">
                <a:solidFill>
                  <a:srgbClr val="FFC000"/>
                </a:solidFill>
              </a:rPr>
              <a:t>7</a:t>
            </a:r>
            <a:r>
              <a:rPr lang="en-US" sz="3500" baseline="30000" dirty="0">
                <a:solidFill>
                  <a:srgbClr val="FFC000"/>
                </a:solidFill>
              </a:rPr>
              <a:t>th</a:t>
            </a:r>
            <a:r>
              <a:rPr lang="en-US" sz="3500" dirty="0">
                <a:solidFill>
                  <a:srgbClr val="FFC000"/>
                </a:solidFill>
              </a:rPr>
              <a:t> Annual Rural Summit</a:t>
            </a:r>
          </a:p>
        </p:txBody>
      </p:sp>
      <p:sp>
        <p:nvSpPr>
          <p:cNvPr id="5" name="Content Placeholder 4"/>
          <p:cNvSpPr>
            <a:spLocks noGrp="1"/>
          </p:cNvSpPr>
          <p:nvPr>
            <p:ph sz="quarter" idx="2"/>
          </p:nvPr>
        </p:nvSpPr>
        <p:spPr>
          <a:xfrm>
            <a:off x="152400" y="1006772"/>
            <a:ext cx="3886200" cy="5470228"/>
          </a:xfrm>
        </p:spPr>
        <p:txBody>
          <a:bodyPr>
            <a:normAutofit lnSpcReduction="10000"/>
          </a:bodyPr>
          <a:lstStyle/>
          <a:p>
            <a:pPr marL="0" indent="0" algn="just">
              <a:buNone/>
            </a:pPr>
            <a:r>
              <a:rPr lang="en-US" sz="1400" dirty="0"/>
              <a:t>The Rural County Summit is designed to give our leaders in the community the best opportunity to be successful in the most tragic situations. Each year we have highlighted different types of events to make sure that we are focusing on the hottest topics. This year, we will discuss Violence Against Children in a Modern Society. This year, the Rural Summit is focusing on our children’s safety. Our children deserve to have the most informed and prepared leaders possible as we struggle to keep them safe in this changing society. The Marjory Stoneman Douglas and Sandy Hook School Shootings are two of the most horrific events in recent U.S history. As an attendee you will hear leaders who were directly involved in the shooting or aftermath and tell you in detail about the event. The FBI and FDLE will teach us about the modern dangers that our children face through technology. Many of us who are older are unaware of the issues that our children face from </a:t>
            </a:r>
            <a:r>
              <a:rPr lang="en-US" sz="1400" strike="sngStrike" dirty="0"/>
              <a:t>these</a:t>
            </a:r>
            <a:r>
              <a:rPr lang="en-US" sz="1400" dirty="0"/>
              <a:t> predators who seek our children through technology. Mental health and social stress among youth is at an all-time high. Experts will explain how this effects our children, how you can recognize, and how to help children facing these terrible issues. </a:t>
            </a:r>
          </a:p>
        </p:txBody>
      </p:sp>
      <p:sp>
        <p:nvSpPr>
          <p:cNvPr id="3" name="Rectangle 2">
            <a:extLst>
              <a:ext uri="{FF2B5EF4-FFF2-40B4-BE49-F238E27FC236}">
                <a16:creationId xmlns:a16="http://schemas.microsoft.com/office/drawing/2014/main" xmlns="" id="{0FEFCC36-4C3B-4FE0-A454-CA39A07F1AEE}"/>
              </a:ext>
            </a:extLst>
          </p:cNvPr>
          <p:cNvSpPr/>
          <p:nvPr/>
        </p:nvSpPr>
        <p:spPr>
          <a:xfrm>
            <a:off x="4054631" y="4038600"/>
            <a:ext cx="2320773" cy="461665"/>
          </a:xfrm>
          <a:prstGeom prst="rect">
            <a:avLst/>
          </a:prstGeom>
        </p:spPr>
        <p:txBody>
          <a:bodyPr wrap="square">
            <a:spAutoFit/>
          </a:bodyPr>
          <a:lstStyle/>
          <a:p>
            <a:pPr algn="ctr"/>
            <a:r>
              <a:rPr lang="en-US" sz="1200" dirty="0"/>
              <a:t>SHERIFF </a:t>
            </a:r>
            <a:br>
              <a:rPr lang="en-US" sz="1200" dirty="0"/>
            </a:br>
            <a:r>
              <a:rPr lang="en-US" sz="1200" dirty="0"/>
              <a:t>MORRIS A. YOUNG </a:t>
            </a:r>
          </a:p>
        </p:txBody>
      </p:sp>
      <p:sp>
        <p:nvSpPr>
          <p:cNvPr id="6" name="Rectangle 5">
            <a:extLst>
              <a:ext uri="{FF2B5EF4-FFF2-40B4-BE49-F238E27FC236}">
                <a16:creationId xmlns:a16="http://schemas.microsoft.com/office/drawing/2014/main" xmlns="" id="{CC710EAC-1C87-45E1-8D15-C54B3E468FB6}"/>
              </a:ext>
            </a:extLst>
          </p:cNvPr>
          <p:cNvSpPr/>
          <p:nvPr/>
        </p:nvSpPr>
        <p:spPr>
          <a:xfrm>
            <a:off x="6477000" y="4035623"/>
            <a:ext cx="2504280" cy="461665"/>
          </a:xfrm>
          <a:prstGeom prst="rect">
            <a:avLst/>
          </a:prstGeom>
        </p:spPr>
        <p:txBody>
          <a:bodyPr wrap="square">
            <a:spAutoFit/>
          </a:bodyPr>
          <a:lstStyle/>
          <a:p>
            <a:pPr algn="ctr"/>
            <a:r>
              <a:rPr lang="en-US" sz="1200" dirty="0"/>
              <a:t>SUPERINTENDENT </a:t>
            </a:r>
            <a:br>
              <a:rPr lang="en-US" sz="1200" dirty="0"/>
            </a:br>
            <a:r>
              <a:rPr lang="en-US" sz="1200" dirty="0"/>
              <a:t>ROGER MILTON</a:t>
            </a:r>
          </a:p>
        </p:txBody>
      </p:sp>
      <p:pic>
        <p:nvPicPr>
          <p:cNvPr id="1028" name="Picture 4" descr="Related image">
            <a:extLst>
              <a:ext uri="{FF2B5EF4-FFF2-40B4-BE49-F238E27FC236}">
                <a16:creationId xmlns:a16="http://schemas.microsoft.com/office/drawing/2014/main" xmlns="" id="{FB9C4198-1EAD-4FC3-9B1B-91D572057FA9}"/>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5360" r="5336"/>
          <a:stretch/>
        </p:blipFill>
        <p:spPr bwMode="auto">
          <a:xfrm>
            <a:off x="4089404" y="969730"/>
            <a:ext cx="2320773" cy="3047061"/>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18" name="Picture 17" descr="A person wearing a suit and tie&#10;&#10;Description automatically generated">
            <a:extLst>
              <a:ext uri="{FF2B5EF4-FFF2-40B4-BE49-F238E27FC236}">
                <a16:creationId xmlns:a16="http://schemas.microsoft.com/office/drawing/2014/main" xmlns="" id="{D8B77D64-8FBE-46B3-A926-574B27E2123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42130" y="969730"/>
            <a:ext cx="2188654" cy="3017782"/>
          </a:xfrm>
          <a:prstGeom prst="rect">
            <a:avLst/>
          </a:prstGeom>
          <a:effectLst>
            <a:softEdge rad="63500"/>
          </a:effectLst>
        </p:spPr>
      </p:pic>
      <p:sp>
        <p:nvSpPr>
          <p:cNvPr id="19" name="Rectangle 18">
            <a:extLst>
              <a:ext uri="{FF2B5EF4-FFF2-40B4-BE49-F238E27FC236}">
                <a16:creationId xmlns:a16="http://schemas.microsoft.com/office/drawing/2014/main" xmlns="" id="{BDB5C41A-AF04-48B9-BB35-FDA23C638A0C}"/>
              </a:ext>
            </a:extLst>
          </p:cNvPr>
          <p:cNvSpPr/>
          <p:nvPr/>
        </p:nvSpPr>
        <p:spPr>
          <a:xfrm>
            <a:off x="76200" y="6474023"/>
            <a:ext cx="8991600" cy="307777"/>
          </a:xfrm>
          <a:prstGeom prst="rect">
            <a:avLst/>
          </a:prstGeom>
        </p:spPr>
        <p:txBody>
          <a:bodyPr wrap="square">
            <a:spAutoFit/>
          </a:bodyPr>
          <a:lstStyle/>
          <a:p>
            <a:pPr algn="ctr"/>
            <a:r>
              <a:rPr lang="en-US" sz="1400" dirty="0">
                <a:solidFill>
                  <a:srgbClr val="FFC000"/>
                </a:solidFill>
              </a:rPr>
              <a:t>To register please send email to </a:t>
            </a:r>
            <a:r>
              <a:rPr lang="en-US" sz="1400" dirty="0">
                <a:solidFill>
                  <a:srgbClr val="FFFF00"/>
                </a:solidFill>
                <a:hlinkClick r:id="rId4">
                  <a:extLst>
                    <a:ext uri="{A12FA001-AC4F-418D-AE19-62706E023703}">
                      <ahyp:hlinkClr xmlns:ahyp="http://schemas.microsoft.com/office/drawing/2018/hyperlinkcolor" xmlns="" val="tx"/>
                    </a:ext>
                  </a:extLst>
                </a:hlinkClick>
              </a:rPr>
              <a:t>Ruralcountysummit@tds.net</a:t>
            </a:r>
            <a:r>
              <a:rPr lang="en-US" sz="1400" dirty="0">
                <a:solidFill>
                  <a:srgbClr val="FFFF00"/>
                </a:solidFill>
              </a:rPr>
              <a:t> </a:t>
            </a:r>
            <a:r>
              <a:rPr lang="en-US" sz="1400" dirty="0">
                <a:solidFill>
                  <a:srgbClr val="FFC000"/>
                </a:solidFill>
              </a:rPr>
              <a:t>or call Major Shawn Wood (850) 5194295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a:solidFill>
                  <a:srgbClr val="FFC000"/>
                </a:solidFill>
              </a:rPr>
              <a:t>Marjorie Stoneman Douglas School Shooting</a:t>
            </a:r>
          </a:p>
        </p:txBody>
      </p:sp>
      <p:sp>
        <p:nvSpPr>
          <p:cNvPr id="7" name="Text Placeholder 6"/>
          <p:cNvSpPr>
            <a:spLocks noGrp="1"/>
          </p:cNvSpPr>
          <p:nvPr>
            <p:ph type="body" idx="1"/>
          </p:nvPr>
        </p:nvSpPr>
        <p:spPr>
          <a:xfrm>
            <a:off x="4492625" y="5410200"/>
            <a:ext cx="4041775" cy="838200"/>
          </a:xfrm>
        </p:spPr>
        <p:txBody>
          <a:bodyPr>
            <a:normAutofit/>
          </a:bodyPr>
          <a:lstStyle/>
          <a:p>
            <a:r>
              <a:rPr lang="en-US" sz="1400" dirty="0"/>
              <a:t>Marjory Stoneman Douglas Heroes</a:t>
            </a:r>
          </a:p>
        </p:txBody>
      </p:sp>
      <p:sp>
        <p:nvSpPr>
          <p:cNvPr id="3" name="Content Placeholder 2"/>
          <p:cNvSpPr>
            <a:spLocks noGrp="1"/>
          </p:cNvSpPr>
          <p:nvPr>
            <p:ph sz="quarter" idx="2"/>
          </p:nvPr>
        </p:nvSpPr>
        <p:spPr>
          <a:xfrm>
            <a:off x="74612" y="2057400"/>
            <a:ext cx="3278188" cy="3200400"/>
          </a:xfrm>
        </p:spPr>
        <p:txBody>
          <a:bodyPr>
            <a:normAutofit/>
          </a:bodyPr>
          <a:lstStyle/>
          <a:p>
            <a:pPr marL="228600" indent="-228600"/>
            <a:r>
              <a:rPr lang="en-US" sz="1400" dirty="0"/>
              <a:t>First, I would like to honor and recognize the 17 people who lost their lives in the Marjory Stoneman Douglas School Shooting. On February 14, 2018 an ex-student entered the school and began an onslaught that would cause 17 innocent people to lose their lives. As an attendee, you will hear the details of this tragic event told by Sheriff Bob Gualtieri, Chairman of the Marjory Stoneman Douglas Commission.</a:t>
            </a:r>
          </a:p>
        </p:txBody>
      </p:sp>
      <p:pic>
        <p:nvPicPr>
          <p:cNvPr id="5" name="Content Placeholder 4" descr="parkland.jpg"/>
          <p:cNvPicPr>
            <a:picLocks noGrp="1" noChangeAspect="1"/>
          </p:cNvPicPr>
          <p:nvPr>
            <p:ph sz="quarter" idx="4"/>
          </p:nvPr>
        </p:nvPicPr>
        <p:blipFill rotWithShape="1">
          <a:blip r:embed="rId2"/>
          <a:srcRect l="5025" r="7042"/>
          <a:stretch/>
        </p:blipFill>
        <p:spPr>
          <a:xfrm>
            <a:off x="3430588" y="1676400"/>
            <a:ext cx="5638800" cy="3657600"/>
          </a:xfrm>
          <a:effectLst>
            <a:softEdge rad="63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500" dirty="0">
                <a:solidFill>
                  <a:srgbClr val="FFC000"/>
                </a:solidFill>
              </a:rPr>
              <a:t>Marjory</a:t>
            </a:r>
            <a:r>
              <a:rPr lang="en-US" sz="3500" dirty="0">
                <a:solidFill>
                  <a:srgbClr val="FF0000"/>
                </a:solidFill>
              </a:rPr>
              <a:t> </a:t>
            </a:r>
            <a:r>
              <a:rPr lang="en-US" sz="3500" dirty="0">
                <a:solidFill>
                  <a:srgbClr val="FFC000"/>
                </a:solidFill>
              </a:rPr>
              <a:t>Stoneman Douglas Commission</a:t>
            </a:r>
          </a:p>
        </p:txBody>
      </p:sp>
      <p:sp>
        <p:nvSpPr>
          <p:cNvPr id="3" name="Content Placeholder 2"/>
          <p:cNvSpPr>
            <a:spLocks noGrp="1"/>
          </p:cNvSpPr>
          <p:nvPr>
            <p:ph sz="quarter" idx="2"/>
          </p:nvPr>
        </p:nvSpPr>
        <p:spPr>
          <a:xfrm>
            <a:off x="45720" y="1447800"/>
            <a:ext cx="4373880" cy="5257800"/>
          </a:xfrm>
        </p:spPr>
        <p:txBody>
          <a:bodyPr>
            <a:noAutofit/>
          </a:bodyPr>
          <a:lstStyle/>
          <a:p>
            <a:pPr marL="228600" indent="-228600"/>
            <a:r>
              <a:rPr lang="en-US" sz="1400" dirty="0"/>
              <a:t>Sheriff Bob Gualtieri, Chairman of the Commission, will give an in-depth review of the shooting incident at Marjory Stoneman Douglas in Parkland, Florida. Sheriff Gualtieri led this collaborative panel through one of the most comprehensive investigations, produced findings in unprecedented time, and give safety action plans for every school in the State of Florida. Sheriff Gualtieri will provide the insight provided by this tremendous panel. </a:t>
            </a:r>
          </a:p>
          <a:p>
            <a:pPr marL="228600" indent="-228600"/>
            <a:endParaRPr lang="en-US" sz="1400" dirty="0"/>
          </a:p>
          <a:p>
            <a:pPr marL="228600" indent="-228600"/>
            <a:r>
              <a:rPr lang="en-US" sz="1400" dirty="0"/>
              <a:t>The Marjory Stoneman Douglas High School Public Safety Commission within the Florida Department of Law Enforcement was established during the 2018 legislative session. The legislation represents a comprehensive approach to identifying and addressing issues presented by the tragedy that occurred at Marjory Stoneman Douglas High School in Parkland, Florida. The Commission was formed to specifically analyze information from the school shooting and other mass violence incidents in the state and address recommendations and system improvements.</a:t>
            </a:r>
          </a:p>
        </p:txBody>
      </p:sp>
      <p:pic>
        <p:nvPicPr>
          <p:cNvPr id="5" name="Content Placeholder 4" descr="sheriff gualtieri.jpg"/>
          <p:cNvPicPr>
            <a:picLocks noGrp="1" noChangeAspect="1"/>
          </p:cNvPicPr>
          <p:nvPr>
            <p:ph sz="quarter" idx="4"/>
          </p:nvPr>
        </p:nvPicPr>
        <p:blipFill>
          <a:blip r:embed="rId2">
            <a:extLst>
              <a:ext uri="{BEBA8EAE-BF5A-486C-A8C5-ECC9F3942E4B}">
                <a14:imgProps xmlns:a14="http://schemas.microsoft.com/office/drawing/2010/main" xmlns="">
                  <a14:imgLayer r:embed="rId3">
                    <a14:imgEffect>
                      <a14:brightnessContrast bright="20000"/>
                    </a14:imgEffect>
                  </a14:imgLayer>
                </a14:imgProps>
              </a:ext>
            </a:extLst>
          </a:blip>
          <a:stretch>
            <a:fillRect/>
          </a:stretch>
        </p:blipFill>
        <p:spPr>
          <a:xfrm>
            <a:off x="4426678" y="1676400"/>
            <a:ext cx="4479561" cy="2514600"/>
          </a:xfrm>
          <a:effectLst>
            <a:softEdge rad="127000"/>
          </a:effectLst>
        </p:spPr>
      </p:pic>
      <p:sp>
        <p:nvSpPr>
          <p:cNvPr id="4" name="Rectangle 3">
            <a:extLst>
              <a:ext uri="{FF2B5EF4-FFF2-40B4-BE49-F238E27FC236}">
                <a16:creationId xmlns:a16="http://schemas.microsoft.com/office/drawing/2014/main" xmlns="" id="{92E7DE41-3D4E-411C-9331-33A227906327}"/>
              </a:ext>
            </a:extLst>
          </p:cNvPr>
          <p:cNvSpPr/>
          <p:nvPr/>
        </p:nvSpPr>
        <p:spPr>
          <a:xfrm>
            <a:off x="5783555" y="4449861"/>
            <a:ext cx="1494320" cy="307777"/>
          </a:xfrm>
          <a:prstGeom prst="rect">
            <a:avLst/>
          </a:prstGeom>
        </p:spPr>
        <p:txBody>
          <a:bodyPr wrap="none">
            <a:spAutoFit/>
          </a:bodyPr>
          <a:lstStyle/>
          <a:p>
            <a:r>
              <a:rPr lang="en-US" sz="1400" dirty="0"/>
              <a:t>Pinellas County </a:t>
            </a:r>
          </a:p>
        </p:txBody>
      </p:sp>
      <p:sp>
        <p:nvSpPr>
          <p:cNvPr id="6" name="Rectangle 5">
            <a:extLst>
              <a:ext uri="{FF2B5EF4-FFF2-40B4-BE49-F238E27FC236}">
                <a16:creationId xmlns:a16="http://schemas.microsoft.com/office/drawing/2014/main" xmlns="" id="{D5D1B79E-3950-478A-B30E-D99605799ECC}"/>
              </a:ext>
            </a:extLst>
          </p:cNvPr>
          <p:cNvSpPr/>
          <p:nvPr/>
        </p:nvSpPr>
        <p:spPr>
          <a:xfrm>
            <a:off x="5334000" y="4260413"/>
            <a:ext cx="2351926" cy="307777"/>
          </a:xfrm>
          <a:prstGeom prst="rect">
            <a:avLst/>
          </a:prstGeom>
        </p:spPr>
        <p:txBody>
          <a:bodyPr wrap="none">
            <a:spAutoFit/>
          </a:bodyPr>
          <a:lstStyle/>
          <a:p>
            <a:r>
              <a:rPr lang="en-US" sz="1400" dirty="0"/>
              <a:t>SHERIFF BOB GUALTIERI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7680" y="0"/>
            <a:ext cx="8229600" cy="1143000"/>
          </a:xfrm>
        </p:spPr>
        <p:txBody>
          <a:bodyPr>
            <a:noAutofit/>
          </a:bodyPr>
          <a:lstStyle/>
          <a:p>
            <a:r>
              <a:rPr lang="en-US" sz="3500" dirty="0">
                <a:solidFill>
                  <a:srgbClr val="FFC000"/>
                </a:solidFill>
              </a:rPr>
              <a:t>Sandy Hook School Shooting</a:t>
            </a:r>
            <a:br>
              <a:rPr lang="en-US" sz="3500" dirty="0">
                <a:solidFill>
                  <a:srgbClr val="FFC000"/>
                </a:solidFill>
              </a:rPr>
            </a:br>
            <a:r>
              <a:rPr lang="en-US" sz="3500" dirty="0">
                <a:solidFill>
                  <a:srgbClr val="FFC000"/>
                </a:solidFill>
              </a:rPr>
              <a:t>(7 Years Later)</a:t>
            </a:r>
          </a:p>
        </p:txBody>
      </p:sp>
      <p:sp>
        <p:nvSpPr>
          <p:cNvPr id="7" name="Text Placeholder 6"/>
          <p:cNvSpPr>
            <a:spLocks noGrp="1"/>
          </p:cNvSpPr>
          <p:nvPr>
            <p:ph type="body" sz="half" idx="3"/>
          </p:nvPr>
        </p:nvSpPr>
        <p:spPr>
          <a:xfrm>
            <a:off x="5742305" y="4718050"/>
            <a:ext cx="2974975" cy="685800"/>
          </a:xfrm>
        </p:spPr>
        <p:txBody>
          <a:bodyPr>
            <a:noAutofit/>
          </a:bodyPr>
          <a:lstStyle/>
          <a:p>
            <a:pPr algn="ctr"/>
            <a:r>
              <a:rPr lang="en-US" sz="1400" dirty="0"/>
              <a:t>SRO William Chapman</a:t>
            </a:r>
          </a:p>
        </p:txBody>
      </p:sp>
      <p:sp>
        <p:nvSpPr>
          <p:cNvPr id="6" name="Content Placeholder 5"/>
          <p:cNvSpPr>
            <a:spLocks noGrp="1"/>
          </p:cNvSpPr>
          <p:nvPr>
            <p:ph sz="quarter" idx="2"/>
          </p:nvPr>
        </p:nvSpPr>
        <p:spPr>
          <a:xfrm>
            <a:off x="0" y="1456690"/>
            <a:ext cx="5410200" cy="5325110"/>
          </a:xfrm>
        </p:spPr>
        <p:txBody>
          <a:bodyPr>
            <a:noAutofit/>
          </a:bodyPr>
          <a:lstStyle/>
          <a:p>
            <a:pPr marL="228600" indent="-228600"/>
            <a:r>
              <a:rPr lang="en-US" sz="1350" dirty="0"/>
              <a:t>SRO William Chapman began his law enforcement career in 2008 with the Newtown Police Department. After only four years on the job, one of the worst school shootings in history took place in his community. The Sandy Hook School Shooting shocked the world as society began to look at the vulnerability of our children. </a:t>
            </a:r>
          </a:p>
          <a:p>
            <a:pPr marL="228600" indent="-228600"/>
            <a:endParaRPr lang="en-US" sz="1350" dirty="0"/>
          </a:p>
          <a:p>
            <a:pPr marL="228600" indent="-228600"/>
            <a:r>
              <a:rPr lang="en-US" sz="1350" dirty="0"/>
              <a:t>SRO Chapman will give his first hand experience in both the immediate response and aftermath of one of the most horrific incidents in modern American history. Chapman will give insight on how to enhance physical security of the classroom and the social/emotional security of the students and staff. </a:t>
            </a:r>
          </a:p>
          <a:p>
            <a:pPr marL="228600" indent="-228600"/>
            <a:endParaRPr lang="en-US" sz="1350" dirty="0"/>
          </a:p>
          <a:p>
            <a:pPr marL="228600" indent="-228600"/>
            <a:r>
              <a:rPr lang="en-US" sz="1350" dirty="0"/>
              <a:t>Attendees will hear the story from within about how it happened and how difficult it was after such a tragic event occurred in his community. Chapman will explain why there is such value in a relational approach to school safety and security. </a:t>
            </a:r>
          </a:p>
          <a:p>
            <a:pPr marL="228600" indent="-228600"/>
            <a:endParaRPr lang="en-US" sz="1350" dirty="0"/>
          </a:p>
          <a:p>
            <a:pPr marL="228600" indent="-228600"/>
            <a:r>
              <a:rPr lang="en-US" sz="1350" i="1" dirty="0"/>
              <a:t>“SRO Chapman truly has a story of tragedy that will be difficult to hear. The Sandy Hook Story is tragic, but the efforts by those who responded and the aftermath is nothing less than heroic. He will explain the difficulties of trying to live past such a tragic moment for the students, staff and responders who dealt with such heartbreaking story.” </a:t>
            </a:r>
          </a:p>
          <a:p>
            <a:pPr marL="228600" indent="-228600" algn="ctr">
              <a:buNone/>
            </a:pPr>
            <a:r>
              <a:rPr lang="en-US" sz="1350" i="1" dirty="0"/>
              <a:t>-Major Shawn Wood</a:t>
            </a:r>
          </a:p>
        </p:txBody>
      </p:sp>
      <p:pic>
        <p:nvPicPr>
          <p:cNvPr id="2050" name="Picture 2" descr="C:\Users\swood\AppData\Local\Microsoft\Windows\Temporary Internet Files\Content.Outlook\09D2H79V\bio pic.png"/>
          <p:cNvPicPr>
            <a:picLocks noGrp="1" noChangeAspect="1" noChangeArrowheads="1"/>
          </p:cNvPicPr>
          <p:nvPr>
            <p:ph sz="quarter" idx="4"/>
          </p:nvPr>
        </p:nvPicPr>
        <p:blipFill rotWithShape="1">
          <a:blip r:embed="rId2"/>
          <a:srcRect l="23834" t="11765" r="23732" b="11765"/>
          <a:stretch/>
        </p:blipFill>
        <p:spPr bwMode="auto">
          <a:xfrm>
            <a:off x="6019800" y="1828800"/>
            <a:ext cx="2385648" cy="2819400"/>
          </a:xfrm>
          <a:prstGeom prst="rect">
            <a:avLst/>
          </a:prstGeom>
          <a:noFill/>
          <a:effectLst>
            <a:softEdge rad="63500"/>
          </a:effectLst>
        </p:spPr>
      </p:pic>
      <p:sp>
        <p:nvSpPr>
          <p:cNvPr id="2" name="Rectangle 1">
            <a:extLst>
              <a:ext uri="{FF2B5EF4-FFF2-40B4-BE49-F238E27FC236}">
                <a16:creationId xmlns:a16="http://schemas.microsoft.com/office/drawing/2014/main" xmlns="" id="{AF8C50C4-347B-42D9-8004-2E56F8EBEE6E}"/>
              </a:ext>
            </a:extLst>
          </p:cNvPr>
          <p:cNvSpPr/>
          <p:nvPr/>
        </p:nvSpPr>
        <p:spPr>
          <a:xfrm>
            <a:off x="6377299" y="5165923"/>
            <a:ext cx="1670649" cy="523220"/>
          </a:xfrm>
          <a:prstGeom prst="rect">
            <a:avLst/>
          </a:prstGeom>
        </p:spPr>
        <p:txBody>
          <a:bodyPr wrap="none">
            <a:spAutoFit/>
          </a:bodyPr>
          <a:lstStyle/>
          <a:p>
            <a:pPr algn="ctr"/>
            <a:r>
              <a:rPr lang="en-US" sz="1400" dirty="0"/>
              <a:t>Newtown </a:t>
            </a:r>
            <a:br>
              <a:rPr lang="en-US" sz="1400" dirty="0"/>
            </a:br>
            <a:r>
              <a:rPr lang="en-US" sz="1400" dirty="0"/>
              <a:t>Police Department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4724398" y="4876800"/>
            <a:ext cx="4041775" cy="685800"/>
          </a:xfrm>
        </p:spPr>
        <p:txBody>
          <a:bodyPr>
            <a:normAutofit/>
          </a:bodyPr>
          <a:lstStyle/>
          <a:p>
            <a:pPr algn="ctr"/>
            <a:r>
              <a:rPr lang="en-US" sz="1400" dirty="0"/>
              <a:t>7 years after Sandy Hook victims </a:t>
            </a:r>
          </a:p>
        </p:txBody>
      </p:sp>
      <p:sp>
        <p:nvSpPr>
          <p:cNvPr id="5" name="Content Placeholder 4"/>
          <p:cNvSpPr>
            <a:spLocks noGrp="1"/>
          </p:cNvSpPr>
          <p:nvPr>
            <p:ph sz="quarter" idx="2"/>
          </p:nvPr>
        </p:nvSpPr>
        <p:spPr>
          <a:xfrm>
            <a:off x="-20321" y="1371600"/>
            <a:ext cx="4516121" cy="5486400"/>
          </a:xfrm>
        </p:spPr>
        <p:txBody>
          <a:bodyPr>
            <a:normAutofit fontScale="92500" lnSpcReduction="10000"/>
          </a:bodyPr>
          <a:lstStyle/>
          <a:p>
            <a:pPr marL="228600" indent="-228600"/>
            <a:r>
              <a:rPr lang="en-US" sz="1400" b="1" dirty="0"/>
              <a:t>(CNN) </a:t>
            </a:r>
            <a:r>
              <a:rPr lang="en-US" sz="1400" dirty="0"/>
              <a:t>It remains among America's most heinous nightmares: the lives of 20 little children -- dancers and swimmers, pianists and painters, budding readers, little sisters and big brothers -- </a:t>
            </a:r>
            <a:r>
              <a:rPr lang="en-US" sz="1400" dirty="0">
                <a:hlinkClick r:id="rId2"/>
              </a:rPr>
              <a:t>extinguished in a flash of violence</a:t>
            </a:r>
            <a:r>
              <a:rPr lang="en-US" sz="1400" dirty="0"/>
              <a:t> inside Sandy Hook Elementary. </a:t>
            </a:r>
          </a:p>
          <a:p>
            <a:pPr marL="228600" indent="-228600"/>
            <a:endParaRPr lang="en-US" sz="1400" dirty="0"/>
          </a:p>
          <a:p>
            <a:pPr marL="228600" indent="-228600"/>
            <a:r>
              <a:rPr lang="en-US" sz="1400" dirty="0"/>
              <a:t>Taken with them on that chilly Friday in December -- just 11 days before Christmas -- were </a:t>
            </a:r>
            <a:r>
              <a:rPr lang="en-US" sz="1400" dirty="0">
                <a:hlinkClick r:id="rId3"/>
              </a:rPr>
              <a:t>six adults felled by the same gunman</a:t>
            </a:r>
            <a:r>
              <a:rPr lang="en-US" sz="1400" dirty="0"/>
              <a:t> as they refused to abandon their sacred trust to safeguard the smallest among them.</a:t>
            </a:r>
          </a:p>
          <a:p>
            <a:pPr marL="228600" indent="-228600"/>
            <a:endParaRPr lang="en-US" sz="1400" dirty="0"/>
          </a:p>
          <a:p>
            <a:pPr marL="228600" indent="-228600"/>
            <a:r>
              <a:rPr lang="en-US" sz="1400" dirty="0"/>
              <a:t>Five (talking about 5 or 7 years later?) years later, even those who have never set foot near Newtown, Connecticut, can conjure the scene painted by police of a first-grade classroom transformed into a killing field. You can see the faces of anguished parents desperate for proof of life, then later, tiny caskets overloaded with stuffed animals never to be named.</a:t>
            </a:r>
          </a:p>
          <a:p>
            <a:pPr marL="228600" indent="-228600"/>
            <a:endParaRPr lang="en-US" sz="1400" dirty="0"/>
          </a:p>
          <a:p>
            <a:pPr marL="228600" indent="-228600"/>
            <a:r>
              <a:rPr lang="en-US" sz="1400" dirty="0"/>
              <a:t>Since the 2012 massacre, a </a:t>
            </a:r>
            <a:r>
              <a:rPr lang="en-US" sz="1400" dirty="0">
                <a:hlinkClick r:id="rId4"/>
              </a:rPr>
              <a:t>new school has been built</a:t>
            </a:r>
            <a:r>
              <a:rPr lang="en-US" sz="1400" dirty="0"/>
              <a:t> for the students of a town known, now and for years to come, as a cradle of sorrow -- but also as the home of quiet resilience and untold love.</a:t>
            </a:r>
          </a:p>
          <a:p>
            <a:pPr marL="228600" indent="-228600"/>
            <a:endParaRPr lang="en-US" sz="1400" dirty="0"/>
          </a:p>
          <a:p>
            <a:pPr marL="228600" indent="-228600"/>
            <a:r>
              <a:rPr lang="en-US" sz="1400" dirty="0"/>
              <a:t>The 12 girls, eight boys and six women whose futures were stolen that day will be remembered, always. Here is a glimpse of what we learned about them in the days after they were lost:</a:t>
            </a:r>
          </a:p>
          <a:p>
            <a:pPr marL="228600" indent="-228600"/>
            <a:endParaRPr lang="en-US" sz="1400" dirty="0"/>
          </a:p>
        </p:txBody>
      </p:sp>
      <p:pic>
        <p:nvPicPr>
          <p:cNvPr id="7" name="Content Placeholder 6" descr="171213180354-sandy-hook-victims-graphic-super-169.jpg"/>
          <p:cNvPicPr>
            <a:picLocks noGrp="1" noChangeAspect="1"/>
          </p:cNvPicPr>
          <p:nvPr>
            <p:ph sz="quarter" idx="4"/>
          </p:nvPr>
        </p:nvPicPr>
        <p:blipFill>
          <a:blip r:embed="rId5"/>
          <a:stretch>
            <a:fillRect/>
          </a:stretch>
        </p:blipFill>
        <p:spPr>
          <a:xfrm>
            <a:off x="4479443" y="2041525"/>
            <a:ext cx="4531687" cy="2819400"/>
          </a:xfrm>
          <a:effectLst>
            <a:softEdge rad="63500"/>
          </a:effectLst>
        </p:spPr>
      </p:pic>
      <p:sp>
        <p:nvSpPr>
          <p:cNvPr id="3" name="Rectangle 2">
            <a:extLst>
              <a:ext uri="{FF2B5EF4-FFF2-40B4-BE49-F238E27FC236}">
                <a16:creationId xmlns:a16="http://schemas.microsoft.com/office/drawing/2014/main" xmlns="" id="{F5B97E02-3DA2-43FC-B6F9-878221E67064}"/>
              </a:ext>
            </a:extLst>
          </p:cNvPr>
          <p:cNvSpPr/>
          <p:nvPr/>
        </p:nvSpPr>
        <p:spPr>
          <a:xfrm>
            <a:off x="5777632" y="5332511"/>
            <a:ext cx="1830950" cy="307777"/>
          </a:xfrm>
          <a:prstGeom prst="rect">
            <a:avLst/>
          </a:prstGeom>
        </p:spPr>
        <p:txBody>
          <a:bodyPr wrap="none">
            <a:spAutoFit/>
          </a:bodyPr>
          <a:lstStyle/>
          <a:p>
            <a:pPr algn="ctr"/>
            <a:r>
              <a:rPr lang="en-US" sz="1400" dirty="0"/>
              <a:t>“Are Not Forgotten”</a:t>
            </a:r>
          </a:p>
        </p:txBody>
      </p:sp>
      <p:sp>
        <p:nvSpPr>
          <p:cNvPr id="11" name="Title 3">
            <a:extLst>
              <a:ext uri="{FF2B5EF4-FFF2-40B4-BE49-F238E27FC236}">
                <a16:creationId xmlns:a16="http://schemas.microsoft.com/office/drawing/2014/main" xmlns="" id="{25959D55-9075-413E-9893-D716428C7E5B}"/>
              </a:ext>
            </a:extLst>
          </p:cNvPr>
          <p:cNvSpPr txBox="1">
            <a:spLocks/>
          </p:cNvSpPr>
          <p:nvPr/>
        </p:nvSpPr>
        <p:spPr>
          <a:xfrm>
            <a:off x="609598" y="900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3500" dirty="0">
                <a:solidFill>
                  <a:srgbClr val="FFC000"/>
                </a:solidFill>
              </a:rPr>
              <a:t>Sandy Hook School Shooting</a:t>
            </a:r>
            <a:br>
              <a:rPr lang="en-US" sz="3500" dirty="0">
                <a:solidFill>
                  <a:srgbClr val="FFC000"/>
                </a:solidFill>
              </a:rPr>
            </a:br>
            <a:r>
              <a:rPr lang="en-US" sz="3500" dirty="0">
                <a:solidFill>
                  <a:srgbClr val="FFC000"/>
                </a:solidFill>
              </a:rPr>
              <a:t>(7 Years Later)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609600"/>
          </a:xfrm>
        </p:spPr>
        <p:txBody>
          <a:bodyPr>
            <a:noAutofit/>
          </a:bodyPr>
          <a:lstStyle/>
          <a:p>
            <a:r>
              <a:rPr lang="en-US" sz="3500" dirty="0">
                <a:solidFill>
                  <a:srgbClr val="FFC000"/>
                </a:solidFill>
              </a:rPr>
              <a:t>“The Amanda Todd Story”</a:t>
            </a:r>
          </a:p>
        </p:txBody>
      </p:sp>
      <p:sp>
        <p:nvSpPr>
          <p:cNvPr id="4" name="Text Placeholder 3"/>
          <p:cNvSpPr>
            <a:spLocks noGrp="1"/>
          </p:cNvSpPr>
          <p:nvPr>
            <p:ph type="body" sz="half" idx="3"/>
          </p:nvPr>
        </p:nvSpPr>
        <p:spPr>
          <a:xfrm>
            <a:off x="4648200" y="5282883"/>
            <a:ext cx="4191000" cy="533400"/>
          </a:xfrm>
        </p:spPr>
        <p:txBody>
          <a:bodyPr>
            <a:normAutofit/>
          </a:bodyPr>
          <a:lstStyle/>
          <a:p>
            <a:pPr algn="ctr"/>
            <a:r>
              <a:rPr lang="en-US" sz="1400" dirty="0"/>
              <a:t>Amanda Todd</a:t>
            </a:r>
          </a:p>
        </p:txBody>
      </p:sp>
      <p:sp>
        <p:nvSpPr>
          <p:cNvPr id="5" name="Content Placeholder 4"/>
          <p:cNvSpPr>
            <a:spLocks noGrp="1"/>
          </p:cNvSpPr>
          <p:nvPr>
            <p:ph sz="quarter" idx="2"/>
          </p:nvPr>
        </p:nvSpPr>
        <p:spPr>
          <a:xfrm>
            <a:off x="76200" y="1625283"/>
            <a:ext cx="4389120" cy="4191000"/>
          </a:xfrm>
        </p:spPr>
        <p:txBody>
          <a:bodyPr>
            <a:normAutofit/>
          </a:bodyPr>
          <a:lstStyle/>
          <a:p>
            <a:pPr marL="228600" indent="-228600"/>
            <a:r>
              <a:rPr lang="en-US" sz="1400" dirty="0"/>
              <a:t>On September 7, 2012, Amanda posted a 9-minute video on You Tube titled “My Story</a:t>
            </a:r>
            <a:r>
              <a:rPr lang="en-US" sz="1400" i="1" dirty="0"/>
              <a:t>: Struggling, Bullying, Suicide and Self-harm.”  </a:t>
            </a:r>
            <a:r>
              <a:rPr lang="en-US" sz="1400" dirty="0"/>
              <a:t>This story moved me along with millions of others around the world.  Today over 50 million views of the video have been seen.  A child motivated me to learn more about how something could happen to such a beautiful child (“child” twice in sentence sounds redundant).  Amanda brought bullying to the forefront across the world. </a:t>
            </a:r>
          </a:p>
          <a:p>
            <a:pPr marL="228600" indent="-228600" algn="just"/>
            <a:endParaRPr lang="en-US" sz="1400" i="1" dirty="0"/>
          </a:p>
          <a:p>
            <a:pPr marL="228600" indent="-228600"/>
            <a:r>
              <a:rPr lang="en-US" sz="1400" dirty="0"/>
              <a:t>This was a story that I didn’t want to go away, so I searched Canada for someone to tell the story. While looking, I was able to track down Carol Todd, her mother.  Through our conversations about Amanda, I knew that every individual in charge of a child’s life should hear this story.  I was moved by a child I never knew.</a:t>
            </a:r>
          </a:p>
        </p:txBody>
      </p:sp>
      <p:pic>
        <p:nvPicPr>
          <p:cNvPr id="9" name="Content Placeholder 8" descr="amanda%20todd.jpg"/>
          <p:cNvPicPr>
            <a:picLocks noGrp="1" noChangeAspect="1"/>
          </p:cNvPicPr>
          <p:nvPr>
            <p:ph sz="quarter" idx="4"/>
          </p:nvPr>
        </p:nvPicPr>
        <p:blipFill>
          <a:blip r:embed="rId2"/>
          <a:stretch>
            <a:fillRect/>
          </a:stretch>
        </p:blipFill>
        <p:spPr>
          <a:xfrm>
            <a:off x="5410200" y="1524000"/>
            <a:ext cx="2686970" cy="3763963"/>
          </a:xfrm>
          <a:effectLst>
            <a:softEdge rad="63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500" dirty="0">
                <a:solidFill>
                  <a:srgbClr val="FFC000"/>
                </a:solidFill>
              </a:rPr>
              <a:t>“The Amanda Todd Story”</a:t>
            </a:r>
            <a:br>
              <a:rPr lang="en-US" sz="3500" dirty="0">
                <a:solidFill>
                  <a:srgbClr val="FFC000"/>
                </a:solidFill>
              </a:rPr>
            </a:br>
            <a:r>
              <a:rPr lang="en-US" sz="3500" dirty="0">
                <a:solidFill>
                  <a:srgbClr val="FFC000"/>
                </a:solidFill>
              </a:rPr>
              <a:t>Told</a:t>
            </a:r>
            <a:r>
              <a:rPr lang="en-US" sz="3500" dirty="0">
                <a:solidFill>
                  <a:schemeClr val="tx1"/>
                </a:solidFill>
              </a:rPr>
              <a:t> </a:t>
            </a:r>
            <a:r>
              <a:rPr lang="en-US" sz="3500" dirty="0">
                <a:solidFill>
                  <a:srgbClr val="FFC000"/>
                </a:solidFill>
              </a:rPr>
              <a:t>by</a:t>
            </a:r>
            <a:r>
              <a:rPr lang="en-US" sz="3500" dirty="0">
                <a:solidFill>
                  <a:schemeClr val="tx1"/>
                </a:solidFill>
              </a:rPr>
              <a:t> </a:t>
            </a:r>
            <a:r>
              <a:rPr lang="en-US" sz="3500" dirty="0">
                <a:solidFill>
                  <a:srgbClr val="FFC000"/>
                </a:solidFill>
              </a:rPr>
              <a:t>Carol Todd</a:t>
            </a:r>
          </a:p>
        </p:txBody>
      </p:sp>
      <p:sp>
        <p:nvSpPr>
          <p:cNvPr id="4" name="Text Placeholder 3"/>
          <p:cNvSpPr>
            <a:spLocks noGrp="1"/>
          </p:cNvSpPr>
          <p:nvPr>
            <p:ph type="body" sz="half" idx="3"/>
          </p:nvPr>
        </p:nvSpPr>
        <p:spPr>
          <a:xfrm>
            <a:off x="4876800" y="4800600"/>
            <a:ext cx="3733800" cy="685800"/>
          </a:xfrm>
        </p:spPr>
        <p:txBody>
          <a:bodyPr>
            <a:normAutofit/>
          </a:bodyPr>
          <a:lstStyle/>
          <a:p>
            <a:pPr algn="ctr"/>
            <a:r>
              <a:rPr lang="en-US" sz="1400" dirty="0"/>
              <a:t>Carol Todd</a:t>
            </a:r>
          </a:p>
          <a:p>
            <a:pPr algn="ctr"/>
            <a:r>
              <a:rPr lang="en-US" sz="1400" dirty="0"/>
              <a:t>“Amanda Todd’s Mother”</a:t>
            </a:r>
          </a:p>
        </p:txBody>
      </p:sp>
      <p:sp>
        <p:nvSpPr>
          <p:cNvPr id="5" name="Content Placeholder 4"/>
          <p:cNvSpPr>
            <a:spLocks noGrp="1"/>
          </p:cNvSpPr>
          <p:nvPr>
            <p:ph sz="quarter" idx="2"/>
          </p:nvPr>
        </p:nvSpPr>
        <p:spPr>
          <a:xfrm>
            <a:off x="0" y="1447800"/>
            <a:ext cx="4495800" cy="5092700"/>
          </a:xfrm>
        </p:spPr>
        <p:txBody>
          <a:bodyPr>
            <a:normAutofit/>
          </a:bodyPr>
          <a:lstStyle/>
          <a:p>
            <a:pPr marL="228600" indent="-228600"/>
            <a:r>
              <a:rPr lang="en-US" sz="1400" dirty="0"/>
              <a:t>Carol Todd, a school teacher, will tell the amazing story of how such a beautiful child could not face the  pain of bullying by her peers and took her own life. A child who had the world to </a:t>
            </a:r>
            <a:r>
              <a:rPr lang="en-US" sz="1400"/>
              <a:t>live </a:t>
            </a:r>
            <a:r>
              <a:rPr lang="en-US" sz="1400" smtClean="0"/>
              <a:t>for </a:t>
            </a:r>
            <a:r>
              <a:rPr lang="en-US" sz="1400" dirty="0"/>
              <a:t>felt no way out. Carol has made bullying her life’s mission in honor of her daughter and tells her story in hopes of changing those who care for children. </a:t>
            </a:r>
          </a:p>
          <a:p>
            <a:pPr marL="228600" indent="-228600"/>
            <a:endParaRPr lang="en-US" sz="1400" dirty="0"/>
          </a:p>
          <a:p>
            <a:pPr marL="228600" indent="-228600"/>
            <a:r>
              <a:rPr lang="en-US" sz="1400" dirty="0"/>
              <a:t>The Amanda Todd Legacy Foundation was started by Carol Todd in memory of her daughter. Carol has been the key note speaker around the world telling Amanda’s Story. </a:t>
            </a:r>
          </a:p>
          <a:p>
            <a:pPr marL="228600" indent="-228600"/>
            <a:endParaRPr lang="en-US" sz="1400" dirty="0"/>
          </a:p>
          <a:p>
            <a:pPr marL="228600" indent="-228600"/>
            <a:r>
              <a:rPr lang="en-US" sz="1400" dirty="0"/>
              <a:t>As a lifelong educator, Carol will tell the story from both sides, mother and educator. Carol’s background as an educator has provided the insight to school systems around the world. </a:t>
            </a:r>
          </a:p>
          <a:p>
            <a:pPr marL="228600" indent="-228600"/>
            <a:endParaRPr lang="en-US" sz="1400" dirty="0"/>
          </a:p>
          <a:p>
            <a:pPr marL="228600" indent="-228600"/>
            <a:r>
              <a:rPr lang="en-US" sz="1400" dirty="0"/>
              <a:t>Carol Todd’s drive to teach the world about bullying is an amazing testament to the love of a mother. I am in awe and this story will motivate you to help eradicate bullying. </a:t>
            </a:r>
          </a:p>
        </p:txBody>
      </p:sp>
      <p:pic>
        <p:nvPicPr>
          <p:cNvPr id="7" name="Content Placeholder 6" descr="carol.jpg"/>
          <p:cNvPicPr>
            <a:picLocks noGrp="1" noChangeAspect="1"/>
          </p:cNvPicPr>
          <p:nvPr>
            <p:ph sz="quarter" idx="4"/>
          </p:nvPr>
        </p:nvPicPr>
        <p:blipFill rotWithShape="1">
          <a:blip r:embed="rId2">
            <a:extLst>
              <a:ext uri="{BEBA8EAE-BF5A-486C-A8C5-ECC9F3942E4B}">
                <a14:imgProps xmlns:a14="http://schemas.microsoft.com/office/drawing/2010/main" xmlns="">
                  <a14:imgLayer r:embed="rId3">
                    <a14:imgEffect>
                      <a14:brightnessContrast bright="20000"/>
                    </a14:imgEffect>
                  </a14:imgLayer>
                </a14:imgProps>
              </a:ext>
            </a:extLst>
          </a:blip>
          <a:srcRect r="20875"/>
          <a:stretch/>
        </p:blipFill>
        <p:spPr>
          <a:xfrm>
            <a:off x="5029200" y="1981200"/>
            <a:ext cx="3276600" cy="2743200"/>
          </a:xfrm>
          <a:effectLst>
            <a:softEdge rad="63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10458</TotalTime>
  <Words>2713</Words>
  <Application>Microsoft Office PowerPoint</Application>
  <PresentationFormat>On-screen Show (4:3)</PresentationFormat>
  <Paragraphs>125</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7Th Annual  Rural summit</vt:lpstr>
      <vt:lpstr>Slide 2</vt:lpstr>
      <vt:lpstr>7th Annual Rural Summit</vt:lpstr>
      <vt:lpstr>Marjorie Stoneman Douglas School Shooting</vt:lpstr>
      <vt:lpstr>Marjory Stoneman Douglas Commission</vt:lpstr>
      <vt:lpstr>Sandy Hook School Shooting (7 Years Later)</vt:lpstr>
      <vt:lpstr>Slide 7</vt:lpstr>
      <vt:lpstr>“The Amanda Todd Story”</vt:lpstr>
      <vt:lpstr>“The Amanda Todd Story” Told by Carol Todd</vt:lpstr>
      <vt:lpstr>FBI: Sextorting “Largest Case in U.S. History ”</vt:lpstr>
      <vt:lpstr>Danger for Children in a Digital World Florida Department of Law Enforcement</vt:lpstr>
      <vt:lpstr>DOE: Florida Safe Schools</vt:lpstr>
      <vt:lpstr>DOE: Florida Safe Schools</vt:lpstr>
      <vt:lpstr>Crime Prevention  Through Environmental Design</vt:lpstr>
      <vt:lpstr>7th Annual Rural County Summit “Moderator”</vt:lpstr>
      <vt:lpstr>7th Annual Rural County Summit “Moderator”</vt:lpstr>
      <vt:lpstr>Gadsden County School District</vt:lpstr>
      <vt:lpstr>Gadsden County  Board of County Commissioners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Annual Rural summit</dc:title>
  <dc:creator>Shawn Wood</dc:creator>
  <cp:lastModifiedBy>Shawn Wood</cp:lastModifiedBy>
  <cp:revision>69</cp:revision>
  <dcterms:created xsi:type="dcterms:W3CDTF">2019-05-22T17:42:51Z</dcterms:created>
  <dcterms:modified xsi:type="dcterms:W3CDTF">2019-06-05T13:40:10Z</dcterms:modified>
</cp:coreProperties>
</file>