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4660"/>
  </p:normalViewPr>
  <p:slideViewPr>
    <p:cSldViewPr snapToGrid="0">
      <p:cViewPr>
        <p:scale>
          <a:sx n="100" d="100"/>
          <a:sy n="100" d="100"/>
        </p:scale>
        <p:origin x="1192" y="-15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79C29C-90B5-47EC-8F5B-74D391F3DCB8}"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66141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79C29C-90B5-47EC-8F5B-74D391F3DCB8}"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84144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79C29C-90B5-47EC-8F5B-74D391F3DCB8}"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268785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79C29C-90B5-47EC-8F5B-74D391F3DCB8}"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244530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9C29C-90B5-47EC-8F5B-74D391F3DCB8}"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400088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79C29C-90B5-47EC-8F5B-74D391F3DCB8}"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277146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79C29C-90B5-47EC-8F5B-74D391F3DCB8}"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1820542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79C29C-90B5-47EC-8F5B-74D391F3DCB8}"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277881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9C29C-90B5-47EC-8F5B-74D391F3DCB8}"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402297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179C29C-90B5-47EC-8F5B-74D391F3DCB8}"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475614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179C29C-90B5-47EC-8F5B-74D391F3DCB8}"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D0ACC-0145-4F5C-8906-C322423ABAD5}" type="slidenum">
              <a:rPr lang="en-US" smtClean="0"/>
              <a:t>‹#›</a:t>
            </a:fld>
            <a:endParaRPr lang="en-US"/>
          </a:p>
        </p:txBody>
      </p:sp>
    </p:spTree>
    <p:extLst>
      <p:ext uri="{BB962C8B-B14F-4D97-AF65-F5344CB8AC3E}">
        <p14:creationId xmlns:p14="http://schemas.microsoft.com/office/powerpoint/2010/main" val="135999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1">
                <a:lumMod val="20000"/>
                <a:lumOff val="80000"/>
              </a:schemeClr>
            </a:gs>
            <a:gs pos="73000">
              <a:schemeClr val="accent5">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179C29C-90B5-47EC-8F5B-74D391F3DCB8}" type="datetimeFigureOut">
              <a:rPr lang="en-US" smtClean="0"/>
              <a:t>10/15/2020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DAD0ACC-0145-4F5C-8906-C322423ABAD5}" type="slidenum">
              <a:rPr lang="en-US" smtClean="0"/>
              <a:t>‹#›</a:t>
            </a:fld>
            <a:endParaRPr lang="en-US"/>
          </a:p>
        </p:txBody>
      </p:sp>
    </p:spTree>
    <p:extLst>
      <p:ext uri="{BB962C8B-B14F-4D97-AF65-F5344CB8AC3E}">
        <p14:creationId xmlns:p14="http://schemas.microsoft.com/office/powerpoint/2010/main" val="552287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864" y="5416"/>
            <a:ext cx="6904864" cy="9213648"/>
            <a:chOff x="1" y="-44728"/>
            <a:chExt cx="6904863" cy="9213648"/>
          </a:xfrm>
          <a:solidFill>
            <a:schemeClr val="bg2">
              <a:lumMod val="50000"/>
            </a:schemeClr>
          </a:solidFill>
        </p:grpSpPr>
        <p:sp>
          <p:nvSpPr>
            <p:cNvPr id="2" name="Rectangle 1"/>
            <p:cNvSpPr/>
            <p:nvPr/>
          </p:nvSpPr>
          <p:spPr>
            <a:xfrm>
              <a:off x="46864" y="-44728"/>
              <a:ext cx="6858000" cy="8001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 y="8915502"/>
              <a:ext cx="6858000" cy="2534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337385" y="3321240"/>
            <a:ext cx="6276958" cy="4154984"/>
          </a:xfrm>
          <a:prstGeom prst="rect">
            <a:avLst/>
          </a:prstGeom>
          <a:noFill/>
        </p:spPr>
        <p:txBody>
          <a:bodyPr wrap="square" rtlCol="0">
            <a:spAutoFit/>
          </a:bodyPr>
          <a:lstStyle/>
          <a:p>
            <a:r>
              <a:rPr lang="en-US" sz="1200" b="1" dirty="0"/>
              <a:t>ABSTRACT.</a:t>
            </a:r>
            <a:r>
              <a:rPr lang="en-US" sz="1200" dirty="0"/>
              <a:t> Retreat of continental ice sheets has exposed ~15% of Earth’s surface since the Last Glacial Maximum (LGM) and deposited fine-grained sediments in “deglaciated” watersheds.  These sediments are susceptible to enhanced chemical weathering, which may vary in intensity and reaction mechanisms depending on exposure times and precipitation.  Thus, ice retreat should alter solute fluxes to the ocean and gas exchange with the atmosphere as reflected by the rise in seawater </a:t>
            </a:r>
            <a:r>
              <a:rPr lang="en-US" sz="1200" dirty="0" err="1"/>
              <a:t>Pb</a:t>
            </a:r>
            <a:r>
              <a:rPr lang="en-US" sz="1200" dirty="0"/>
              <a:t> isotopes following the LGM.  Solute and gas fluxes will depend on both riverine concentrations and discharges.  Although discharge may be orders of magnitude greater for individual proglacial than non-glacial streams, their specific discharge (normalized to drainage </a:t>
            </a:r>
            <a:r>
              <a:rPr lang="en-US" sz="1200" dirty="0" smtClean="0"/>
              <a:t>area) </a:t>
            </a:r>
            <a:r>
              <a:rPr lang="en-US" sz="1200" dirty="0"/>
              <a:t>is similar in western and southern Greenland.  However, chemical compositions are distinct between proglacial and deglaciated watersheds and among deglaciated watersheds depending on their exposure ages and precipitation.  Newly deglaciated watersheds have dissolved </a:t>
            </a:r>
            <a:r>
              <a:rPr lang="en-US" sz="1200" baseline="30000" dirty="0"/>
              <a:t>87</a:t>
            </a:r>
            <a:r>
              <a:rPr lang="en-US" sz="1200" dirty="0"/>
              <a:t>Sr/</a:t>
            </a:r>
            <a:r>
              <a:rPr lang="en-US" sz="1200" baseline="30000" dirty="0"/>
              <a:t>86</a:t>
            </a:r>
            <a:r>
              <a:rPr lang="en-US" sz="1200" dirty="0"/>
              <a:t>Sr ratios that are 0.003 greater than </a:t>
            </a:r>
            <a:r>
              <a:rPr lang="en-US" sz="1200" dirty="0" err="1"/>
              <a:t>bedload</a:t>
            </a:r>
            <a:r>
              <a:rPr lang="en-US" sz="1200" dirty="0"/>
              <a:t> values but this difference decreases to near zero in watersheds with longer exposure ages, reflecting greater chemical weathering.  The dominant weathering reactions shift with exposure age from carbonic acid weathering of carbonate minerals to sulfuric acid weathering of silicate minerals, thereby altering CO</a:t>
            </a:r>
            <a:r>
              <a:rPr lang="en-US" sz="1200" baseline="-25000" dirty="0"/>
              <a:t>2</a:t>
            </a:r>
            <a:r>
              <a:rPr lang="en-US" sz="1200" dirty="0"/>
              <a:t> consumption and production.  Compared to proglacial watersheds, deglaciated watersheds have enhanced dissolved organic carbon (DOC) specific yields but the DOC is more recalcitrant than proglacial DOC. Among proglacial watersheds CO</a:t>
            </a:r>
            <a:r>
              <a:rPr lang="en-US" sz="1200" baseline="-25000" dirty="0"/>
              <a:t>2</a:t>
            </a:r>
            <a:r>
              <a:rPr lang="en-US" sz="1200" dirty="0"/>
              <a:t> and CH</a:t>
            </a:r>
            <a:r>
              <a:rPr lang="en-US" sz="1200" baseline="-25000" dirty="0"/>
              <a:t>4</a:t>
            </a:r>
            <a:r>
              <a:rPr lang="en-US" sz="1200" dirty="0"/>
              <a:t> fluxes vary, depending on magnitudes of subglacial mineral weathering and organic matter contents.  These results indicate ice retreat is an important control on mass fluxes from periglacial environments.  Understanding causes of these differences could improve analyses of how past ice retreat altered ocean and atmospheric chemistry and provide predictive capability for changes in fluxes with continued ice retreat in a future warmer world.</a:t>
            </a:r>
          </a:p>
        </p:txBody>
      </p:sp>
      <p:sp>
        <p:nvSpPr>
          <p:cNvPr id="5" name="TextBox 4"/>
          <p:cNvSpPr txBox="1"/>
          <p:nvPr/>
        </p:nvSpPr>
        <p:spPr>
          <a:xfrm>
            <a:off x="1567544" y="876061"/>
            <a:ext cx="5142534" cy="2246769"/>
          </a:xfrm>
          <a:prstGeom prst="rect">
            <a:avLst/>
          </a:prstGeom>
          <a:noFill/>
        </p:spPr>
        <p:txBody>
          <a:bodyPr wrap="square" rtlCol="0">
            <a:spAutoFit/>
          </a:bodyPr>
          <a:lstStyle/>
          <a:p>
            <a:pPr algn="ctr"/>
            <a:r>
              <a:rPr lang="en-US" b="1" dirty="0" smtClean="0"/>
              <a:t>2020 </a:t>
            </a:r>
            <a:r>
              <a:rPr lang="en-US" b="1" dirty="0" err="1"/>
              <a:t>Birdsall-Dreiss</a:t>
            </a:r>
            <a:r>
              <a:rPr lang="en-US" b="1" dirty="0"/>
              <a:t> Distinguished Lecture</a:t>
            </a:r>
            <a:endParaRPr lang="en-US" sz="1050" b="1" dirty="0"/>
          </a:p>
          <a:p>
            <a:pPr algn="ctr"/>
            <a:endParaRPr lang="en-US" b="1" dirty="0" smtClean="0">
              <a:solidFill>
                <a:schemeClr val="accent2">
                  <a:lumMod val="75000"/>
                </a:schemeClr>
              </a:solidFill>
            </a:endParaRPr>
          </a:p>
          <a:p>
            <a:pPr algn="ctr"/>
            <a:r>
              <a:rPr lang="en-US" sz="2400" b="1" dirty="0" smtClean="0">
                <a:solidFill>
                  <a:schemeClr val="accent2">
                    <a:lumMod val="75000"/>
                  </a:schemeClr>
                </a:solidFill>
              </a:rPr>
              <a:t>High Latitude Hydrology:</a:t>
            </a:r>
          </a:p>
          <a:p>
            <a:pPr algn="ctr"/>
            <a:r>
              <a:rPr lang="en-US" sz="2400" b="1" dirty="0" smtClean="0">
                <a:solidFill>
                  <a:schemeClr val="accent2">
                    <a:lumMod val="75000"/>
                  </a:schemeClr>
                </a:solidFill>
              </a:rPr>
              <a:t>Water in a changing World</a:t>
            </a:r>
            <a:endParaRPr lang="en-US" sz="2400" dirty="0">
              <a:solidFill>
                <a:schemeClr val="accent2">
                  <a:lumMod val="75000"/>
                </a:schemeClr>
              </a:solidFill>
            </a:endParaRPr>
          </a:p>
          <a:p>
            <a:pPr algn="ctr"/>
            <a:endParaRPr lang="en-US" dirty="0" smtClean="0"/>
          </a:p>
          <a:p>
            <a:pPr algn="ctr"/>
            <a:r>
              <a:rPr lang="en-US" sz="2000" dirty="0" smtClean="0"/>
              <a:t>Dr. Jonathan B. Martin, Professor, </a:t>
            </a:r>
            <a:br>
              <a:rPr lang="en-US" sz="2000" dirty="0" smtClean="0"/>
            </a:br>
            <a:r>
              <a:rPr lang="en-US" dirty="0" smtClean="0"/>
              <a:t>Geological Sciences, University of Florida</a:t>
            </a:r>
            <a:endParaRPr lang="en-US" sz="2000" dirty="0"/>
          </a:p>
        </p:txBody>
      </p:sp>
      <p:sp>
        <p:nvSpPr>
          <p:cNvPr id="6" name="TextBox 5"/>
          <p:cNvSpPr txBox="1"/>
          <p:nvPr/>
        </p:nvSpPr>
        <p:spPr>
          <a:xfrm>
            <a:off x="3309674" y="7952834"/>
            <a:ext cx="2815462" cy="830997"/>
          </a:xfrm>
          <a:prstGeom prst="rect">
            <a:avLst/>
          </a:prstGeom>
          <a:noFill/>
        </p:spPr>
        <p:txBody>
          <a:bodyPr wrap="square" rtlCol="0">
            <a:spAutoFit/>
          </a:bodyPr>
          <a:lstStyle/>
          <a:p>
            <a:r>
              <a:rPr lang="en-US" sz="1600" dirty="0"/>
              <a:t>Sponsored by the </a:t>
            </a:r>
          </a:p>
          <a:p>
            <a:r>
              <a:rPr lang="en-US" sz="1600" dirty="0"/>
              <a:t>Geological Society of America </a:t>
            </a:r>
          </a:p>
          <a:p>
            <a:r>
              <a:rPr lang="en-US" sz="1600" dirty="0"/>
              <a:t>Hydrogeology Division</a:t>
            </a: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49415" t="14911" r="16374" b="23012"/>
          <a:stretch/>
        </p:blipFill>
        <p:spPr>
          <a:xfrm>
            <a:off x="235004" y="998510"/>
            <a:ext cx="1550945" cy="2110686"/>
          </a:xfrm>
          <a:prstGeom prst="rect">
            <a:avLst/>
          </a:prstGeom>
        </p:spPr>
      </p:pic>
      <p:sp>
        <p:nvSpPr>
          <p:cNvPr id="7" name="TextBox 6"/>
          <p:cNvSpPr txBox="1"/>
          <p:nvPr/>
        </p:nvSpPr>
        <p:spPr>
          <a:xfrm>
            <a:off x="1371600" y="175223"/>
            <a:ext cx="4832350" cy="400110"/>
          </a:xfrm>
          <a:prstGeom prst="rect">
            <a:avLst/>
          </a:prstGeom>
          <a:noFill/>
        </p:spPr>
        <p:txBody>
          <a:bodyPr wrap="square" rtlCol="0">
            <a:spAutoFit/>
          </a:bodyPr>
          <a:lstStyle/>
          <a:p>
            <a:pPr algn="ctr"/>
            <a:r>
              <a:rPr lang="en-US" sz="2000" dirty="0" smtClean="0">
                <a:solidFill>
                  <a:schemeClr val="accent4">
                    <a:lumMod val="20000"/>
                    <a:lumOff val="80000"/>
                  </a:schemeClr>
                </a:solidFill>
              </a:rPr>
              <a:t>EOAS Colloquium Seminar Series</a:t>
            </a:r>
            <a:endParaRPr lang="en-US" sz="2000" dirty="0">
              <a:solidFill>
                <a:schemeClr val="accent4">
                  <a:lumMod val="20000"/>
                  <a:lumOff val="80000"/>
                </a:schemeClr>
              </a:solidFill>
            </a:endParaRPr>
          </a:p>
        </p:txBody>
      </p:sp>
      <p:sp>
        <p:nvSpPr>
          <p:cNvPr id="8" name="TextBox 7"/>
          <p:cNvSpPr txBox="1"/>
          <p:nvPr/>
        </p:nvSpPr>
        <p:spPr>
          <a:xfrm>
            <a:off x="120650" y="7437377"/>
            <a:ext cx="6589428" cy="400110"/>
          </a:xfrm>
          <a:prstGeom prst="rect">
            <a:avLst/>
          </a:prstGeom>
          <a:noFill/>
        </p:spPr>
        <p:txBody>
          <a:bodyPr wrap="square" rtlCol="0">
            <a:spAutoFit/>
          </a:bodyPr>
          <a:lstStyle/>
          <a:p>
            <a:pPr algn="ctr"/>
            <a:r>
              <a:rPr lang="en-US" altLang="zh-CN" sz="2000" b="1" dirty="0">
                <a:solidFill>
                  <a:schemeClr val="accent2">
                    <a:lumMod val="50000"/>
                  </a:schemeClr>
                </a:solidFill>
              </a:rPr>
              <a:t>10/23 </a:t>
            </a:r>
            <a:r>
              <a:rPr lang="en-US" altLang="zh-CN" sz="2000" b="1" dirty="0" smtClean="0">
                <a:solidFill>
                  <a:schemeClr val="accent2">
                    <a:lumMod val="50000"/>
                  </a:schemeClr>
                </a:solidFill>
              </a:rPr>
              <a:t>(</a:t>
            </a:r>
            <a:r>
              <a:rPr lang="en-US" sz="2000" b="1" dirty="0" smtClean="0">
                <a:solidFill>
                  <a:schemeClr val="accent2">
                    <a:lumMod val="50000"/>
                  </a:schemeClr>
                </a:solidFill>
              </a:rPr>
              <a:t>Friday), 3:30pm, Zoom Meeting ID</a:t>
            </a:r>
            <a:r>
              <a:rPr lang="en-US" sz="2000" b="1" dirty="0">
                <a:solidFill>
                  <a:schemeClr val="accent2">
                    <a:lumMod val="50000"/>
                  </a:schemeClr>
                </a:solidFill>
              </a:rPr>
              <a:t>: </a:t>
            </a:r>
            <a:r>
              <a:rPr lang="zh-CN" altLang="zh-CN" sz="2000" b="1" dirty="0">
                <a:solidFill>
                  <a:schemeClr val="accent2">
                    <a:lumMod val="50000"/>
                  </a:schemeClr>
                </a:solidFill>
              </a:rPr>
              <a:t>929 </a:t>
            </a:r>
            <a:r>
              <a:rPr lang="zh-CN" altLang="zh-CN" sz="2000" b="1" dirty="0">
                <a:solidFill>
                  <a:schemeClr val="accent2">
                    <a:lumMod val="50000"/>
                  </a:schemeClr>
                </a:solidFill>
              </a:rPr>
              <a:t>6759 </a:t>
            </a:r>
            <a:r>
              <a:rPr lang="zh-CN" altLang="zh-CN" sz="2000" b="1" dirty="0">
                <a:solidFill>
                  <a:schemeClr val="accent2">
                    <a:lumMod val="50000"/>
                  </a:schemeClr>
                </a:solidFill>
              </a:rPr>
              <a:t>7117</a:t>
            </a:r>
            <a:endParaRPr lang="zh-CN" altLang="zh-CN" sz="2000" b="1" dirty="0">
              <a:solidFill>
                <a:schemeClr val="accent2">
                  <a:lumMod val="50000"/>
                </a:schemeClr>
              </a:solidFill>
            </a:endParaRPr>
          </a:p>
        </p:txBody>
      </p:sp>
      <p:pic>
        <p:nvPicPr>
          <p:cNvPr id="1028" name="Picture 4" descr="Hydrogeology Divi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7888" y="7952834"/>
            <a:ext cx="1831786" cy="84197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图像"/>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5004" y="5416"/>
            <a:ext cx="781050" cy="781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0380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1501</TotalTime>
  <Words>366</Words>
  <Application>Microsoft Office PowerPoint</Application>
  <PresentationFormat>信纸(8.5x11 英寸)</PresentationFormat>
  <Paragraphs>12</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SimSun</vt:lpstr>
      <vt:lpstr>Arial</vt:lpstr>
      <vt:lpstr>Calibri</vt:lpstr>
      <vt:lpstr>Calibri Light</vt:lpstr>
      <vt:lpstr>Office Theme</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Wilson</dc:creator>
  <cp:lastModifiedBy>ming ye</cp:lastModifiedBy>
  <cp:revision>26</cp:revision>
  <dcterms:created xsi:type="dcterms:W3CDTF">2016-06-21T14:15:36Z</dcterms:created>
  <dcterms:modified xsi:type="dcterms:W3CDTF">2020-10-15T18:26:00Z</dcterms:modified>
</cp:coreProperties>
</file>