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9"/>
  </p:notesMasterIdLst>
  <p:handoutMasterIdLst>
    <p:handoutMasterId r:id="rId100"/>
  </p:handoutMasterIdLst>
  <p:sldIdLst>
    <p:sldId id="366" r:id="rId2"/>
    <p:sldId id="447" r:id="rId3"/>
    <p:sldId id="448" r:id="rId4"/>
    <p:sldId id="449" r:id="rId5"/>
    <p:sldId id="450" r:id="rId6"/>
    <p:sldId id="451" r:id="rId7"/>
    <p:sldId id="452" r:id="rId8"/>
    <p:sldId id="404" r:id="rId9"/>
    <p:sldId id="368" r:id="rId10"/>
    <p:sldId id="372" r:id="rId11"/>
    <p:sldId id="373" r:id="rId12"/>
    <p:sldId id="374" r:id="rId13"/>
    <p:sldId id="375" r:id="rId14"/>
    <p:sldId id="396" r:id="rId15"/>
    <p:sldId id="405" r:id="rId16"/>
    <p:sldId id="378" r:id="rId17"/>
    <p:sldId id="379" r:id="rId18"/>
    <p:sldId id="406" r:id="rId19"/>
    <p:sldId id="384" r:id="rId20"/>
    <p:sldId id="385" r:id="rId21"/>
    <p:sldId id="380" r:id="rId22"/>
    <p:sldId id="381" r:id="rId23"/>
    <p:sldId id="386" r:id="rId24"/>
    <p:sldId id="387" r:id="rId25"/>
    <p:sldId id="388" r:id="rId26"/>
    <p:sldId id="389" r:id="rId27"/>
    <p:sldId id="390" r:id="rId28"/>
    <p:sldId id="391" r:id="rId29"/>
    <p:sldId id="392" r:id="rId30"/>
    <p:sldId id="393" r:id="rId31"/>
    <p:sldId id="394" r:id="rId32"/>
    <p:sldId id="395" r:id="rId33"/>
    <p:sldId id="363" r:id="rId34"/>
    <p:sldId id="337" r:id="rId35"/>
    <p:sldId id="339" r:id="rId36"/>
    <p:sldId id="340" r:id="rId37"/>
    <p:sldId id="343" r:id="rId38"/>
    <p:sldId id="344" r:id="rId39"/>
    <p:sldId id="345" r:id="rId40"/>
    <p:sldId id="346" r:id="rId41"/>
    <p:sldId id="350" r:id="rId42"/>
    <p:sldId id="352" r:id="rId43"/>
    <p:sldId id="353" r:id="rId44"/>
    <p:sldId id="354" r:id="rId45"/>
    <p:sldId id="402" r:id="rId46"/>
    <p:sldId id="409" r:id="rId47"/>
    <p:sldId id="407" r:id="rId48"/>
    <p:sldId id="408" r:id="rId49"/>
    <p:sldId id="357" r:id="rId50"/>
    <p:sldId id="399" r:id="rId51"/>
    <p:sldId id="400" r:id="rId52"/>
    <p:sldId id="401" r:id="rId53"/>
    <p:sldId id="364" r:id="rId54"/>
    <p:sldId id="397" r:id="rId55"/>
    <p:sldId id="361" r:id="rId56"/>
    <p:sldId id="429" r:id="rId57"/>
    <p:sldId id="418" r:id="rId58"/>
    <p:sldId id="412" r:id="rId59"/>
    <p:sldId id="423" r:id="rId60"/>
    <p:sldId id="424" r:id="rId61"/>
    <p:sldId id="420" r:id="rId62"/>
    <p:sldId id="414" r:id="rId63"/>
    <p:sldId id="415" r:id="rId64"/>
    <p:sldId id="416" r:id="rId65"/>
    <p:sldId id="425" r:id="rId66"/>
    <p:sldId id="417" r:id="rId67"/>
    <p:sldId id="419" r:id="rId68"/>
    <p:sldId id="421" r:id="rId69"/>
    <p:sldId id="410" r:id="rId70"/>
    <p:sldId id="411" r:id="rId71"/>
    <p:sldId id="422" r:id="rId72"/>
    <p:sldId id="453" r:id="rId73"/>
    <p:sldId id="456" r:id="rId74"/>
    <p:sldId id="430" r:id="rId75"/>
    <p:sldId id="432" r:id="rId76"/>
    <p:sldId id="431" r:id="rId77"/>
    <p:sldId id="434" r:id="rId78"/>
    <p:sldId id="433" r:id="rId79"/>
    <p:sldId id="435" r:id="rId80"/>
    <p:sldId id="436" r:id="rId81"/>
    <p:sldId id="437" r:id="rId82"/>
    <p:sldId id="438" r:id="rId83"/>
    <p:sldId id="459" r:id="rId84"/>
    <p:sldId id="439" r:id="rId85"/>
    <p:sldId id="440" r:id="rId86"/>
    <p:sldId id="460" r:id="rId87"/>
    <p:sldId id="441" r:id="rId88"/>
    <p:sldId id="461" r:id="rId89"/>
    <p:sldId id="457" r:id="rId90"/>
    <p:sldId id="454" r:id="rId91"/>
    <p:sldId id="443" r:id="rId92"/>
    <p:sldId id="442" r:id="rId93"/>
    <p:sldId id="444" r:id="rId94"/>
    <p:sldId id="445" r:id="rId95"/>
    <p:sldId id="446" r:id="rId96"/>
    <p:sldId id="458" r:id="rId97"/>
    <p:sldId id="362" r:id="rId9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80" autoAdjust="0"/>
    <p:restoredTop sz="86400" autoAdjust="0"/>
  </p:normalViewPr>
  <p:slideViewPr>
    <p:cSldViewPr>
      <p:cViewPr varScale="1">
        <p:scale>
          <a:sx n="79" d="100"/>
          <a:sy n="79" d="100"/>
        </p:scale>
        <p:origin x="1166" y="67"/>
      </p:cViewPr>
      <p:guideLst>
        <p:guide orient="horz" pos="2160"/>
        <p:guide pos="2880"/>
      </p:guideLst>
    </p:cSldViewPr>
  </p:slideViewPr>
  <p:outlineViewPr>
    <p:cViewPr>
      <p:scale>
        <a:sx n="33" d="100"/>
        <a:sy n="33" d="100"/>
      </p:scale>
      <p:origin x="0" y="18000"/>
    </p:cViewPr>
  </p:outlineViewPr>
  <p:notesTextViewPr>
    <p:cViewPr>
      <p:scale>
        <a:sx n="1" d="1"/>
        <a:sy n="1" d="1"/>
      </p:scale>
      <p:origin x="0" y="0"/>
    </p:cViewPr>
  </p:notesTextViewPr>
  <p:sorterViewPr>
    <p:cViewPr>
      <p:scale>
        <a:sx n="100" d="100"/>
        <a:sy n="100" d="100"/>
      </p:scale>
      <p:origin x="0" y="-167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0954CC-C37B-40E1-A0AB-0333FEBA9539}" type="datetimeFigureOut">
              <a:rPr lang="en-US" smtClean="0"/>
              <a:t>6/18/2019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11CD11A-6587-4B1C-8038-DB008FD16C7A}" type="slidenum">
              <a:rPr lang="en-US" smtClean="0"/>
              <a:t>‹#›</a:t>
            </a:fld>
            <a:endParaRPr lang="en-US" dirty="0"/>
          </a:p>
        </p:txBody>
      </p:sp>
    </p:spTree>
    <p:extLst>
      <p:ext uri="{BB962C8B-B14F-4D97-AF65-F5344CB8AC3E}">
        <p14:creationId xmlns:p14="http://schemas.microsoft.com/office/powerpoint/2010/main" val="2077162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AFAC2DB-8FE0-4ACB-89A7-ACE36DD5C2E5}" type="datetimeFigureOut">
              <a:rPr lang="en-US" smtClean="0"/>
              <a:t>6/18/2019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C3BC95E-5160-4143-B3BC-E413D466924F}" type="slidenum">
              <a:rPr lang="en-US" smtClean="0"/>
              <a:t>‹#›</a:t>
            </a:fld>
            <a:endParaRPr lang="en-US" dirty="0"/>
          </a:p>
        </p:txBody>
      </p:sp>
    </p:spTree>
    <p:extLst>
      <p:ext uri="{BB962C8B-B14F-4D97-AF65-F5344CB8AC3E}">
        <p14:creationId xmlns:p14="http://schemas.microsoft.com/office/powerpoint/2010/main" val="3591619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7B6AC-F77F-40C3-8808-A7FE2B75F8AA}" type="slidenum">
              <a:rPr lang="en-US" smtClean="0"/>
              <a:t>1</a:t>
            </a:fld>
            <a:endParaRPr lang="en-US" dirty="0"/>
          </a:p>
        </p:txBody>
      </p:sp>
    </p:spTree>
    <p:extLst>
      <p:ext uri="{BB962C8B-B14F-4D97-AF65-F5344CB8AC3E}">
        <p14:creationId xmlns:p14="http://schemas.microsoft.com/office/powerpoint/2010/main" val="2408789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7B6AC-F77F-40C3-8808-A7FE2B75F8AA}" type="slidenum">
              <a:rPr lang="en-US" smtClean="0"/>
              <a:t>20</a:t>
            </a:fld>
            <a:endParaRPr lang="en-US" dirty="0"/>
          </a:p>
        </p:txBody>
      </p:sp>
    </p:spTree>
    <p:extLst>
      <p:ext uri="{BB962C8B-B14F-4D97-AF65-F5344CB8AC3E}">
        <p14:creationId xmlns:p14="http://schemas.microsoft.com/office/powerpoint/2010/main" val="3918007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A87B6AC-F77F-40C3-8808-A7FE2B75F8AA}" type="slidenum">
              <a:rPr kumimoji="0" lang="en-US" sz="1100" b="0" i="0" u="none" strike="noStrike" kern="1200" cap="none" spc="0" normalizeH="0" baseline="0" noProof="0" smtClean="0">
                <a:ln>
                  <a:noFill/>
                </a:ln>
                <a:solidFill>
                  <a:prstClr val="black"/>
                </a:solidFill>
                <a:effectLst/>
                <a:uLnTx/>
                <a:uFillTx/>
                <a:latin typeface="Comic Sans MS" pitchFamily="66"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100" b="0"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707195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A87B6AC-F77F-40C3-8808-A7FE2B75F8AA}" type="slidenum">
              <a:rPr kumimoji="0" lang="en-US" sz="1100" b="0" i="0" u="none" strike="noStrike" kern="1200" cap="none" spc="0" normalizeH="0" baseline="0" noProof="0" smtClean="0">
                <a:ln>
                  <a:noFill/>
                </a:ln>
                <a:solidFill>
                  <a:prstClr val="black"/>
                </a:solidFill>
                <a:effectLst/>
                <a:uLnTx/>
                <a:uFillTx/>
                <a:latin typeface="Comic Sans MS" pitchFamily="66"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100" b="0"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203162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BC95E-5160-4143-B3BC-E413D466924F}" type="slidenum">
              <a:rPr lang="en-US" smtClean="0"/>
              <a:t>23</a:t>
            </a:fld>
            <a:endParaRPr lang="en-US" dirty="0"/>
          </a:p>
        </p:txBody>
      </p:sp>
    </p:spTree>
    <p:extLst>
      <p:ext uri="{BB962C8B-B14F-4D97-AF65-F5344CB8AC3E}">
        <p14:creationId xmlns:p14="http://schemas.microsoft.com/office/powerpoint/2010/main" val="420269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7B6AC-F77F-40C3-8808-A7FE2B75F8AA}" type="slidenum">
              <a:rPr lang="en-US" smtClean="0"/>
              <a:t>31</a:t>
            </a:fld>
            <a:endParaRPr lang="en-US" dirty="0"/>
          </a:p>
        </p:txBody>
      </p:sp>
    </p:spTree>
    <p:extLst>
      <p:ext uri="{BB962C8B-B14F-4D97-AF65-F5344CB8AC3E}">
        <p14:creationId xmlns:p14="http://schemas.microsoft.com/office/powerpoint/2010/main" val="3338360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7B6AC-F77F-40C3-8808-A7FE2B75F8AA}" type="slidenum">
              <a:rPr lang="en-US" smtClean="0"/>
              <a:t>32</a:t>
            </a:fld>
            <a:endParaRPr lang="en-US" dirty="0"/>
          </a:p>
        </p:txBody>
      </p:sp>
    </p:spTree>
    <p:extLst>
      <p:ext uri="{BB962C8B-B14F-4D97-AF65-F5344CB8AC3E}">
        <p14:creationId xmlns:p14="http://schemas.microsoft.com/office/powerpoint/2010/main" val="3479009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BC95E-5160-4143-B3BC-E413D466924F}" type="slidenum">
              <a:rPr lang="en-US" smtClean="0"/>
              <a:t>34</a:t>
            </a:fld>
            <a:endParaRPr lang="en-US" dirty="0"/>
          </a:p>
        </p:txBody>
      </p:sp>
    </p:spTree>
    <p:extLst>
      <p:ext uri="{BB962C8B-B14F-4D97-AF65-F5344CB8AC3E}">
        <p14:creationId xmlns:p14="http://schemas.microsoft.com/office/powerpoint/2010/main" val="792131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BC95E-5160-4143-B3BC-E413D466924F}" type="slidenum">
              <a:rPr lang="en-US" smtClean="0"/>
              <a:t>35</a:t>
            </a:fld>
            <a:endParaRPr lang="en-US" dirty="0"/>
          </a:p>
        </p:txBody>
      </p:sp>
    </p:spTree>
    <p:extLst>
      <p:ext uri="{BB962C8B-B14F-4D97-AF65-F5344CB8AC3E}">
        <p14:creationId xmlns:p14="http://schemas.microsoft.com/office/powerpoint/2010/main" val="2106219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Space technologies have been problematic for scientists</a:t>
            </a:r>
            <a:endParaRPr lang="en-US" dirty="0"/>
          </a:p>
        </p:txBody>
      </p:sp>
      <p:sp>
        <p:nvSpPr>
          <p:cNvPr id="4" name="Slide Number Placeholder 3"/>
          <p:cNvSpPr>
            <a:spLocks noGrp="1"/>
          </p:cNvSpPr>
          <p:nvPr>
            <p:ph type="sldNum" sz="quarter" idx="10"/>
          </p:nvPr>
        </p:nvSpPr>
        <p:spPr/>
        <p:txBody>
          <a:bodyPr/>
          <a:lstStyle/>
          <a:p>
            <a:fld id="{0C3BC95E-5160-4143-B3BC-E413D466924F}" type="slidenum">
              <a:rPr lang="en-US" smtClean="0"/>
              <a:t>36</a:t>
            </a:fld>
            <a:endParaRPr lang="en-US" dirty="0"/>
          </a:p>
        </p:txBody>
      </p:sp>
    </p:spTree>
    <p:extLst>
      <p:ext uri="{BB962C8B-B14F-4D97-AF65-F5344CB8AC3E}">
        <p14:creationId xmlns:p14="http://schemas.microsoft.com/office/powerpoint/2010/main" val="4013508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absence</a:t>
            </a:r>
            <a:r>
              <a:rPr lang="en-US" baseline="0" dirty="0" smtClean="0"/>
              <a:t> of an exclusion an export license must be obtained</a:t>
            </a:r>
            <a:endParaRPr lang="en-US" dirty="0"/>
          </a:p>
        </p:txBody>
      </p:sp>
      <p:sp>
        <p:nvSpPr>
          <p:cNvPr id="4" name="Slide Number Placeholder 3"/>
          <p:cNvSpPr>
            <a:spLocks noGrp="1"/>
          </p:cNvSpPr>
          <p:nvPr>
            <p:ph type="sldNum" sz="quarter" idx="10"/>
          </p:nvPr>
        </p:nvSpPr>
        <p:spPr/>
        <p:txBody>
          <a:bodyPr/>
          <a:lstStyle/>
          <a:p>
            <a:fld id="{0C3BC95E-5160-4143-B3BC-E413D466924F}" type="slidenum">
              <a:rPr lang="en-US" smtClean="0"/>
              <a:t>39</a:t>
            </a:fld>
            <a:endParaRPr lang="en-US" dirty="0"/>
          </a:p>
        </p:txBody>
      </p:sp>
    </p:spTree>
    <p:extLst>
      <p:ext uri="{BB962C8B-B14F-4D97-AF65-F5344CB8AC3E}">
        <p14:creationId xmlns:p14="http://schemas.microsoft.com/office/powerpoint/2010/main" val="333664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7B6AC-F77F-40C3-8808-A7FE2B75F8AA}" type="slidenum">
              <a:rPr lang="en-US" smtClean="0"/>
              <a:t>8</a:t>
            </a:fld>
            <a:endParaRPr lang="en-US" dirty="0"/>
          </a:p>
        </p:txBody>
      </p:sp>
    </p:spTree>
    <p:extLst>
      <p:ext uri="{BB962C8B-B14F-4D97-AF65-F5344CB8AC3E}">
        <p14:creationId xmlns:p14="http://schemas.microsoft.com/office/powerpoint/2010/main" val="1899334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BC95E-5160-4143-B3BC-E413D466924F}" type="slidenum">
              <a:rPr lang="en-US" smtClean="0"/>
              <a:t>40</a:t>
            </a:fld>
            <a:endParaRPr lang="en-US" dirty="0"/>
          </a:p>
        </p:txBody>
      </p:sp>
    </p:spTree>
    <p:extLst>
      <p:ext uri="{BB962C8B-B14F-4D97-AF65-F5344CB8AC3E}">
        <p14:creationId xmlns:p14="http://schemas.microsoft.com/office/powerpoint/2010/main" val="3370022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means that a faculty member teaching a University course may discuss what might otherwise be export-controlled technology in the classroom or lab without an export control license even if foreign national students are enrolled in the course.</a:t>
            </a:r>
          </a:p>
          <a:p>
            <a:r>
              <a:rPr lang="en-US" dirty="0" smtClean="0"/>
              <a:t>BASED ON ITAR</a:t>
            </a:r>
            <a:endParaRPr lang="en-US" dirty="0"/>
          </a:p>
        </p:txBody>
      </p:sp>
      <p:sp>
        <p:nvSpPr>
          <p:cNvPr id="4" name="Slide Number Placeholder 3"/>
          <p:cNvSpPr>
            <a:spLocks noGrp="1"/>
          </p:cNvSpPr>
          <p:nvPr>
            <p:ph type="sldNum" sz="quarter" idx="10"/>
          </p:nvPr>
        </p:nvSpPr>
        <p:spPr/>
        <p:txBody>
          <a:bodyPr/>
          <a:lstStyle/>
          <a:p>
            <a:fld id="{0C3BC95E-5160-4143-B3BC-E413D466924F}" type="slidenum">
              <a:rPr lang="en-US" smtClean="0"/>
              <a:t>42</a:t>
            </a:fld>
            <a:endParaRPr lang="en-US" dirty="0"/>
          </a:p>
        </p:txBody>
      </p:sp>
    </p:spTree>
    <p:extLst>
      <p:ext uri="{BB962C8B-B14F-4D97-AF65-F5344CB8AC3E}">
        <p14:creationId xmlns:p14="http://schemas.microsoft.com/office/powerpoint/2010/main" val="3387862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7B6AC-F77F-40C3-8808-A7FE2B75F8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2347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87B6AC-F77F-40C3-8808-A7FE2B75F8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0677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7B6AC-F77F-40C3-8808-A7FE2B75F8AA}" type="slidenum">
              <a:rPr lang="en-US" smtClean="0"/>
              <a:t>9</a:t>
            </a:fld>
            <a:endParaRPr lang="en-US" dirty="0"/>
          </a:p>
        </p:txBody>
      </p:sp>
    </p:spTree>
    <p:extLst>
      <p:ext uri="{BB962C8B-B14F-4D97-AF65-F5344CB8AC3E}">
        <p14:creationId xmlns:p14="http://schemas.microsoft.com/office/powerpoint/2010/main" val="3675589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A87B6AC-F77F-40C3-8808-A7FE2B75F8AA}" type="slidenum">
              <a:rPr kumimoji="0" lang="en-US" sz="1100" b="0" i="0" u="none" strike="noStrike" kern="1200" cap="none" spc="0" normalizeH="0" baseline="0" noProof="0" smtClean="0">
                <a:ln>
                  <a:noFill/>
                </a:ln>
                <a:solidFill>
                  <a:prstClr val="black"/>
                </a:solidFill>
                <a:effectLst/>
                <a:uLnTx/>
                <a:uFillTx/>
                <a:latin typeface="Comic Sans MS" pitchFamily="66"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100" b="0"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838831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A87B6AC-F77F-40C3-8808-A7FE2B75F8AA}" type="slidenum">
              <a:rPr kumimoji="0" lang="en-US" sz="1100" b="0" i="0" u="none" strike="noStrike" kern="1200" cap="none" spc="0" normalizeH="0" baseline="0" noProof="0" smtClean="0">
                <a:ln>
                  <a:noFill/>
                </a:ln>
                <a:solidFill>
                  <a:prstClr val="black"/>
                </a:solidFill>
                <a:effectLst/>
                <a:uLnTx/>
                <a:uFillTx/>
                <a:latin typeface="Comic Sans MS" pitchFamily="66"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100" b="0"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4178403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A87B6AC-F77F-40C3-8808-A7FE2B75F8AA}" type="slidenum">
              <a:rPr kumimoji="0" lang="en-US" sz="1100" b="0" i="0" u="none" strike="noStrike" kern="1200" cap="none" spc="0" normalizeH="0" baseline="0" noProof="0" smtClean="0">
                <a:ln>
                  <a:noFill/>
                </a:ln>
                <a:solidFill>
                  <a:prstClr val="black"/>
                </a:solidFill>
                <a:effectLst/>
                <a:uLnTx/>
                <a:uFillTx/>
                <a:latin typeface="Comic Sans MS" pitchFamily="66"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100" b="0"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59221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A87B6AC-F77F-40C3-8808-A7FE2B75F8AA}" type="slidenum">
              <a:rPr kumimoji="0" lang="en-US" sz="1100" b="0" i="0" u="none" strike="noStrike" kern="1200" cap="none" spc="0" normalizeH="0" baseline="0" noProof="0" smtClean="0">
                <a:ln>
                  <a:noFill/>
                </a:ln>
                <a:solidFill>
                  <a:prstClr val="black"/>
                </a:solidFill>
                <a:effectLst/>
                <a:uLnTx/>
                <a:uFillTx/>
                <a:latin typeface="Comic Sans MS" pitchFamily="66"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100" b="0" i="0" u="none" strike="noStrike" kern="1200" cap="none" spc="0" normalizeH="0" baseline="0" noProof="0" dirty="0">
              <a:ln>
                <a:noFill/>
              </a:ln>
              <a:solidFill>
                <a:prstClr val="black"/>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964689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7B6AC-F77F-40C3-8808-A7FE2B75F8AA}" type="slidenum">
              <a:rPr lang="en-US" smtClean="0"/>
              <a:t>18</a:t>
            </a:fld>
            <a:endParaRPr lang="en-US" dirty="0"/>
          </a:p>
        </p:txBody>
      </p:sp>
    </p:spTree>
    <p:extLst>
      <p:ext uri="{BB962C8B-B14F-4D97-AF65-F5344CB8AC3E}">
        <p14:creationId xmlns:p14="http://schemas.microsoft.com/office/powerpoint/2010/main" val="3888645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87B6AC-F77F-40C3-8808-A7FE2B75F8AA}" type="slidenum">
              <a:rPr lang="en-US" smtClean="0"/>
              <a:t>19</a:t>
            </a:fld>
            <a:endParaRPr lang="en-US" dirty="0"/>
          </a:p>
        </p:txBody>
      </p:sp>
    </p:spTree>
    <p:extLst>
      <p:ext uri="{BB962C8B-B14F-4D97-AF65-F5344CB8AC3E}">
        <p14:creationId xmlns:p14="http://schemas.microsoft.com/office/powerpoint/2010/main" val="3471249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1F5C500F-4243-4F8C-A13D-9A4FFEA07A4C}" type="datetimeFigureOut">
              <a:rPr lang="en-US" smtClean="0"/>
              <a:t>6/18/2019</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25E3281A-FCE4-42CE-8C15-DFCD524C4B80}" type="slidenum">
              <a:rPr lang="en-US" smtClean="0"/>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5C500F-4243-4F8C-A13D-9A4FFEA07A4C}"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3281A-FCE4-42CE-8C15-DFCD524C4B8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5C500F-4243-4F8C-A13D-9A4FFEA07A4C}"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3281A-FCE4-42CE-8C15-DFCD524C4B8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5C500F-4243-4F8C-A13D-9A4FFEA07A4C}"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3281A-FCE4-42CE-8C15-DFCD524C4B8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F5C500F-4243-4F8C-A13D-9A4FFEA07A4C}" type="datetimeFigureOut">
              <a:rPr lang="en-US" smtClean="0"/>
              <a:t>6/18/2019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E3281A-FCE4-42CE-8C15-DFCD524C4B80}" type="slidenum">
              <a:rPr lang="en-US" smtClean="0"/>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5C500F-4243-4F8C-A13D-9A4FFEA07A4C}"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E3281A-FCE4-42CE-8C15-DFCD524C4B8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F5C500F-4243-4F8C-A13D-9A4FFEA07A4C}" type="datetimeFigureOut">
              <a:rPr lang="en-US" smtClean="0"/>
              <a:t>6/18/2019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E3281A-FCE4-42CE-8C15-DFCD524C4B8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F5C500F-4243-4F8C-A13D-9A4FFEA07A4C}" type="datetimeFigureOut">
              <a:rPr lang="en-US" smtClean="0"/>
              <a:t>6/18/2019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E3281A-FCE4-42CE-8C15-DFCD524C4B8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1F5C500F-4243-4F8C-A13D-9A4FFEA07A4C}" type="datetimeFigureOut">
              <a:rPr lang="en-US" smtClean="0"/>
              <a:t>6/18/2019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E3281A-FCE4-42CE-8C15-DFCD524C4B80}" type="slidenum">
              <a:rPr lang="en-US" smtClean="0"/>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5C500F-4243-4F8C-A13D-9A4FFEA07A4C}"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E3281A-FCE4-42CE-8C15-DFCD524C4B8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F5C500F-4243-4F8C-A13D-9A4FFEA07A4C}" type="datetimeFigureOut">
              <a:rPr lang="en-US" smtClean="0"/>
              <a:t>6/18/2019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E3281A-FCE4-42CE-8C15-DFCD524C4B80}" type="slidenum">
              <a:rPr lang="en-US" smtClean="0"/>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F5C500F-4243-4F8C-A13D-9A4FFEA07A4C}" type="datetimeFigureOut">
              <a:rPr lang="en-US" smtClean="0"/>
              <a:t>6/18/2019</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25E3281A-FCE4-42CE-8C15-DFCD524C4B80}" type="slidenum">
              <a:rPr lang="en-US" smtClean="0"/>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research.fsu.edu/media/2284/policy-7a-21.doc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research.fsu.edu/research-compliance/trainin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research.fsu.edu/research-compliance/traini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research.fsu.edu/research-compliance/traini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0" y="838200"/>
            <a:ext cx="6934200" cy="1828800"/>
          </a:xfrm>
        </p:spPr>
        <p:txBody>
          <a:bodyPr>
            <a:normAutofit fontScale="90000"/>
          </a:bodyPr>
          <a:lstStyle/>
          <a:p>
            <a:pPr algn="ctr" eaLnBrk="1" hangingPunct="1"/>
            <a:r>
              <a:rPr lang="en-US" altLang="en-US" sz="6600" b="1" dirty="0" smtClean="0">
                <a:solidFill>
                  <a:schemeClr val="tx2">
                    <a:lumMod val="90000"/>
                    <a:lumOff val="10000"/>
                  </a:schemeClr>
                </a:solidFill>
                <a:latin typeface="Calibri" panose="020F0502020204030204" pitchFamily="34" charset="0"/>
              </a:rPr>
              <a:t>Research Compliance Overview</a:t>
            </a:r>
            <a:endParaRPr lang="en-US" altLang="en-US" sz="3600" dirty="0" smtClean="0">
              <a:solidFill>
                <a:schemeClr val="tx2">
                  <a:lumMod val="90000"/>
                  <a:lumOff val="10000"/>
                </a:schemeClr>
              </a:solidFill>
              <a:latin typeface="Calibri" panose="020F0502020204030204" pitchFamily="34" charset="0"/>
            </a:endParaRPr>
          </a:p>
        </p:txBody>
      </p:sp>
      <p:sp>
        <p:nvSpPr>
          <p:cNvPr id="3075" name="Rectangle 3"/>
          <p:cNvSpPr>
            <a:spLocks noGrp="1" noChangeArrowheads="1"/>
          </p:cNvSpPr>
          <p:nvPr>
            <p:ph type="subTitle" idx="1"/>
          </p:nvPr>
        </p:nvSpPr>
        <p:spPr>
          <a:xfrm>
            <a:off x="1371600" y="3581400"/>
            <a:ext cx="7406640" cy="2133600"/>
          </a:xfrm>
        </p:spPr>
        <p:txBody>
          <a:bodyPr>
            <a:normAutofit lnSpcReduction="10000"/>
          </a:bodyPr>
          <a:lstStyle/>
          <a:p>
            <a:pPr algn="ctr" eaLnBrk="1" hangingPunct="1">
              <a:spcBef>
                <a:spcPts val="0"/>
              </a:spcBef>
              <a:spcAft>
                <a:spcPts val="600"/>
              </a:spcAft>
            </a:pPr>
            <a:r>
              <a:rPr lang="en-US" altLang="en-US" sz="2400" dirty="0" smtClean="0">
                <a:latin typeface="Calibri" panose="020F0502020204030204" pitchFamily="34" charset="0"/>
              </a:rPr>
              <a:t>Diana Key</a:t>
            </a:r>
          </a:p>
          <a:p>
            <a:pPr algn="ctr" eaLnBrk="1" hangingPunct="1">
              <a:spcBef>
                <a:spcPts val="0"/>
              </a:spcBef>
              <a:spcAft>
                <a:spcPts val="600"/>
              </a:spcAft>
            </a:pPr>
            <a:r>
              <a:rPr lang="en-US" altLang="en-US" sz="2400" dirty="0" smtClean="0">
                <a:latin typeface="Calibri" panose="020F0502020204030204" pitchFamily="34" charset="0"/>
              </a:rPr>
              <a:t>Director, Research Compliance Programs</a:t>
            </a:r>
          </a:p>
          <a:p>
            <a:pPr algn="ctr" eaLnBrk="1" hangingPunct="1">
              <a:spcBef>
                <a:spcPts val="0"/>
              </a:spcBef>
              <a:spcAft>
                <a:spcPts val="600"/>
              </a:spcAft>
            </a:pPr>
            <a:r>
              <a:rPr lang="en-US" altLang="en-US" sz="2400" dirty="0" smtClean="0">
                <a:latin typeface="Calibri" panose="020F0502020204030204" pitchFamily="34" charset="0"/>
              </a:rPr>
              <a:t>850-644-8648</a:t>
            </a:r>
          </a:p>
          <a:p>
            <a:pPr algn="ctr" eaLnBrk="1" hangingPunct="1">
              <a:spcBef>
                <a:spcPts val="0"/>
              </a:spcBef>
              <a:spcAft>
                <a:spcPts val="600"/>
              </a:spcAft>
            </a:pPr>
            <a:r>
              <a:rPr lang="en-US" altLang="en-US" sz="2400" dirty="0" smtClean="0">
                <a:latin typeface="Calibri" panose="020F0502020204030204" pitchFamily="34" charset="0"/>
              </a:rPr>
              <a:t>dkey@fsu.edu</a:t>
            </a:r>
          </a:p>
          <a:p>
            <a:pPr algn="ctr" eaLnBrk="1" hangingPunct="1">
              <a:spcBef>
                <a:spcPts val="0"/>
              </a:spcBef>
              <a:spcAft>
                <a:spcPts val="600"/>
              </a:spcAft>
            </a:pPr>
            <a:r>
              <a:rPr lang="en-US" altLang="en-US" sz="2400" dirty="0">
                <a:latin typeface="Calibri" panose="020F0502020204030204" pitchFamily="34" charset="0"/>
              </a:rPr>
              <a:t>www.research.fsu.edu/research-compliance</a:t>
            </a:r>
            <a:r>
              <a:rPr lang="en-US" altLang="en-US" sz="2400" dirty="0" smtClean="0">
                <a:latin typeface="Calibri" panose="020F0502020204030204" pitchFamily="34" charset="0"/>
              </a:rPr>
              <a:t>/</a:t>
            </a:r>
          </a:p>
          <a:p>
            <a:pPr algn="ctr" eaLnBrk="1" hangingPunct="1">
              <a:spcBef>
                <a:spcPts val="0"/>
              </a:spcBef>
            </a:pPr>
            <a:endParaRPr lang="en-US" altLang="en-US" sz="2400" dirty="0" smtClean="0">
              <a:latin typeface="Calibri" panose="020F0502020204030204" pitchFamily="34" charset="0"/>
            </a:endParaRPr>
          </a:p>
        </p:txBody>
      </p:sp>
    </p:spTree>
    <p:extLst>
      <p:ext uri="{BB962C8B-B14F-4D97-AF65-F5344CB8AC3E}">
        <p14:creationId xmlns:p14="http://schemas.microsoft.com/office/powerpoint/2010/main" val="3973660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Potential Bases for COI</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spcBef>
                <a:spcPts val="0"/>
              </a:spcBef>
              <a:buNone/>
            </a:pPr>
            <a:r>
              <a:rPr lang="en-US" dirty="0">
                <a:latin typeface="Calibri" panose="020F0502020204030204" pitchFamily="34" charset="0"/>
                <a:cs typeface="Calibri" panose="020F0502020204030204" pitchFamily="34" charset="0"/>
              </a:rPr>
              <a:t>1) Outside </a:t>
            </a:r>
            <a:r>
              <a:rPr lang="en-US" dirty="0" smtClean="0">
                <a:latin typeface="Calibri" panose="020F0502020204030204" pitchFamily="34" charset="0"/>
                <a:cs typeface="Calibri" panose="020F0502020204030204" pitchFamily="34" charset="0"/>
              </a:rPr>
              <a:t>activities </a:t>
            </a:r>
            <a:r>
              <a:rPr lang="en-US" dirty="0">
                <a:latin typeface="Calibri" panose="020F0502020204030204" pitchFamily="34" charset="0"/>
                <a:cs typeface="Calibri" panose="020F0502020204030204" pitchFamily="34" charset="0"/>
              </a:rPr>
              <a:t>which </a:t>
            </a:r>
            <a:r>
              <a:rPr lang="en-US" dirty="0" smtClean="0">
                <a:latin typeface="Calibri" panose="020F0502020204030204" pitchFamily="34" charset="0"/>
                <a:cs typeface="Calibri" panose="020F0502020204030204" pitchFamily="34" charset="0"/>
              </a:rPr>
              <a:t>require </a:t>
            </a:r>
            <a:r>
              <a:rPr lang="en-US" dirty="0">
                <a:latin typeface="Calibri" panose="020F0502020204030204" pitchFamily="34" charset="0"/>
                <a:cs typeface="Calibri" panose="020F0502020204030204" pitchFamily="34" charset="0"/>
              </a:rPr>
              <a:t>time commitments that would interfere </a:t>
            </a:r>
            <a:r>
              <a:rPr lang="en-US" dirty="0" smtClean="0">
                <a:latin typeface="Calibri" panose="020F0502020204030204" pitchFamily="34" charset="0"/>
                <a:cs typeface="Calibri" panose="020F0502020204030204" pitchFamily="34" charset="0"/>
              </a:rPr>
              <a:t>with faculty members’ university </a:t>
            </a:r>
            <a:r>
              <a:rPr lang="en-US" dirty="0">
                <a:latin typeface="Calibri" panose="020F0502020204030204" pitchFamily="34" charset="0"/>
                <a:cs typeface="Calibri" panose="020F0502020204030204" pitchFamily="34" charset="0"/>
              </a:rPr>
              <a:t>duties</a:t>
            </a:r>
            <a:r>
              <a:rPr lang="en-US" dirty="0" smtClean="0">
                <a:latin typeface="Calibri" panose="020F0502020204030204" pitchFamily="34" charset="0"/>
                <a:cs typeface="Calibri" panose="020F0502020204030204" pitchFamily="34" charset="0"/>
              </a:rPr>
              <a:t>.</a:t>
            </a:r>
            <a:br>
              <a:rPr lang="en-US" dirty="0" smtClean="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0" indent="0">
              <a:spcBef>
                <a:spcPts val="0"/>
              </a:spcBef>
              <a:buNone/>
            </a:pPr>
            <a:r>
              <a:rPr lang="en-US" dirty="0">
                <a:latin typeface="Calibri" panose="020F0502020204030204" pitchFamily="34" charset="0"/>
                <a:cs typeface="Calibri" panose="020F0502020204030204" pitchFamily="34" charset="0"/>
              </a:rPr>
              <a:t>2) Outside activities </a:t>
            </a:r>
            <a:r>
              <a:rPr lang="en-US" dirty="0" smtClean="0">
                <a:latin typeface="Calibri" panose="020F0502020204030204" pitchFamily="34" charset="0"/>
                <a:cs typeface="Calibri" panose="020F0502020204030204" pitchFamily="34" charset="0"/>
              </a:rPr>
              <a:t>that require the use of university resources such as equipment or personnel.</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6383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Potential Bases for COI</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dirty="0" smtClean="0">
                <a:latin typeface="Calibri" panose="020F0502020204030204" pitchFamily="34" charset="0"/>
                <a:cs typeface="Calibri" panose="020F0502020204030204" pitchFamily="34" charset="0"/>
              </a:rPr>
              <a:t>3</a:t>
            </a:r>
            <a:r>
              <a:rPr lang="en-US" dirty="0">
                <a:latin typeface="Calibri" panose="020F0502020204030204" pitchFamily="34" charset="0"/>
                <a:cs typeface="Calibri" panose="020F0502020204030204" pitchFamily="34" charset="0"/>
              </a:rPr>
              <a:t>) Outside activities where </a:t>
            </a:r>
            <a:r>
              <a:rPr lang="en-US" dirty="0" smtClean="0">
                <a:latin typeface="Calibri" panose="020F0502020204030204" pitchFamily="34" charset="0"/>
                <a:cs typeface="Calibri" panose="020F0502020204030204" pitchFamily="34" charset="0"/>
              </a:rPr>
              <a:t>FSU employees or </a:t>
            </a:r>
            <a:r>
              <a:rPr lang="en-US" dirty="0">
                <a:latin typeface="Calibri" panose="020F0502020204030204" pitchFamily="34" charset="0"/>
                <a:cs typeface="Calibri" panose="020F0502020204030204" pitchFamily="34" charset="0"/>
              </a:rPr>
              <a:t>students </a:t>
            </a:r>
            <a:r>
              <a:rPr lang="en-US" dirty="0" smtClean="0">
                <a:latin typeface="Calibri" panose="020F0502020204030204" pitchFamily="34" charset="0"/>
                <a:cs typeface="Calibri" panose="020F0502020204030204" pitchFamily="34" charset="0"/>
              </a:rPr>
              <a:t>that are supervised </a:t>
            </a:r>
            <a:r>
              <a:rPr lang="en-US" dirty="0">
                <a:latin typeface="Calibri" panose="020F0502020204030204" pitchFamily="34" charset="0"/>
                <a:cs typeface="Calibri" panose="020F0502020204030204" pitchFamily="34" charset="0"/>
              </a:rPr>
              <a:t>by the </a:t>
            </a:r>
            <a:r>
              <a:rPr lang="en-US" dirty="0" smtClean="0">
                <a:latin typeface="Calibri" panose="020F0502020204030204" pitchFamily="34" charset="0"/>
                <a:cs typeface="Calibri" panose="020F0502020204030204" pitchFamily="34" charset="0"/>
              </a:rPr>
              <a:t>conflicted employee </a:t>
            </a:r>
            <a:r>
              <a:rPr lang="en-US" dirty="0">
                <a:latin typeface="Calibri" panose="020F0502020204030204" pitchFamily="34" charset="0"/>
                <a:cs typeface="Calibri" panose="020F0502020204030204" pitchFamily="34" charset="0"/>
              </a:rPr>
              <a:t>are also </a:t>
            </a:r>
            <a:r>
              <a:rPr lang="en-US" dirty="0" smtClean="0">
                <a:latin typeface="Calibri" panose="020F0502020204030204" pitchFamily="34" charset="0"/>
                <a:cs typeface="Calibri" panose="020F0502020204030204" pitchFamily="34" charset="0"/>
              </a:rPr>
              <a:t>involved in the activity.</a:t>
            </a:r>
            <a:br>
              <a:rPr lang="en-US" dirty="0" smtClean="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4) Outside activities </a:t>
            </a:r>
            <a:r>
              <a:rPr lang="en-US" dirty="0" smtClean="0">
                <a:latin typeface="Calibri" panose="020F0502020204030204" pitchFamily="34" charset="0"/>
                <a:cs typeface="Calibri" panose="020F0502020204030204" pitchFamily="34" charset="0"/>
              </a:rPr>
              <a:t>with </a:t>
            </a:r>
            <a:r>
              <a:rPr lang="en-US" dirty="0">
                <a:latin typeface="Calibri" panose="020F0502020204030204" pitchFamily="34" charset="0"/>
                <a:cs typeface="Calibri" panose="020F0502020204030204" pitchFamily="34" charset="0"/>
              </a:rPr>
              <a:t>a person or entity, or financial interests in an entity, that does business with the university</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2961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Potential Bases for COI</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latin typeface="Calibri" panose="020F0502020204030204" pitchFamily="34" charset="0"/>
                <a:cs typeface="Calibri" panose="020F0502020204030204" pitchFamily="34" charset="0"/>
              </a:rPr>
              <a:t>5</a:t>
            </a:r>
            <a:r>
              <a:rPr lang="en-US" dirty="0">
                <a:latin typeface="Calibri" panose="020F0502020204030204" pitchFamily="34" charset="0"/>
                <a:cs typeface="Calibri" panose="020F0502020204030204" pitchFamily="34" charset="0"/>
              </a:rPr>
              <a:t>) Outside activities or financial interests in an entity which competes with </a:t>
            </a:r>
            <a:r>
              <a:rPr lang="en-US" dirty="0" smtClean="0">
                <a:latin typeface="Calibri" panose="020F0502020204030204" pitchFamily="34" charset="0"/>
                <a:cs typeface="Calibri" panose="020F0502020204030204" pitchFamily="34" charset="0"/>
              </a:rPr>
              <a:t>the University's </a:t>
            </a:r>
            <a:r>
              <a:rPr lang="en-US" dirty="0">
                <a:latin typeface="Calibri" panose="020F0502020204030204" pitchFamily="34" charset="0"/>
                <a:cs typeface="Calibri" panose="020F0502020204030204" pitchFamily="34" charset="0"/>
              </a:rPr>
              <a:t>activities, particularly when these are in the same field as that of the </a:t>
            </a:r>
            <a:r>
              <a:rPr lang="en-US" dirty="0" smtClean="0">
                <a:latin typeface="Calibri" panose="020F0502020204030204" pitchFamily="34" charset="0"/>
                <a:cs typeface="Calibri" panose="020F0502020204030204" pitchFamily="34" charset="0"/>
              </a:rPr>
              <a:t>faculty.</a:t>
            </a:r>
            <a:br>
              <a:rPr lang="en-US" dirty="0" smtClean="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6) Outside activities or financial interests in an entity that is supporting the </a:t>
            </a:r>
            <a:r>
              <a:rPr lang="en-US" dirty="0" smtClean="0">
                <a:latin typeface="Calibri" panose="020F0502020204030204" pitchFamily="34" charset="0"/>
                <a:cs typeface="Calibri" panose="020F0502020204030204" pitchFamily="34" charset="0"/>
              </a:rPr>
              <a:t>faculty member's </a:t>
            </a:r>
            <a:r>
              <a:rPr lang="en-US" dirty="0">
                <a:latin typeface="Calibri" panose="020F0502020204030204" pitchFamily="34" charset="0"/>
                <a:cs typeface="Calibri" panose="020F0502020204030204" pitchFamily="34" charset="0"/>
              </a:rPr>
              <a:t>research or training activities at the University.</a:t>
            </a: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95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2">
                    <a:lumMod val="90000"/>
                    <a:lumOff val="10000"/>
                  </a:schemeClr>
                </a:solidFill>
                <a:latin typeface="Calibri" panose="020F0502020204030204" pitchFamily="34" charset="0"/>
              </a:rPr>
              <a:t>Federal </a:t>
            </a:r>
            <a:r>
              <a:rPr lang="en-US" sz="4000" dirty="0" smtClean="0">
                <a:solidFill>
                  <a:schemeClr val="tx2">
                    <a:lumMod val="90000"/>
                    <a:lumOff val="10000"/>
                  </a:schemeClr>
                </a:solidFill>
                <a:latin typeface="Calibri" panose="020F0502020204030204" pitchFamily="34" charset="0"/>
              </a:rPr>
              <a:t>Uniform Guidance</a:t>
            </a:r>
            <a:endParaRPr lang="en-US" sz="4000" dirty="0">
              <a:solidFill>
                <a:schemeClr val="tx2">
                  <a:lumMod val="90000"/>
                  <a:lumOff val="10000"/>
                </a:schemeClr>
              </a:solidFill>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400" dirty="0" smtClean="0">
                <a:latin typeface="Calibri" panose="020F0502020204030204" pitchFamily="34" charset="0"/>
              </a:rPr>
              <a:t>2 CFR 200.112, Conflict of Interest</a:t>
            </a:r>
          </a:p>
          <a:p>
            <a:pPr lvl="1"/>
            <a:r>
              <a:rPr lang="en-US" sz="2000" dirty="0" smtClean="0">
                <a:latin typeface="Calibri" panose="020F0502020204030204" pitchFamily="34" charset="0"/>
              </a:rPr>
              <a:t>Grantees must disclose in writing any potential conflicts of interest in accordance with the agency’s requirements.</a:t>
            </a:r>
          </a:p>
          <a:p>
            <a:pPr lvl="1"/>
            <a:r>
              <a:rPr lang="en-US" sz="2000" u="sng" dirty="0" smtClean="0">
                <a:latin typeface="Calibri" panose="020F0502020204030204" pitchFamily="34" charset="0"/>
              </a:rPr>
              <a:t>This regulation refers </a:t>
            </a:r>
            <a:r>
              <a:rPr lang="en-US" sz="2000" u="sng" dirty="0">
                <a:latin typeface="Calibri" panose="020F0502020204030204" pitchFamily="34" charset="0"/>
              </a:rPr>
              <a:t>to conflicts that might arise around how a non-Federal entity expends funds under a Federal award</a:t>
            </a:r>
            <a:r>
              <a:rPr lang="en-US" sz="2000" dirty="0">
                <a:latin typeface="Calibri" panose="020F0502020204030204" pitchFamily="34" charset="0"/>
              </a:rPr>
              <a:t>. These types of decisions include, for example, selection of a subrecipient or </a:t>
            </a:r>
            <a:r>
              <a:rPr lang="en-US" sz="2000" dirty="0" smtClean="0">
                <a:latin typeface="Calibri" panose="020F0502020204030204" pitchFamily="34" charset="0"/>
              </a:rPr>
              <a:t>procurements. </a:t>
            </a:r>
            <a:endParaRPr lang="en-US" sz="1600" dirty="0">
              <a:latin typeface="Calibri" panose="020F0502020204030204" pitchFamily="34" charset="0"/>
            </a:endParaRPr>
          </a:p>
          <a:p>
            <a:r>
              <a:rPr lang="en-US" sz="2400" dirty="0">
                <a:latin typeface="Calibri" panose="020F0502020204030204" pitchFamily="34" charset="0"/>
              </a:rPr>
              <a:t>Example: </a:t>
            </a:r>
            <a:endParaRPr lang="en-US" sz="2400" dirty="0" smtClean="0">
              <a:latin typeface="Calibri" panose="020F0502020204030204" pitchFamily="34" charset="0"/>
            </a:endParaRPr>
          </a:p>
          <a:p>
            <a:pPr lvl="1"/>
            <a:r>
              <a:rPr lang="en-US" sz="2000" dirty="0" smtClean="0">
                <a:latin typeface="Calibri" panose="020F0502020204030204" pitchFamily="34" charset="0"/>
              </a:rPr>
              <a:t>Dr</a:t>
            </a:r>
            <a:r>
              <a:rPr lang="en-US" sz="2000" dirty="0">
                <a:latin typeface="Calibri" panose="020F0502020204030204" pitchFamily="34" charset="0"/>
              </a:rPr>
              <a:t>. Johnson has selected “Research Unlimited” to perform a portion of the work on a Federal award. Since Dr. Johnson owns a portion of the company, he must </a:t>
            </a:r>
            <a:r>
              <a:rPr lang="en-US" sz="2000" dirty="0" smtClean="0">
                <a:latin typeface="Calibri" panose="020F0502020204030204" pitchFamily="34" charset="0"/>
              </a:rPr>
              <a:t>disclose this relationship to </a:t>
            </a:r>
            <a:r>
              <a:rPr lang="en-US" sz="2000" dirty="0">
                <a:latin typeface="Calibri" panose="020F0502020204030204" pitchFamily="34" charset="0"/>
              </a:rPr>
              <a:t>FSU where the conflict will either be managed or </a:t>
            </a:r>
            <a:r>
              <a:rPr lang="en-US" sz="2000" dirty="0" smtClean="0">
                <a:latin typeface="Calibri" panose="020F0502020204030204" pitchFamily="34" charset="0"/>
              </a:rPr>
              <a:t>eliminated.</a:t>
            </a:r>
            <a:endParaRPr lang="en-US" sz="2000" dirty="0">
              <a:latin typeface="Calibri" panose="020F0502020204030204" pitchFamily="34" charset="0"/>
            </a:endParaRPr>
          </a:p>
        </p:txBody>
      </p:sp>
    </p:spTree>
    <p:extLst>
      <p:ext uri="{BB962C8B-B14F-4D97-AF65-F5344CB8AC3E}">
        <p14:creationId xmlns:p14="http://schemas.microsoft.com/office/powerpoint/2010/main" val="1009206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chemeClr val="tx2">
                    <a:lumMod val="90000"/>
                    <a:lumOff val="10000"/>
                  </a:schemeClr>
                </a:solidFill>
                <a:latin typeface="Calibri" panose="020F0502020204030204" pitchFamily="34" charset="0"/>
              </a:rPr>
              <a:t>Federal Financial Conflict of Interest </a:t>
            </a:r>
          </a:p>
        </p:txBody>
      </p:sp>
      <p:sp>
        <p:nvSpPr>
          <p:cNvPr id="3" name="Content Placeholder 2"/>
          <p:cNvSpPr>
            <a:spLocks noGrp="1"/>
          </p:cNvSpPr>
          <p:nvPr>
            <p:ph idx="1"/>
          </p:nvPr>
        </p:nvSpPr>
        <p:spPr/>
        <p:txBody>
          <a:bodyPr/>
          <a:lstStyle/>
          <a:p>
            <a:r>
              <a:rPr lang="en-US" sz="2400" dirty="0" smtClean="0">
                <a:latin typeface="Calibri" panose="020F0502020204030204" pitchFamily="34" charset="0"/>
              </a:rPr>
              <a:t>Most </a:t>
            </a:r>
            <a:r>
              <a:rPr lang="en-US" sz="2400" dirty="0">
                <a:latin typeface="Calibri" panose="020F0502020204030204" pitchFamily="34" charset="0"/>
              </a:rPr>
              <a:t>funding agencies have </a:t>
            </a:r>
            <a:r>
              <a:rPr lang="en-US" sz="2400" dirty="0" smtClean="0">
                <a:latin typeface="Calibri" panose="020F0502020204030204" pitchFamily="34" charset="0"/>
              </a:rPr>
              <a:t>regulations that require the university ensure </a:t>
            </a:r>
            <a:r>
              <a:rPr lang="en-US" sz="2400" dirty="0">
                <a:latin typeface="Calibri" panose="020F0502020204030204" pitchFamily="34" charset="0"/>
              </a:rPr>
              <a:t>that there is no reasonable expectation that the design, conduct, and reporting of the research </a:t>
            </a:r>
            <a:r>
              <a:rPr lang="en-US" sz="2400" dirty="0" smtClean="0">
                <a:latin typeface="Calibri" panose="020F0502020204030204" pitchFamily="34" charset="0"/>
              </a:rPr>
              <a:t>will </a:t>
            </a:r>
            <a:r>
              <a:rPr lang="en-US" sz="2400" dirty="0">
                <a:latin typeface="Calibri" panose="020F0502020204030204" pitchFamily="34" charset="0"/>
              </a:rPr>
              <a:t>be biased by any significant financial interest of any Investigator working on the research. </a:t>
            </a:r>
            <a:endParaRPr lang="en-US" sz="2400" dirty="0" smtClean="0">
              <a:latin typeface="Calibri" panose="020F0502020204030204" pitchFamily="34" charset="0"/>
            </a:endParaRPr>
          </a:p>
          <a:p>
            <a:r>
              <a:rPr lang="en-US" sz="2400" dirty="0" smtClean="0">
                <a:latin typeface="Calibri" panose="020F0502020204030204" pitchFamily="34" charset="0"/>
              </a:rPr>
              <a:t>University </a:t>
            </a:r>
            <a:r>
              <a:rPr lang="en-US" sz="2400" b="1" dirty="0" smtClean="0">
                <a:latin typeface="Calibri" panose="020F0502020204030204" pitchFamily="34" charset="0"/>
                <a:hlinkClick r:id="rId3"/>
              </a:rPr>
              <a:t>Policy </a:t>
            </a:r>
            <a:r>
              <a:rPr lang="en-US" sz="2400" b="1" dirty="0">
                <a:latin typeface="Calibri" panose="020F0502020204030204" pitchFamily="34" charset="0"/>
                <a:hlinkClick r:id="rId3"/>
              </a:rPr>
              <a:t>7A-21, Financial Conflict of Interest Disclosure </a:t>
            </a:r>
            <a:r>
              <a:rPr lang="en-US" sz="2400" dirty="0" smtClean="0">
                <a:latin typeface="Calibri" panose="020F0502020204030204" pitchFamily="34" charset="0"/>
              </a:rPr>
              <a:t>aims to </a:t>
            </a:r>
            <a:r>
              <a:rPr lang="en-US" sz="2400" dirty="0">
                <a:latin typeface="Calibri" panose="020F0502020204030204" pitchFamily="34" charset="0"/>
              </a:rPr>
              <a:t>prevent or resolve, through management and/or mitigation, real or apparent conflicts that may </a:t>
            </a:r>
            <a:r>
              <a:rPr lang="en-US" sz="2400" dirty="0" smtClean="0">
                <a:latin typeface="Calibri" panose="020F0502020204030204" pitchFamily="34" charset="0"/>
              </a:rPr>
              <a:t>exist.</a:t>
            </a:r>
            <a:endParaRPr lang="en-US" sz="2400" dirty="0">
              <a:latin typeface="Calibri" panose="020F0502020204030204" pitchFamily="34" charset="0"/>
            </a:endParaRPr>
          </a:p>
        </p:txBody>
      </p:sp>
    </p:spTree>
    <p:extLst>
      <p:ext uri="{BB962C8B-B14F-4D97-AF65-F5344CB8AC3E}">
        <p14:creationId xmlns:p14="http://schemas.microsoft.com/office/powerpoint/2010/main" val="2848192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Goals of FSU’s FCOI Policy</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US" sz="3600" dirty="0" smtClean="0">
                <a:latin typeface="Calibri" panose="020F0502020204030204" pitchFamily="34" charset="0"/>
                <a:cs typeface="Calibri" panose="020F0502020204030204" pitchFamily="34" charset="0"/>
              </a:rPr>
              <a:t>Protect research subjects</a:t>
            </a:r>
            <a:endParaRPr lang="en-US" sz="3600" dirty="0">
              <a:latin typeface="Calibri" panose="020F0502020204030204" pitchFamily="34" charset="0"/>
              <a:cs typeface="Calibri" panose="020F0502020204030204" pitchFamily="34" charset="0"/>
            </a:endParaRPr>
          </a:p>
          <a:p>
            <a:r>
              <a:rPr lang="en-US" sz="3600" dirty="0" smtClean="0">
                <a:latin typeface="Calibri" panose="020F0502020204030204" pitchFamily="34" charset="0"/>
                <a:cs typeface="Calibri" panose="020F0502020204030204" pitchFamily="34" charset="0"/>
              </a:rPr>
              <a:t>Protect the integrity </a:t>
            </a:r>
            <a:r>
              <a:rPr lang="en-US" sz="3600" dirty="0">
                <a:latin typeface="Calibri" panose="020F0502020204030204" pitchFamily="34" charset="0"/>
                <a:cs typeface="Calibri" panose="020F0502020204030204" pitchFamily="34" charset="0"/>
              </a:rPr>
              <a:t>of the research</a:t>
            </a:r>
          </a:p>
          <a:p>
            <a:r>
              <a:rPr lang="en-US" sz="3600" dirty="0" smtClean="0">
                <a:latin typeface="Calibri" panose="020F0502020204030204" pitchFamily="34" charset="0"/>
                <a:cs typeface="Calibri" panose="020F0502020204030204" pitchFamily="34" charset="0"/>
              </a:rPr>
              <a:t>Protect </a:t>
            </a:r>
            <a:r>
              <a:rPr lang="en-US" sz="3600" dirty="0">
                <a:latin typeface="Calibri" panose="020F0502020204030204" pitchFamily="34" charset="0"/>
                <a:cs typeface="Calibri" panose="020F0502020204030204" pitchFamily="34" charset="0"/>
              </a:rPr>
              <a:t>the </a:t>
            </a:r>
            <a:r>
              <a:rPr lang="en-US" sz="3600" dirty="0" smtClean="0">
                <a:latin typeface="Calibri" panose="020F0502020204030204" pitchFamily="34" charset="0"/>
                <a:cs typeface="Calibri" panose="020F0502020204030204" pitchFamily="34" charset="0"/>
              </a:rPr>
              <a:t>reputation of the university, </a:t>
            </a:r>
            <a:r>
              <a:rPr lang="en-US" sz="3600" dirty="0">
                <a:latin typeface="Calibri" panose="020F0502020204030204" pitchFamily="34" charset="0"/>
                <a:cs typeface="Calibri" panose="020F0502020204030204" pitchFamily="34" charset="0"/>
              </a:rPr>
              <a:t>faculty, </a:t>
            </a:r>
            <a:r>
              <a:rPr lang="en-US" sz="3600" dirty="0" smtClean="0">
                <a:latin typeface="Calibri" panose="020F0502020204030204" pitchFamily="34" charset="0"/>
                <a:cs typeface="Calibri" panose="020F0502020204030204" pitchFamily="34" charset="0"/>
              </a:rPr>
              <a:t>and students</a:t>
            </a:r>
            <a:endParaRPr lang="en-US" sz="3600" dirty="0">
              <a:latin typeface="Calibri" panose="020F0502020204030204" pitchFamily="34" charset="0"/>
              <a:cs typeface="Calibri" panose="020F0502020204030204" pitchFamily="34" charset="0"/>
            </a:endParaRPr>
          </a:p>
          <a:p>
            <a:r>
              <a:rPr lang="en-US" sz="3600" dirty="0" smtClean="0">
                <a:latin typeface="Calibri" panose="020F0502020204030204" pitchFamily="34" charset="0"/>
                <a:cs typeface="Calibri" panose="020F0502020204030204" pitchFamily="34" charset="0"/>
              </a:rPr>
              <a:t>Avoid Litigation</a:t>
            </a:r>
            <a:endParaRPr lang="en-US" sz="3600" dirty="0">
              <a:latin typeface="Calibri" panose="020F0502020204030204" pitchFamily="34" charset="0"/>
              <a:cs typeface="Calibri" panose="020F0502020204030204" pitchFamily="34" charset="0"/>
            </a:endParaRPr>
          </a:p>
          <a:p>
            <a:r>
              <a:rPr lang="en-US" sz="3600" dirty="0" smtClean="0">
                <a:latin typeface="Calibri" panose="020F0502020204030204" pitchFamily="34" charset="0"/>
                <a:cs typeface="Calibri" panose="020F0502020204030204" pitchFamily="34" charset="0"/>
              </a:rPr>
              <a:t>Avoid Noncompliance</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2017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2">
                    <a:lumMod val="90000"/>
                    <a:lumOff val="10000"/>
                  </a:schemeClr>
                </a:solidFill>
                <a:latin typeface="Calibri" panose="020F0502020204030204" pitchFamily="34" charset="0"/>
              </a:rPr>
              <a:t>Subrecipients</a:t>
            </a:r>
            <a:endParaRPr lang="en-US" sz="4000" dirty="0">
              <a:solidFill>
                <a:schemeClr val="tx2">
                  <a:lumMod val="90000"/>
                  <a:lumOff val="10000"/>
                </a:schemeClr>
              </a:solidFill>
              <a:latin typeface="Calibri" panose="020F0502020204030204" pitchFamily="34" charset="0"/>
            </a:endParaRPr>
          </a:p>
        </p:txBody>
      </p:sp>
      <p:sp>
        <p:nvSpPr>
          <p:cNvPr id="3" name="Content Placeholder 2"/>
          <p:cNvSpPr>
            <a:spLocks noGrp="1"/>
          </p:cNvSpPr>
          <p:nvPr>
            <p:ph idx="1"/>
          </p:nvPr>
        </p:nvSpPr>
        <p:spPr>
          <a:xfrm>
            <a:off x="1435608" y="1417638"/>
            <a:ext cx="7251192" cy="5287962"/>
          </a:xfrm>
        </p:spPr>
        <p:txBody>
          <a:bodyPr>
            <a:normAutofit lnSpcReduction="10000"/>
          </a:bodyPr>
          <a:lstStyle/>
          <a:p>
            <a:r>
              <a:rPr lang="en-US" dirty="0" smtClean="0">
                <a:latin typeface="Calibri" panose="020F0502020204030204" pitchFamily="34" charset="0"/>
              </a:rPr>
              <a:t>Subrecipients are required to abide by the same COI requirements as FSU. </a:t>
            </a:r>
          </a:p>
          <a:p>
            <a:r>
              <a:rPr lang="en-US" dirty="0">
                <a:latin typeface="Calibri" panose="020F0502020204030204" pitchFamily="34" charset="0"/>
              </a:rPr>
              <a:t>If the </a:t>
            </a:r>
            <a:r>
              <a:rPr lang="en-US" dirty="0" smtClean="0">
                <a:latin typeface="Calibri" panose="020F0502020204030204" pitchFamily="34" charset="0"/>
              </a:rPr>
              <a:t>subrecipient intends to follow their own policy, they must </a:t>
            </a:r>
            <a:r>
              <a:rPr lang="en-US" dirty="0">
                <a:latin typeface="Calibri" panose="020F0502020204030204" pitchFamily="34" charset="0"/>
              </a:rPr>
              <a:t>certify as part of the </a:t>
            </a:r>
            <a:r>
              <a:rPr lang="en-US" dirty="0" smtClean="0">
                <a:latin typeface="Calibri" panose="020F0502020204030204" pitchFamily="34" charset="0"/>
              </a:rPr>
              <a:t>subaward </a:t>
            </a:r>
            <a:r>
              <a:rPr lang="en-US" dirty="0">
                <a:latin typeface="Calibri" panose="020F0502020204030204" pitchFamily="34" charset="0"/>
              </a:rPr>
              <a:t>that its policy complies with the funding agency </a:t>
            </a:r>
            <a:r>
              <a:rPr lang="en-US" dirty="0" smtClean="0">
                <a:latin typeface="Calibri" panose="020F0502020204030204" pitchFamily="34" charset="0"/>
              </a:rPr>
              <a:t>regulations. </a:t>
            </a:r>
            <a:endParaRPr lang="en-US" dirty="0">
              <a:latin typeface="Calibri" panose="020F0502020204030204" pitchFamily="34" charset="0"/>
            </a:endParaRPr>
          </a:p>
          <a:p>
            <a:r>
              <a:rPr lang="en-US" dirty="0">
                <a:latin typeface="Calibri" panose="020F0502020204030204" pitchFamily="34" charset="0"/>
              </a:rPr>
              <a:t>If the subrecipient cannot </a:t>
            </a:r>
            <a:r>
              <a:rPr lang="en-US" dirty="0" smtClean="0">
                <a:latin typeface="Calibri" panose="020F0502020204030204" pitchFamily="34" charset="0"/>
              </a:rPr>
              <a:t>so certify, </a:t>
            </a:r>
            <a:r>
              <a:rPr lang="en-US" dirty="0">
                <a:latin typeface="Calibri" panose="020F0502020204030204" pitchFamily="34" charset="0"/>
              </a:rPr>
              <a:t>then the agreement shall state that the subrecipient investigators are subject to FSU’s </a:t>
            </a:r>
            <a:r>
              <a:rPr lang="en-US" dirty="0" smtClean="0">
                <a:latin typeface="Calibri" panose="020F0502020204030204" pitchFamily="34" charset="0"/>
              </a:rPr>
              <a:t>policy. </a:t>
            </a:r>
            <a:endParaRPr lang="en-US" dirty="0">
              <a:latin typeface="Calibri" panose="020F0502020204030204" pitchFamily="34" charset="0"/>
            </a:endParaRPr>
          </a:p>
          <a:p>
            <a:endParaRPr lang="en-US" dirty="0">
              <a:latin typeface="Calibri" panose="020F0502020204030204" pitchFamily="34" charset="0"/>
            </a:endParaRPr>
          </a:p>
        </p:txBody>
      </p:sp>
    </p:spTree>
    <p:extLst>
      <p:ext uri="{BB962C8B-B14F-4D97-AF65-F5344CB8AC3E}">
        <p14:creationId xmlns:p14="http://schemas.microsoft.com/office/powerpoint/2010/main" val="3720588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tx2">
                    <a:lumMod val="90000"/>
                    <a:lumOff val="10000"/>
                  </a:schemeClr>
                </a:solidFill>
                <a:latin typeface="Calibri" panose="020F0502020204030204" pitchFamily="34" charset="0"/>
              </a:rPr>
              <a:t>State of </a:t>
            </a:r>
            <a:r>
              <a:rPr lang="en-US" sz="4000" dirty="0" smtClean="0">
                <a:solidFill>
                  <a:schemeClr val="tx2">
                    <a:lumMod val="90000"/>
                    <a:lumOff val="10000"/>
                  </a:schemeClr>
                </a:solidFill>
                <a:latin typeface="Calibri" panose="020F0502020204030204" pitchFamily="34" charset="0"/>
              </a:rPr>
              <a:t>Florida Code of Ethics</a:t>
            </a:r>
            <a:br>
              <a:rPr lang="en-US" sz="4000" dirty="0" smtClean="0">
                <a:solidFill>
                  <a:schemeClr val="tx2">
                    <a:lumMod val="90000"/>
                    <a:lumOff val="10000"/>
                  </a:schemeClr>
                </a:solidFill>
                <a:latin typeface="Calibri" panose="020F0502020204030204" pitchFamily="34" charset="0"/>
              </a:rPr>
            </a:br>
            <a:r>
              <a:rPr lang="en-US" sz="4000" dirty="0" smtClean="0">
                <a:latin typeface="Calibri" panose="020F0502020204030204" pitchFamily="34" charset="0"/>
                <a:cs typeface="Calibri" panose="020F0502020204030204" pitchFamily="34" charset="0"/>
              </a:rPr>
              <a:t>F.S</a:t>
            </a:r>
            <a:r>
              <a:rPr lang="en-US" sz="4000" dirty="0">
                <a:latin typeface="Calibri" panose="020F0502020204030204" pitchFamily="34" charset="0"/>
                <a:cs typeface="Calibri" panose="020F0502020204030204" pitchFamily="34" charset="0"/>
              </a:rPr>
              <a:t>. Chapter 112</a:t>
            </a:r>
            <a:endParaRPr lang="en-US" sz="4000" dirty="0">
              <a:solidFill>
                <a:schemeClr val="tx2">
                  <a:lumMod val="90000"/>
                  <a:lumOff val="10000"/>
                </a:schemeClr>
              </a:solidFill>
              <a:latin typeface="Calibri" panose="020F0502020204030204" pitchFamily="34" charset="0"/>
            </a:endParaRPr>
          </a:p>
        </p:txBody>
      </p:sp>
      <p:sp>
        <p:nvSpPr>
          <p:cNvPr id="3" name="Content Placeholder 2"/>
          <p:cNvSpPr>
            <a:spLocks noGrp="1"/>
          </p:cNvSpPr>
          <p:nvPr>
            <p:ph idx="1"/>
          </p:nvPr>
        </p:nvSpPr>
        <p:spPr>
          <a:xfrm>
            <a:off x="1371600" y="1600200"/>
            <a:ext cx="7315200" cy="5105400"/>
          </a:xfrm>
        </p:spPr>
        <p:txBody>
          <a:bodyPr>
            <a:normAutofit/>
          </a:bodyPr>
          <a:lstStyle/>
          <a:p>
            <a:r>
              <a:rPr lang="en-US" dirty="0">
                <a:latin typeface="Calibri" panose="020F0502020204030204" pitchFamily="34" charset="0"/>
                <a:cs typeface="Calibri" panose="020F0502020204030204" pitchFamily="34" charset="0"/>
              </a:rPr>
              <a:t>A </a:t>
            </a:r>
            <a:r>
              <a:rPr lang="en-US" dirty="0" smtClean="0">
                <a:latin typeface="Calibri" panose="020F0502020204030204" pitchFamily="34" charset="0"/>
                <a:cs typeface="Calibri" panose="020F0502020204030204" pitchFamily="34" charset="0"/>
              </a:rPr>
              <a:t>University employee may </a:t>
            </a:r>
            <a:r>
              <a:rPr lang="en-US" dirty="0">
                <a:latin typeface="Calibri" panose="020F0502020204030204" pitchFamily="34" charset="0"/>
                <a:cs typeface="Calibri" panose="020F0502020204030204" pitchFamily="34" charset="0"/>
              </a:rPr>
              <a:t>not be employed by or have a contractual relationship with a company which is "doing business" with the University</a:t>
            </a:r>
            <a:r>
              <a:rPr lang="en-US" dirty="0" smtClean="0">
                <a:latin typeface="Calibri" panose="020F0502020204030204" pitchFamily="34" charset="0"/>
                <a:cs typeface="Calibri" panose="020F0502020204030204" pitchFamily="34" charset="0"/>
              </a:rPr>
              <a:t>.</a:t>
            </a:r>
          </a:p>
          <a:p>
            <a:r>
              <a:rPr lang="en-US" dirty="0" smtClean="0">
                <a:latin typeface="Calibri" panose="020F0502020204030204" pitchFamily="34" charset="0"/>
                <a:cs typeface="Calibri" panose="020F0502020204030204" pitchFamily="34" charset="0"/>
              </a:rPr>
              <a:t>The statues does allow exemptions under certain circumstances.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8942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lumMod val="90000"/>
                    <a:lumOff val="10000"/>
                  </a:schemeClr>
                </a:solidFill>
                <a:latin typeface="Calibri" panose="020F0502020204030204" pitchFamily="34" charset="0"/>
              </a:rPr>
              <a:t>Conflict of Interest in Procurement</a:t>
            </a:r>
            <a:endParaRPr lang="en-US" dirty="0">
              <a:solidFill>
                <a:schemeClr val="tx2">
                  <a:lumMod val="90000"/>
                  <a:lumOff val="10000"/>
                </a:schemeClr>
              </a:solidFill>
              <a:latin typeface="Calibri" panose="020F0502020204030204" pitchFamily="34" charset="0"/>
            </a:endParaRPr>
          </a:p>
        </p:txBody>
      </p:sp>
      <p:sp>
        <p:nvSpPr>
          <p:cNvPr id="3" name="Content Placeholder 2"/>
          <p:cNvSpPr>
            <a:spLocks noGrp="1"/>
          </p:cNvSpPr>
          <p:nvPr>
            <p:ph idx="1"/>
          </p:nvPr>
        </p:nvSpPr>
        <p:spPr/>
        <p:txBody>
          <a:bodyPr/>
          <a:lstStyle/>
          <a:p>
            <a:r>
              <a:rPr lang="en-US" sz="2000" dirty="0" smtClean="0">
                <a:latin typeface="Arial" panose="020B0604020202020204" pitchFamily="34" charset="0"/>
                <a:cs typeface="Arial" panose="020B0604020202020204" pitchFamily="34" charset="0"/>
              </a:rPr>
              <a:t>FEDERAL</a:t>
            </a:r>
          </a:p>
          <a:p>
            <a:pPr lvl="1"/>
            <a:r>
              <a:rPr lang="en-US" sz="1600" dirty="0" smtClean="0">
                <a:latin typeface="Arial" panose="020B0604020202020204" pitchFamily="34" charset="0"/>
                <a:cs typeface="Arial" panose="020B0604020202020204" pitchFamily="34" charset="0"/>
              </a:rPr>
              <a:t>Excerpt </a:t>
            </a:r>
            <a:r>
              <a:rPr lang="en-US" sz="1600" dirty="0">
                <a:latin typeface="Arial" panose="020B0604020202020204" pitchFamily="34" charset="0"/>
                <a:cs typeface="Arial" panose="020B0604020202020204" pitchFamily="34" charset="0"/>
              </a:rPr>
              <a:t>from 2 CFR </a:t>
            </a:r>
            <a:r>
              <a:rPr lang="en-US" sz="1600" dirty="0" smtClean="0">
                <a:latin typeface="Arial" panose="020B0604020202020204" pitchFamily="34" charset="0"/>
                <a:cs typeface="Arial" panose="020B0604020202020204" pitchFamily="34" charset="0"/>
              </a:rPr>
              <a:t>200 (Uniform Guidance), </a:t>
            </a:r>
            <a:br>
              <a:rPr lang="en-US" sz="1600" dirty="0" smtClean="0">
                <a:latin typeface="Arial" panose="020B0604020202020204" pitchFamily="34" charset="0"/>
                <a:cs typeface="Arial" panose="020B0604020202020204" pitchFamily="34" charset="0"/>
              </a:rPr>
            </a:br>
            <a:r>
              <a:rPr lang="en-US" sz="1600" b="1" dirty="0" smtClean="0">
                <a:latin typeface="Arial" panose="020B0604020202020204" pitchFamily="34" charset="0"/>
                <a:cs typeface="Arial" panose="020B0604020202020204" pitchFamily="34" charset="0"/>
              </a:rPr>
              <a:t>200.318 General procurement standards</a:t>
            </a:r>
            <a:r>
              <a:rPr lang="en-US" sz="1600" dirty="0" smtClean="0">
                <a:latin typeface="Arial" panose="020B0604020202020204" pitchFamily="34" charset="0"/>
                <a:cs typeface="Arial" panose="020B0604020202020204" pitchFamily="34" charset="0"/>
              </a:rPr>
              <a:t>.</a:t>
            </a:r>
          </a:p>
          <a:p>
            <a:pPr lvl="2"/>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200.318(c)(1) </a:t>
            </a:r>
            <a:r>
              <a:rPr lang="en-US" sz="1600" dirty="0" smtClean="0">
                <a:latin typeface="Arial" panose="020B0604020202020204" pitchFamily="34" charset="0"/>
                <a:cs typeface="Arial" panose="020B0604020202020204" pitchFamily="34" charset="0"/>
              </a:rPr>
              <a:t>…</a:t>
            </a:r>
            <a:r>
              <a:rPr lang="en-US" sz="1600" b="1" dirty="0" smtClean="0">
                <a:latin typeface="Arial" panose="020B0604020202020204" pitchFamily="34" charset="0"/>
                <a:cs typeface="Arial" panose="020B0604020202020204" pitchFamily="34" charset="0"/>
              </a:rPr>
              <a:t>No </a:t>
            </a:r>
            <a:r>
              <a:rPr lang="en-US" sz="1600" b="1" dirty="0">
                <a:latin typeface="Arial" panose="020B0604020202020204" pitchFamily="34" charset="0"/>
                <a:cs typeface="Arial" panose="020B0604020202020204" pitchFamily="34" charset="0"/>
              </a:rPr>
              <a:t>employee, officer, or agent may participate in the selection, award, or administration of a contract supported by a Federal award if he or she has a real or apparent conflict of interest. </a:t>
            </a:r>
            <a:endParaRPr lang="en-US" sz="1600" b="1"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FSU/STATE OF FLORIDA</a:t>
            </a:r>
          </a:p>
          <a:p>
            <a:pPr lvl="1"/>
            <a:r>
              <a:rPr lang="en-US" sz="1600" dirty="0">
                <a:latin typeface="Arial" panose="020B0604020202020204" pitchFamily="34" charset="0"/>
                <a:cs typeface="Arial" panose="020B0604020202020204" pitchFamily="34" charset="0"/>
              </a:rPr>
              <a:t>Excerpt from </a:t>
            </a:r>
            <a:r>
              <a:rPr lang="en-US" sz="1600" b="1" dirty="0">
                <a:latin typeface="Arial" panose="020B0604020202020204" pitchFamily="34" charset="0"/>
                <a:cs typeface="Arial" panose="020B0604020202020204" pitchFamily="34" charset="0"/>
              </a:rPr>
              <a:t>FSU Policy </a:t>
            </a:r>
            <a:r>
              <a:rPr lang="en-US" sz="1600" dirty="0">
                <a:latin typeface="Arial" panose="020B0604020202020204" pitchFamily="34" charset="0"/>
                <a:cs typeface="Arial" panose="020B0604020202020204" pitchFamily="34" charset="0"/>
              </a:rPr>
              <a:t>4-OP-A-6 PROCUREMENT OF COMMODITIES AND CONTRACTUAL SERVICES, Paragraph F:</a:t>
            </a:r>
          </a:p>
          <a:p>
            <a:pPr lvl="1"/>
            <a:r>
              <a:rPr lang="en-US" sz="1600" b="1" dirty="0" smtClean="0">
                <a:latin typeface="Arial" panose="020B0604020202020204" pitchFamily="34" charset="0"/>
                <a:cs typeface="Arial" panose="020B0604020202020204" pitchFamily="34" charset="0"/>
              </a:rPr>
              <a:t>Section </a:t>
            </a:r>
            <a:r>
              <a:rPr lang="en-US" sz="1600" b="1" dirty="0">
                <a:latin typeface="Arial" panose="020B0604020202020204" pitchFamily="34" charset="0"/>
                <a:cs typeface="Arial" panose="020B0604020202020204" pitchFamily="34" charset="0"/>
              </a:rPr>
              <a:t>112.313, Florida Statutes, places restrictions on University employees who, acting in a private capacity, attempt to rent, lease or sell any realty, commodities or contractual services to their own agency</a:t>
            </a:r>
            <a:r>
              <a:rPr lang="en-US" sz="1600" dirty="0">
                <a:latin typeface="Arial" panose="020B0604020202020204" pitchFamily="34" charset="0"/>
                <a:cs typeface="Arial" panose="020B0604020202020204" pitchFamily="34" charset="0"/>
              </a:rPr>
              <a:t>. … </a:t>
            </a:r>
            <a:r>
              <a:rPr lang="en-US" sz="1600" u="sng" dirty="0">
                <a:latin typeface="Arial" panose="020B0604020202020204" pitchFamily="34" charset="0"/>
                <a:cs typeface="Arial" panose="020B0604020202020204" pitchFamily="34" charset="0"/>
              </a:rPr>
              <a:t>The burden of violating the State's Conflict of Interest laws never shifts to the University</a:t>
            </a:r>
            <a:r>
              <a:rPr lang="en-US" sz="1600" dirty="0">
                <a:latin typeface="Arial" panose="020B0604020202020204" pitchFamily="34" charset="0"/>
                <a:cs typeface="Arial" panose="020B0604020202020204" pitchFamily="34" charset="0"/>
              </a:rPr>
              <a:t>.”</a:t>
            </a:r>
          </a:p>
          <a:p>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3962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533400"/>
            <a:ext cx="7251192" cy="1295400"/>
          </a:xfrm>
        </p:spPr>
        <p:txBody>
          <a:bodyPr>
            <a:normAutofit fontScale="90000"/>
          </a:bodyPr>
          <a:lstStyle/>
          <a:p>
            <a:r>
              <a:rPr lang="en-US" dirty="0" smtClean="0">
                <a:solidFill>
                  <a:schemeClr val="tx2">
                    <a:lumMod val="90000"/>
                    <a:lumOff val="10000"/>
                  </a:schemeClr>
                </a:solidFill>
                <a:latin typeface="Calibri" panose="020F0502020204030204" pitchFamily="34" charset="0"/>
              </a:rPr>
              <a:t>Conflict of Interest and </a:t>
            </a:r>
            <a:br>
              <a:rPr lang="en-US" dirty="0" smtClean="0">
                <a:solidFill>
                  <a:schemeClr val="tx2">
                    <a:lumMod val="90000"/>
                    <a:lumOff val="10000"/>
                  </a:schemeClr>
                </a:solidFill>
                <a:latin typeface="Calibri" panose="020F0502020204030204" pitchFamily="34" charset="0"/>
              </a:rPr>
            </a:br>
            <a:r>
              <a:rPr lang="en-US" dirty="0" smtClean="0">
                <a:solidFill>
                  <a:schemeClr val="tx2">
                    <a:lumMod val="90000"/>
                    <a:lumOff val="10000"/>
                  </a:schemeClr>
                </a:solidFill>
                <a:latin typeface="Calibri" panose="020F0502020204030204" pitchFamily="34" charset="0"/>
              </a:rPr>
              <a:t>Intellectual Property</a:t>
            </a:r>
            <a:endParaRPr lang="en-US" dirty="0">
              <a:solidFill>
                <a:schemeClr val="tx2">
                  <a:lumMod val="90000"/>
                  <a:lumOff val="10000"/>
                </a:schemeClr>
              </a:solidFill>
              <a:latin typeface="Calibri" panose="020F0502020204030204" pitchFamily="34" charset="0"/>
            </a:endParaRPr>
          </a:p>
        </p:txBody>
      </p:sp>
      <p:sp>
        <p:nvSpPr>
          <p:cNvPr id="3" name="Content Placeholder 2"/>
          <p:cNvSpPr>
            <a:spLocks noGrp="1"/>
          </p:cNvSpPr>
          <p:nvPr>
            <p:ph idx="1"/>
          </p:nvPr>
        </p:nvSpPr>
        <p:spPr>
          <a:xfrm>
            <a:off x="1435608" y="1828800"/>
            <a:ext cx="7498080" cy="4419600"/>
          </a:xfrm>
        </p:spPr>
        <p:txBody>
          <a:bodyPr/>
          <a:lstStyle/>
          <a:p>
            <a:r>
              <a:rPr lang="en-US" sz="2800" dirty="0" smtClean="0">
                <a:latin typeface="Arial" panose="020B0604020202020204" pitchFamily="34" charset="0"/>
                <a:cs typeface="Arial" panose="020B0604020202020204" pitchFamily="34" charset="0"/>
              </a:rPr>
              <a:t>Three </a:t>
            </a:r>
            <a:r>
              <a:rPr lang="en-US" sz="2800" dirty="0">
                <a:latin typeface="Arial" panose="020B0604020202020204" pitchFamily="34" charset="0"/>
                <a:cs typeface="Arial" panose="020B0604020202020204" pitchFamily="34" charset="0"/>
              </a:rPr>
              <a:t>areas of potential conflict of interest in </a:t>
            </a:r>
            <a:r>
              <a:rPr lang="en-US" sz="2800" dirty="0" smtClean="0">
                <a:latin typeface="Arial" panose="020B0604020202020204" pitchFamily="34" charset="0"/>
                <a:cs typeface="Arial" panose="020B0604020202020204" pitchFamily="34" charset="0"/>
              </a:rPr>
              <a:t>Technology </a:t>
            </a:r>
            <a:r>
              <a:rPr lang="en-US" sz="2800" dirty="0">
                <a:latin typeface="Arial" panose="020B0604020202020204" pitchFamily="34" charset="0"/>
                <a:cs typeface="Arial" panose="020B0604020202020204" pitchFamily="34" charset="0"/>
              </a:rPr>
              <a:t>Transfer:</a:t>
            </a:r>
          </a:p>
          <a:p>
            <a:pPr lvl="1"/>
            <a:r>
              <a:rPr lang="en-US" sz="2400" dirty="0">
                <a:latin typeface="Arial" panose="020B0604020202020204" pitchFamily="34" charset="0"/>
                <a:cs typeface="Arial" panose="020B0604020202020204" pitchFamily="34" charset="0"/>
              </a:rPr>
              <a:t>Licensing to companies in which an investigator has a financial </a:t>
            </a:r>
            <a:r>
              <a:rPr lang="en-US" sz="2400" dirty="0" smtClean="0">
                <a:latin typeface="Arial" panose="020B0604020202020204" pitchFamily="34" charset="0"/>
                <a:cs typeface="Arial" panose="020B0604020202020204" pitchFamily="34" charset="0"/>
              </a:rPr>
              <a:t>interest</a:t>
            </a:r>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Equity participation </a:t>
            </a:r>
            <a:r>
              <a:rPr lang="en-US" sz="2400" dirty="0" smtClean="0">
                <a:latin typeface="Arial" panose="020B0604020202020204" pitchFamily="34" charset="0"/>
                <a:cs typeface="Arial" panose="020B0604020202020204" pitchFamily="34" charset="0"/>
              </a:rPr>
              <a:t>by inventor/investigator </a:t>
            </a:r>
            <a:r>
              <a:rPr lang="en-US" sz="2400" dirty="0">
                <a:latin typeface="Arial" panose="020B0604020202020204" pitchFamily="34" charset="0"/>
                <a:cs typeface="Arial" panose="020B0604020202020204" pitchFamily="34" charset="0"/>
              </a:rPr>
              <a:t>in start-up companies that are funding research in the inventor’s lab</a:t>
            </a:r>
          </a:p>
          <a:p>
            <a:pPr lvl="1"/>
            <a:r>
              <a:rPr lang="en-US" sz="2400" dirty="0">
                <a:latin typeface="Arial" panose="020B0604020202020204" pitchFamily="34" charset="0"/>
                <a:cs typeface="Arial" panose="020B0604020202020204" pitchFamily="34" charset="0"/>
              </a:rPr>
              <a:t>Consulting relationships with companies that may directly benefit from the investigator’s </a:t>
            </a:r>
            <a:r>
              <a:rPr lang="en-US" sz="2400" dirty="0" smtClean="0">
                <a:latin typeface="Arial" panose="020B0604020202020204" pitchFamily="34" charset="0"/>
                <a:cs typeface="Arial" panose="020B0604020202020204" pitchFamily="34" charset="0"/>
              </a:rPr>
              <a:t>research</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9799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Office Research Compliance Programs (ORCP)</a:t>
            </a:r>
            <a:endParaRPr lang="en-US" dirty="0"/>
          </a:p>
        </p:txBody>
      </p:sp>
      <p:sp>
        <p:nvSpPr>
          <p:cNvPr id="3" name="Content Placeholder 2"/>
          <p:cNvSpPr>
            <a:spLocks noGrp="1"/>
          </p:cNvSpPr>
          <p:nvPr>
            <p:ph idx="1"/>
          </p:nvPr>
        </p:nvSpPr>
        <p:spPr/>
        <p:txBody>
          <a:bodyPr/>
          <a:lstStyle/>
          <a:p>
            <a:r>
              <a:rPr lang="en-US" dirty="0"/>
              <a:t>The ORCP is responsible for the development, </a:t>
            </a:r>
            <a:r>
              <a:rPr lang="en-US" dirty="0" smtClean="0"/>
              <a:t>oversight, </a:t>
            </a:r>
            <a:r>
              <a:rPr lang="en-US" dirty="0"/>
              <a:t>and monitoring of the research compliance program for </a:t>
            </a:r>
            <a:r>
              <a:rPr lang="en-US" dirty="0" smtClean="0"/>
              <a:t>FSU. </a:t>
            </a:r>
          </a:p>
          <a:p>
            <a:r>
              <a:rPr lang="en-US" dirty="0" smtClean="0"/>
              <a:t>This program </a:t>
            </a:r>
            <a:r>
              <a:rPr lang="en-US" dirty="0"/>
              <a:t>encompasses all areas that </a:t>
            </a:r>
            <a:r>
              <a:rPr lang="en-US" dirty="0" smtClean="0"/>
              <a:t>relate </a:t>
            </a:r>
            <a:r>
              <a:rPr lang="en-US" dirty="0"/>
              <a:t>to FSU’s research and creative activities, including (but not limited to) the areas listed below:</a:t>
            </a:r>
          </a:p>
        </p:txBody>
      </p:sp>
    </p:spTree>
    <p:extLst>
      <p:ext uri="{BB962C8B-B14F-4D97-AF65-F5344CB8AC3E}">
        <p14:creationId xmlns:p14="http://schemas.microsoft.com/office/powerpoint/2010/main" val="2030180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533400"/>
            <a:ext cx="7239000" cy="1295400"/>
          </a:xfrm>
        </p:spPr>
        <p:txBody>
          <a:bodyPr>
            <a:normAutofit fontScale="90000"/>
          </a:bodyPr>
          <a:lstStyle/>
          <a:p>
            <a:r>
              <a:rPr lang="en-US" dirty="0" smtClean="0">
                <a:solidFill>
                  <a:schemeClr val="tx2">
                    <a:lumMod val="90000"/>
                    <a:lumOff val="10000"/>
                  </a:schemeClr>
                </a:solidFill>
                <a:latin typeface="Calibri" panose="020F0502020204030204" pitchFamily="34" charset="0"/>
              </a:rPr>
              <a:t>Conflict of Interest and </a:t>
            </a:r>
            <a:br>
              <a:rPr lang="en-US" dirty="0" smtClean="0">
                <a:solidFill>
                  <a:schemeClr val="tx2">
                    <a:lumMod val="90000"/>
                    <a:lumOff val="10000"/>
                  </a:schemeClr>
                </a:solidFill>
                <a:latin typeface="Calibri" panose="020F0502020204030204" pitchFamily="34" charset="0"/>
              </a:rPr>
            </a:br>
            <a:r>
              <a:rPr lang="en-US" dirty="0" smtClean="0">
                <a:solidFill>
                  <a:schemeClr val="tx2">
                    <a:lumMod val="90000"/>
                    <a:lumOff val="10000"/>
                  </a:schemeClr>
                </a:solidFill>
                <a:latin typeface="Calibri" panose="020F0502020204030204" pitchFamily="34" charset="0"/>
              </a:rPr>
              <a:t>Intellectual Property</a:t>
            </a:r>
            <a:endParaRPr lang="en-US" dirty="0">
              <a:solidFill>
                <a:schemeClr val="tx2">
                  <a:lumMod val="90000"/>
                  <a:lumOff val="10000"/>
                </a:schemeClr>
              </a:solidFill>
              <a:latin typeface="Calibri" panose="020F0502020204030204" pitchFamily="34" charset="0"/>
            </a:endParaRPr>
          </a:p>
        </p:txBody>
      </p:sp>
      <p:sp>
        <p:nvSpPr>
          <p:cNvPr id="3" name="Content Placeholder 2"/>
          <p:cNvSpPr>
            <a:spLocks noGrp="1"/>
          </p:cNvSpPr>
          <p:nvPr>
            <p:ph idx="1"/>
          </p:nvPr>
        </p:nvSpPr>
        <p:spPr>
          <a:xfrm>
            <a:off x="1447800" y="1828800"/>
            <a:ext cx="7239000" cy="4572000"/>
          </a:xfrm>
        </p:spPr>
        <p:txBody>
          <a:bodyPr>
            <a:normAutofit/>
          </a:bodyPr>
          <a:lstStyle/>
          <a:p>
            <a:pPr marL="0" indent="0">
              <a:buNone/>
            </a:pPr>
            <a:r>
              <a:rPr lang="en-US" sz="2800" dirty="0">
                <a:latin typeface="Arial" panose="020B0604020202020204" pitchFamily="34" charset="0"/>
                <a:cs typeface="Arial" panose="020B0604020202020204" pitchFamily="34" charset="0"/>
              </a:rPr>
              <a:t>Commonly-used management </a:t>
            </a:r>
            <a:r>
              <a:rPr lang="en-US" sz="2800" dirty="0" smtClean="0">
                <a:latin typeface="Arial" panose="020B0604020202020204" pitchFamily="34" charset="0"/>
                <a:cs typeface="Arial" panose="020B0604020202020204" pitchFamily="34" charset="0"/>
              </a:rPr>
              <a:t>tactics: </a:t>
            </a:r>
            <a:endParaRPr lang="en-US" sz="28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Limit </a:t>
            </a:r>
            <a:r>
              <a:rPr lang="en-US" sz="2400" dirty="0">
                <a:latin typeface="Arial" panose="020B0604020202020204" pitchFamily="34" charset="0"/>
                <a:cs typeface="Arial" panose="020B0604020202020204" pitchFamily="34" charset="0"/>
              </a:rPr>
              <a:t>inventor’s activity </a:t>
            </a:r>
            <a:r>
              <a:rPr lang="en-US" sz="2400" dirty="0" smtClean="0">
                <a:latin typeface="Arial" panose="020B0604020202020204" pitchFamily="34" charset="0"/>
                <a:cs typeface="Arial" panose="020B0604020202020204" pitchFamily="34" charset="0"/>
              </a:rPr>
              <a:t>with the start-up </a:t>
            </a:r>
            <a:r>
              <a:rPr lang="en-US" sz="2400" dirty="0">
                <a:latin typeface="Arial" panose="020B0604020202020204" pitchFamily="34" charset="0"/>
                <a:cs typeface="Arial" panose="020B0604020202020204" pitchFamily="34" charset="0"/>
              </a:rPr>
              <a:t>if inventor stays at university</a:t>
            </a:r>
          </a:p>
          <a:p>
            <a:r>
              <a:rPr lang="en-US" sz="2400" dirty="0" smtClean="0">
                <a:latin typeface="Arial" panose="020B0604020202020204" pitchFamily="34" charset="0"/>
                <a:cs typeface="Arial" panose="020B0604020202020204" pitchFamily="34" charset="0"/>
              </a:rPr>
              <a:t>Limit licensee’s </a:t>
            </a:r>
            <a:r>
              <a:rPr lang="en-US" sz="2400" dirty="0">
                <a:latin typeface="Arial" panose="020B0604020202020204" pitchFamily="34" charset="0"/>
                <a:cs typeface="Arial" panose="020B0604020202020204" pitchFamily="34" charset="0"/>
              </a:rPr>
              <a:t>use of students</a:t>
            </a:r>
          </a:p>
          <a:p>
            <a:r>
              <a:rPr lang="en-US" sz="2400" dirty="0">
                <a:latin typeface="Arial" panose="020B0604020202020204" pitchFamily="34" charset="0"/>
                <a:cs typeface="Arial" panose="020B0604020202020204" pitchFamily="34" charset="0"/>
              </a:rPr>
              <a:t>Require faculty to advise students of start-up activities</a:t>
            </a:r>
          </a:p>
          <a:p>
            <a:r>
              <a:rPr lang="en-US" sz="2400" dirty="0">
                <a:latin typeface="Arial" panose="020B0604020202020204" pitchFamily="34" charset="0"/>
                <a:cs typeface="Arial" panose="020B0604020202020204" pitchFamily="34" charset="0"/>
              </a:rPr>
              <a:t>Insist upon arm’s length negotiations between licensee </a:t>
            </a:r>
            <a:r>
              <a:rPr lang="en-US" sz="2400" dirty="0" smtClean="0">
                <a:latin typeface="Arial" panose="020B0604020202020204" pitchFamily="34" charset="0"/>
                <a:cs typeface="Arial" panose="020B0604020202020204" pitchFamily="34" charset="0"/>
              </a:rPr>
              <a:t>and the university.</a:t>
            </a:r>
          </a:p>
        </p:txBody>
      </p:sp>
    </p:spTree>
    <p:extLst>
      <p:ext uri="{BB962C8B-B14F-4D97-AF65-F5344CB8AC3E}">
        <p14:creationId xmlns:p14="http://schemas.microsoft.com/office/powerpoint/2010/main" val="2760157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2">
                    <a:lumMod val="90000"/>
                    <a:lumOff val="10000"/>
                  </a:schemeClr>
                </a:solidFill>
                <a:latin typeface="Calibri" panose="020F0502020204030204" pitchFamily="34" charset="0"/>
              </a:rPr>
              <a:t>Managing a Conflict</a:t>
            </a:r>
            <a:endParaRPr lang="en-US" sz="4000" dirty="0">
              <a:solidFill>
                <a:schemeClr val="tx2">
                  <a:lumMod val="90000"/>
                  <a:lumOff val="10000"/>
                </a:schemeClr>
              </a:solidFill>
              <a:latin typeface="Calibri" panose="020F0502020204030204" pitchFamily="34" charset="0"/>
            </a:endParaRPr>
          </a:p>
        </p:txBody>
      </p:sp>
      <p:sp>
        <p:nvSpPr>
          <p:cNvPr id="3" name="Content Placeholder 2"/>
          <p:cNvSpPr>
            <a:spLocks noGrp="1"/>
          </p:cNvSpPr>
          <p:nvPr>
            <p:ph idx="1"/>
          </p:nvPr>
        </p:nvSpPr>
        <p:spPr>
          <a:xfrm>
            <a:off x="1524000" y="1371600"/>
            <a:ext cx="7162800" cy="5334000"/>
          </a:xfrm>
        </p:spPr>
        <p:txBody>
          <a:bodyPr/>
          <a:lstStyle/>
          <a:p>
            <a:pPr marL="0" indent="0">
              <a:spcBef>
                <a:spcPts val="0"/>
              </a:spcBef>
              <a:spcAft>
                <a:spcPts val="600"/>
              </a:spcAft>
              <a:buNone/>
            </a:pPr>
            <a:r>
              <a:rPr lang="en-US" sz="1900" dirty="0" smtClean="0">
                <a:latin typeface="Calibri" panose="020F0502020204030204" pitchFamily="34" charset="0"/>
                <a:cs typeface="Calibri" panose="020F0502020204030204" pitchFamily="34" charset="0"/>
              </a:rPr>
              <a:t>If a conflict of </a:t>
            </a:r>
            <a:r>
              <a:rPr lang="en-US" sz="1900" dirty="0">
                <a:latin typeface="Calibri" panose="020F0502020204030204" pitchFamily="34" charset="0"/>
                <a:cs typeface="Calibri" panose="020F0502020204030204" pitchFamily="34" charset="0"/>
              </a:rPr>
              <a:t>interest (</a:t>
            </a:r>
            <a:r>
              <a:rPr lang="en-US" sz="1900" dirty="0" smtClean="0">
                <a:latin typeface="Calibri" panose="020F0502020204030204" pitchFamily="34" charset="0"/>
                <a:cs typeface="Calibri" panose="020F0502020204030204" pitchFamily="34" charset="0"/>
              </a:rPr>
              <a:t>or the appearance of one) is found, we have to find </a:t>
            </a:r>
            <a:r>
              <a:rPr lang="en-US" sz="1900" dirty="0">
                <a:latin typeface="Calibri" panose="020F0502020204030204" pitchFamily="34" charset="0"/>
                <a:cs typeface="Calibri" panose="020F0502020204030204" pitchFamily="34" charset="0"/>
              </a:rPr>
              <a:t>a way to prevent </a:t>
            </a:r>
            <a:r>
              <a:rPr lang="en-US" sz="1900" dirty="0" smtClean="0">
                <a:latin typeface="Calibri" panose="020F0502020204030204" pitchFamily="34" charset="0"/>
                <a:cs typeface="Calibri" panose="020F0502020204030204" pitchFamily="34" charset="0"/>
              </a:rPr>
              <a:t>it from </a:t>
            </a:r>
            <a:r>
              <a:rPr lang="en-US" sz="1900" dirty="0">
                <a:latin typeface="Calibri" panose="020F0502020204030204" pitchFamily="34" charset="0"/>
                <a:cs typeface="Calibri" panose="020F0502020204030204" pitchFamily="34" charset="0"/>
              </a:rPr>
              <a:t>adversely influencing the research. Some management options used by the </a:t>
            </a:r>
            <a:r>
              <a:rPr lang="en-US" sz="1900" dirty="0" smtClean="0">
                <a:latin typeface="Calibri" panose="020F0502020204030204" pitchFamily="34" charset="0"/>
                <a:cs typeface="Calibri" panose="020F0502020204030204" pitchFamily="34" charset="0"/>
              </a:rPr>
              <a:t>university include:</a:t>
            </a:r>
          </a:p>
          <a:p>
            <a:pPr>
              <a:spcBef>
                <a:spcPts val="0"/>
              </a:spcBef>
              <a:spcAft>
                <a:spcPts val="600"/>
              </a:spcAft>
            </a:pPr>
            <a:r>
              <a:rPr lang="en-US" sz="1900" dirty="0" smtClean="0">
                <a:latin typeface="Calibri" panose="020F0502020204030204" pitchFamily="34" charset="0"/>
                <a:cs typeface="Calibri" panose="020F0502020204030204" pitchFamily="34" charset="0"/>
              </a:rPr>
              <a:t>Requiring disclosure of financial interests in presentations, publications, and (when human subjects research is involved) the informed consent process so that others are aware of potential conflicts and can act accordingly;</a:t>
            </a:r>
          </a:p>
          <a:p>
            <a:pPr>
              <a:spcBef>
                <a:spcPts val="0"/>
              </a:spcBef>
              <a:spcAft>
                <a:spcPts val="600"/>
              </a:spcAft>
            </a:pPr>
            <a:r>
              <a:rPr lang="en-US" sz="1900" dirty="0" smtClean="0">
                <a:latin typeface="Calibri" panose="020F0502020204030204" pitchFamily="34" charset="0"/>
                <a:cs typeface="Calibri" panose="020F0502020204030204" pitchFamily="34" charset="0"/>
              </a:rPr>
              <a:t>Monitoring </a:t>
            </a:r>
            <a:r>
              <a:rPr lang="en-US" sz="1900" dirty="0">
                <a:latin typeface="Calibri" panose="020F0502020204030204" pitchFamily="34" charset="0"/>
                <a:cs typeface="Calibri" panose="020F0502020204030204" pitchFamily="34" charset="0"/>
              </a:rPr>
              <a:t>the research or checking research results for accuracy and objectivity</a:t>
            </a:r>
            <a:r>
              <a:rPr lang="en-US" sz="1900" dirty="0" smtClean="0">
                <a:latin typeface="Calibri" panose="020F0502020204030204" pitchFamily="34" charset="0"/>
                <a:cs typeface="Calibri" panose="020F0502020204030204" pitchFamily="34" charset="0"/>
              </a:rPr>
              <a:t>;</a:t>
            </a:r>
            <a:endParaRPr lang="en-US" sz="1900" dirty="0">
              <a:latin typeface="Calibri" panose="020F0502020204030204" pitchFamily="34" charset="0"/>
              <a:cs typeface="Calibri" panose="020F0502020204030204" pitchFamily="34" charset="0"/>
            </a:endParaRPr>
          </a:p>
          <a:p>
            <a:pPr>
              <a:spcBef>
                <a:spcPts val="0"/>
              </a:spcBef>
              <a:spcAft>
                <a:spcPts val="600"/>
              </a:spcAft>
            </a:pPr>
            <a:r>
              <a:rPr lang="en-US" sz="1900" dirty="0" smtClean="0">
                <a:latin typeface="Calibri" panose="020F0502020204030204" pitchFamily="34" charset="0"/>
                <a:cs typeface="Calibri" panose="020F0502020204030204" pitchFamily="34" charset="0"/>
              </a:rPr>
              <a:t>Removing </a:t>
            </a:r>
            <a:r>
              <a:rPr lang="en-US" sz="1900" dirty="0">
                <a:latin typeface="Calibri" panose="020F0502020204030204" pitchFamily="34" charset="0"/>
                <a:cs typeface="Calibri" panose="020F0502020204030204" pitchFamily="34" charset="0"/>
              </a:rPr>
              <a:t>the person with the conflict from crucial steps in the research process, such as the interpretation of data or participating in a particular review decision</a:t>
            </a:r>
            <a:r>
              <a:rPr lang="en-US" sz="1900" dirty="0" smtClean="0">
                <a:latin typeface="Calibri" panose="020F0502020204030204" pitchFamily="34" charset="0"/>
                <a:cs typeface="Calibri" panose="020F0502020204030204" pitchFamily="34" charset="0"/>
              </a:rPr>
              <a:t>.</a:t>
            </a:r>
            <a:endParaRPr lang="en-US" sz="1900" dirty="0">
              <a:latin typeface="Calibri" panose="020F0502020204030204" pitchFamily="34" charset="0"/>
              <a:cs typeface="Calibri" panose="020F0502020204030204" pitchFamily="34" charset="0"/>
            </a:endParaRPr>
          </a:p>
          <a:p>
            <a:pPr marL="0" indent="0">
              <a:spcBef>
                <a:spcPts val="0"/>
              </a:spcBef>
              <a:spcAft>
                <a:spcPts val="600"/>
              </a:spcAft>
              <a:buNone/>
            </a:pPr>
            <a:r>
              <a:rPr lang="en-US" sz="1900" dirty="0" smtClean="0">
                <a:latin typeface="Calibri" panose="020F0502020204030204" pitchFamily="34" charset="0"/>
                <a:cs typeface="Calibri" panose="020F0502020204030204" pitchFamily="34" charset="0"/>
              </a:rPr>
              <a:t>If a conflict </a:t>
            </a:r>
            <a:r>
              <a:rPr lang="en-US" sz="1900" dirty="0">
                <a:latin typeface="Calibri" panose="020F0502020204030204" pitchFamily="34" charset="0"/>
                <a:cs typeface="Calibri" panose="020F0502020204030204" pitchFamily="34" charset="0"/>
              </a:rPr>
              <a:t>cannot be effectively managed </a:t>
            </a:r>
            <a:r>
              <a:rPr lang="en-US" sz="1900" dirty="0" smtClean="0">
                <a:latin typeface="Calibri" panose="020F0502020204030204" pitchFamily="34" charset="0"/>
                <a:cs typeface="Calibri" panose="020F0502020204030204" pitchFamily="34" charset="0"/>
              </a:rPr>
              <a:t>it </a:t>
            </a:r>
            <a:r>
              <a:rPr lang="en-US" sz="1900" dirty="0">
                <a:latin typeface="Calibri" panose="020F0502020204030204" pitchFamily="34" charset="0"/>
                <a:cs typeface="Calibri" panose="020F0502020204030204" pitchFamily="34" charset="0"/>
              </a:rPr>
              <a:t>must be </a:t>
            </a:r>
            <a:r>
              <a:rPr lang="en-US" sz="1900" dirty="0" smtClean="0">
                <a:latin typeface="Calibri" panose="020F0502020204030204" pitchFamily="34" charset="0"/>
                <a:cs typeface="Calibri" panose="020F0502020204030204" pitchFamily="34" charset="0"/>
              </a:rPr>
              <a:t>eliminated by such measures as </a:t>
            </a:r>
            <a:r>
              <a:rPr lang="en-US" sz="1900" dirty="0">
                <a:latin typeface="Calibri" panose="020F0502020204030204" pitchFamily="34" charset="0"/>
                <a:cs typeface="Calibri" panose="020F0502020204030204" pitchFamily="34" charset="0"/>
              </a:rPr>
              <a:t>divesting equity </a:t>
            </a:r>
            <a:r>
              <a:rPr lang="en-US" sz="1900" dirty="0" smtClean="0">
                <a:latin typeface="Calibri" panose="020F0502020204030204" pitchFamily="34" charset="0"/>
                <a:cs typeface="Calibri" panose="020F0502020204030204" pitchFamily="34" charset="0"/>
              </a:rPr>
              <a:t>or financial interest, or </a:t>
            </a:r>
            <a:r>
              <a:rPr lang="en-US" sz="1900" dirty="0">
                <a:latin typeface="Calibri" panose="020F0502020204030204" pitchFamily="34" charset="0"/>
                <a:cs typeface="Calibri" panose="020F0502020204030204" pitchFamily="34" charset="0"/>
              </a:rPr>
              <a:t>resigning from </a:t>
            </a:r>
            <a:r>
              <a:rPr lang="en-US" sz="1900" dirty="0" smtClean="0">
                <a:latin typeface="Calibri" panose="020F0502020204030204" pitchFamily="34" charset="0"/>
                <a:cs typeface="Calibri" panose="020F0502020204030204" pitchFamily="34" charset="0"/>
              </a:rPr>
              <a:t>the company’s governing </a:t>
            </a:r>
            <a:r>
              <a:rPr lang="en-US" sz="1900" dirty="0">
                <a:latin typeface="Calibri" panose="020F0502020204030204" pitchFamily="34" charset="0"/>
                <a:cs typeface="Calibri" panose="020F0502020204030204" pitchFamily="34" charset="0"/>
              </a:rPr>
              <a:t>board</a:t>
            </a:r>
            <a:r>
              <a:rPr lang="en-US" sz="1900" dirty="0" smtClean="0">
                <a:latin typeface="Calibri" panose="020F0502020204030204" pitchFamily="34" charset="0"/>
                <a:cs typeface="Calibri" panose="020F0502020204030204" pitchFamily="34" charset="0"/>
              </a:rPr>
              <a:t>.</a:t>
            </a:r>
            <a:endParaRPr lang="en-US" sz="1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0998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chemeClr val="tx2">
                    <a:lumMod val="90000"/>
                    <a:lumOff val="10000"/>
                  </a:schemeClr>
                </a:solidFill>
                <a:latin typeface="Calibri" panose="020F0502020204030204" pitchFamily="34" charset="0"/>
              </a:rPr>
              <a:t>Non-compliance/Disciplinary Action</a:t>
            </a:r>
            <a:endParaRPr lang="en-US" sz="4000" dirty="0">
              <a:solidFill>
                <a:schemeClr val="tx2">
                  <a:lumMod val="90000"/>
                  <a:lumOff val="10000"/>
                </a:schemeClr>
              </a:solidFill>
              <a:latin typeface="Calibri" panose="020F0502020204030204" pitchFamily="34" charset="0"/>
            </a:endParaRPr>
          </a:p>
        </p:txBody>
      </p:sp>
      <p:sp>
        <p:nvSpPr>
          <p:cNvPr id="3" name="Content Placeholder 2"/>
          <p:cNvSpPr>
            <a:spLocks noGrp="1"/>
          </p:cNvSpPr>
          <p:nvPr>
            <p:ph idx="1"/>
          </p:nvPr>
        </p:nvSpPr>
        <p:spPr>
          <a:xfrm>
            <a:off x="1435608" y="1295400"/>
            <a:ext cx="7251192" cy="5410200"/>
          </a:xfrm>
        </p:spPr>
        <p:txBody>
          <a:bodyPr/>
          <a:lstStyle/>
          <a:p>
            <a:r>
              <a:rPr lang="en-US" sz="2600" dirty="0">
                <a:latin typeface="Calibri" panose="020F0502020204030204" pitchFamily="34" charset="0"/>
              </a:rPr>
              <a:t>Any failure by an Investigator to adhere with </a:t>
            </a:r>
            <a:r>
              <a:rPr lang="en-US" sz="2600" dirty="0" smtClean="0">
                <a:latin typeface="Calibri" panose="020F0502020204030204" pitchFamily="34" charset="0"/>
              </a:rPr>
              <a:t>FSU or agency COI regulations may </a:t>
            </a:r>
            <a:r>
              <a:rPr lang="en-US" sz="2600" dirty="0">
                <a:latin typeface="Calibri" panose="020F0502020204030204" pitchFamily="34" charset="0"/>
              </a:rPr>
              <a:t>be cause for disciplinary action pursuant to the FSU Faculty Handbook, Collective Bargaining Agreement, and other applicable employee disciplinary policies. </a:t>
            </a:r>
            <a:endParaRPr lang="en-US" sz="2600" dirty="0" smtClean="0">
              <a:latin typeface="Calibri" panose="020F0502020204030204" pitchFamily="34" charset="0"/>
            </a:endParaRPr>
          </a:p>
          <a:p>
            <a:r>
              <a:rPr lang="en-US" sz="2600" dirty="0" smtClean="0">
                <a:latin typeface="Calibri" panose="020F0502020204030204" pitchFamily="34" charset="0"/>
              </a:rPr>
              <a:t>FSU may also </a:t>
            </a:r>
            <a:r>
              <a:rPr lang="en-US" sz="2600" dirty="0">
                <a:latin typeface="Calibri" panose="020F0502020204030204" pitchFamily="34" charset="0"/>
              </a:rPr>
              <a:t>suspend all relevant </a:t>
            </a:r>
            <a:r>
              <a:rPr lang="en-US" sz="2600" dirty="0" smtClean="0">
                <a:latin typeface="Calibri" panose="020F0502020204030204" pitchFamily="34" charset="0"/>
              </a:rPr>
              <a:t>research activities </a:t>
            </a:r>
            <a:r>
              <a:rPr lang="en-US" sz="2600" dirty="0">
                <a:latin typeface="Calibri" panose="020F0502020204030204" pitchFamily="34" charset="0"/>
              </a:rPr>
              <a:t>or take other disciplinary action until the matter is resolved or other action deemed appropriate by the </a:t>
            </a:r>
            <a:r>
              <a:rPr lang="en-US" sz="2600" dirty="0" smtClean="0">
                <a:latin typeface="Calibri" panose="020F0502020204030204" pitchFamily="34" charset="0"/>
              </a:rPr>
              <a:t>Institutional Official </a:t>
            </a:r>
            <a:r>
              <a:rPr lang="en-US" sz="2600" dirty="0">
                <a:latin typeface="Calibri" panose="020F0502020204030204" pitchFamily="34" charset="0"/>
              </a:rPr>
              <a:t>(in consultation with the chair, dean, and Vice President for Research) is implemented</a:t>
            </a:r>
            <a:r>
              <a:rPr lang="en-US" sz="2600" dirty="0" smtClean="0">
                <a:latin typeface="Calibri" panose="020F0502020204030204" pitchFamily="34" charset="0"/>
              </a:rPr>
              <a:t>.</a:t>
            </a:r>
            <a:endParaRPr lang="en-US" sz="2600" dirty="0">
              <a:latin typeface="Calibri" panose="020F0502020204030204" pitchFamily="34" charset="0"/>
            </a:endParaRPr>
          </a:p>
        </p:txBody>
      </p:sp>
    </p:spTree>
    <p:extLst>
      <p:ext uri="{BB962C8B-B14F-4D97-AF65-F5344CB8AC3E}">
        <p14:creationId xmlns:p14="http://schemas.microsoft.com/office/powerpoint/2010/main" val="1917931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What Did You Learn Today?</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b="1" dirty="0" smtClean="0">
                <a:latin typeface="Calibri" panose="020F0502020204030204" pitchFamily="34" charset="0"/>
                <a:cs typeface="Calibri" panose="020F0502020204030204" pitchFamily="34" charset="0"/>
              </a:rPr>
              <a:t>True </a:t>
            </a:r>
            <a:r>
              <a:rPr lang="en-US" b="1" dirty="0">
                <a:latin typeface="Calibri" panose="020F0502020204030204" pitchFamily="34" charset="0"/>
                <a:cs typeface="Calibri" panose="020F0502020204030204" pitchFamily="34" charset="0"/>
              </a:rPr>
              <a:t>or False. </a:t>
            </a:r>
            <a:r>
              <a:rPr lang="en-US" dirty="0">
                <a:latin typeface="Calibri" panose="020F0502020204030204" pitchFamily="34" charset="0"/>
                <a:cs typeface="Calibri" panose="020F0502020204030204" pitchFamily="34" charset="0"/>
              </a:rPr>
              <a:t>The simplest way to describe a potential conflict of interest is when a person serves two entities at the same time</a:t>
            </a:r>
            <a:r>
              <a:rPr lang="en-US" dirty="0" smtClean="0">
                <a:latin typeface="Calibri" panose="020F0502020204030204" pitchFamily="34" charset="0"/>
                <a:cs typeface="Calibri" panose="020F0502020204030204" pitchFamily="34" charset="0"/>
              </a:rPr>
              <a:t>.</a:t>
            </a: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7489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What Did You Learn Today?</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b="1" dirty="0" smtClean="0">
                <a:latin typeface="Calibri" panose="020F0502020204030204" pitchFamily="34" charset="0"/>
                <a:cs typeface="Calibri" panose="020F0502020204030204" pitchFamily="34" charset="0"/>
              </a:rPr>
              <a:t>True.  </a:t>
            </a:r>
          </a:p>
          <a:p>
            <a:pPr marL="0" indent="0">
              <a:buNone/>
            </a:pPr>
            <a:r>
              <a:rPr lang="en-US" dirty="0" smtClean="0">
                <a:latin typeface="Calibri" panose="020F0502020204030204" pitchFamily="34" charset="0"/>
                <a:cs typeface="Calibri" panose="020F0502020204030204" pitchFamily="34" charset="0"/>
              </a:rPr>
              <a:t>Any situation where a person has dual loyalties often results in a conflict of interest. In research, if an investigator is a paid consultant by the company sponsoring the research, bias may exist in the design, conduct or reporting of the research.</a:t>
            </a: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0629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What Did You Learn Today?</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dirty="0" smtClean="0">
                <a:latin typeface="Calibri" panose="020F0502020204030204" pitchFamily="34" charset="0"/>
                <a:cs typeface="Calibri" panose="020F0502020204030204" pitchFamily="34" charset="0"/>
              </a:rPr>
              <a:t>As an FSU employee, I </a:t>
            </a:r>
            <a:r>
              <a:rPr lang="en-US" dirty="0">
                <a:latin typeface="Calibri" panose="020F0502020204030204" pitchFamily="34" charset="0"/>
                <a:cs typeface="Calibri" panose="020F0502020204030204" pitchFamily="34" charset="0"/>
              </a:rPr>
              <a:t>would have a conflict if </a:t>
            </a:r>
            <a:r>
              <a:rPr lang="en-US" dirty="0" smtClean="0">
                <a:latin typeface="Calibri" panose="020F0502020204030204" pitchFamily="34" charset="0"/>
                <a:cs typeface="Calibri" panose="020F0502020204030204" pitchFamily="34" charset="0"/>
              </a:rPr>
              <a:t>(a</a:t>
            </a:r>
            <a:r>
              <a:rPr lang="en-US" dirty="0">
                <a:latin typeface="Calibri" panose="020F0502020204030204" pitchFamily="34" charset="0"/>
                <a:cs typeface="Calibri" panose="020F0502020204030204" pitchFamily="34" charset="0"/>
              </a:rPr>
              <a:t>) my private </a:t>
            </a:r>
            <a:r>
              <a:rPr lang="en-US" dirty="0" smtClean="0">
                <a:latin typeface="Calibri" panose="020F0502020204030204" pitchFamily="34" charset="0"/>
                <a:cs typeface="Calibri" panose="020F0502020204030204" pitchFamily="34" charset="0"/>
              </a:rPr>
              <a:t>interests </a:t>
            </a:r>
            <a:r>
              <a:rPr lang="en-US" dirty="0">
                <a:latin typeface="Calibri" panose="020F0502020204030204" pitchFamily="34" charset="0"/>
                <a:cs typeface="Calibri" panose="020F0502020204030204" pitchFamily="34" charset="0"/>
              </a:rPr>
              <a:t>interfered with the public interests of the University </a:t>
            </a:r>
            <a:r>
              <a:rPr lang="en-US" dirty="0" smtClean="0">
                <a:latin typeface="Calibri" panose="020F0502020204030204" pitchFamily="34" charset="0"/>
                <a:cs typeface="Calibri" panose="020F0502020204030204" pitchFamily="34" charset="0"/>
              </a:rPr>
              <a:t>or, (b</a:t>
            </a:r>
            <a:r>
              <a:rPr lang="en-US" dirty="0">
                <a:latin typeface="Calibri" panose="020F0502020204030204" pitchFamily="34" charset="0"/>
                <a:cs typeface="Calibri" panose="020F0502020204030204" pitchFamily="34" charset="0"/>
              </a:rPr>
              <a:t>) my outside activity such as consulting interfered with my ability to fulfill my University responsibilities.</a:t>
            </a:r>
          </a:p>
          <a:p>
            <a:pPr marL="0" indent="0">
              <a:buNone/>
            </a:pPr>
            <a:r>
              <a:rPr lang="en-US" dirty="0">
                <a:latin typeface="Calibri" panose="020F0502020204030204" pitchFamily="34" charset="0"/>
                <a:cs typeface="Calibri" panose="020F0502020204030204" pitchFamily="34" charset="0"/>
              </a:rPr>
              <a:t>A.  </a:t>
            </a:r>
            <a:r>
              <a:rPr lang="en-US" dirty="0" smtClean="0">
                <a:latin typeface="Calibri" panose="020F0502020204030204" pitchFamily="34" charset="0"/>
                <a:cs typeface="Calibri" panose="020F0502020204030204" pitchFamily="34" charset="0"/>
              </a:rPr>
              <a:t>(a) only		C. (a) and (b)</a:t>
            </a: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B.  </a:t>
            </a:r>
            <a:r>
              <a:rPr lang="en-US" dirty="0" smtClean="0">
                <a:latin typeface="Calibri" panose="020F0502020204030204" pitchFamily="34" charset="0"/>
                <a:cs typeface="Calibri" panose="020F0502020204030204" pitchFamily="34" charset="0"/>
              </a:rPr>
              <a:t>(b) only		D. Neither (a) nor (b)</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9058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What Did You Learn Today?</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dirty="0" smtClean="0">
                <a:latin typeface="Calibri" panose="020F0502020204030204" pitchFamily="34" charset="0"/>
                <a:cs typeface="Calibri" panose="020F0502020204030204" pitchFamily="34" charset="0"/>
              </a:rPr>
              <a:t>Answer:  </a:t>
            </a:r>
            <a:r>
              <a:rPr lang="en-US" dirty="0">
                <a:latin typeface="Calibri" panose="020F0502020204030204" pitchFamily="34" charset="0"/>
                <a:cs typeface="Calibri" panose="020F0502020204030204" pitchFamily="34" charset="0"/>
              </a:rPr>
              <a:t>C. (a) and (b)</a:t>
            </a: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8031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What Did You Learn Today?</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b="1" dirty="0">
                <a:latin typeface="Calibri" panose="020F0502020204030204" pitchFamily="34" charset="0"/>
                <a:cs typeface="Calibri" panose="020F0502020204030204" pitchFamily="34" charset="0"/>
              </a:rPr>
              <a:t>True or </a:t>
            </a:r>
            <a:r>
              <a:rPr lang="en-US" b="1" dirty="0" smtClean="0">
                <a:latin typeface="Calibri" panose="020F0502020204030204" pitchFamily="34" charset="0"/>
                <a:cs typeface="Calibri" panose="020F0502020204030204" pitchFamily="34" charset="0"/>
              </a:rPr>
              <a:t>false</a:t>
            </a:r>
            <a:r>
              <a:rPr lang="en-US" dirty="0" smtClean="0">
                <a:latin typeface="Calibri" panose="020F0502020204030204" pitchFamily="34" charset="0"/>
                <a:cs typeface="Calibri" panose="020F0502020204030204" pitchFamily="34" charset="0"/>
              </a:rPr>
              <a:t>: It </a:t>
            </a:r>
            <a:r>
              <a:rPr lang="en-US" dirty="0">
                <a:latin typeface="Calibri" panose="020F0502020204030204" pitchFamily="34" charset="0"/>
                <a:cs typeface="Calibri" panose="020F0502020204030204" pitchFamily="34" charset="0"/>
              </a:rPr>
              <a:t>is the responsibility of my chair/supervisor to make sure I adhere to the conflict of interest rules and regulations</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5943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What Did You Learn Today?</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b="1" dirty="0" smtClean="0">
                <a:latin typeface="Calibri" panose="020F0502020204030204" pitchFamily="34" charset="0"/>
                <a:cs typeface="Calibri" panose="020F0502020204030204" pitchFamily="34" charset="0"/>
              </a:rPr>
              <a:t>False</a:t>
            </a:r>
            <a:r>
              <a:rPr lang="en-US" dirty="0">
                <a:latin typeface="Calibri" panose="020F0502020204030204" pitchFamily="34" charset="0"/>
                <a:cs typeface="Calibri" panose="020F0502020204030204" pitchFamily="34" charset="0"/>
              </a:rPr>
              <a:t>.  </a:t>
            </a:r>
            <a:endParaRPr lang="en-US" dirty="0" smtClean="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It </a:t>
            </a:r>
            <a:r>
              <a:rPr lang="en-US" dirty="0">
                <a:latin typeface="Calibri" panose="020F0502020204030204" pitchFamily="34" charset="0"/>
                <a:cs typeface="Calibri" panose="020F0502020204030204" pitchFamily="34" charset="0"/>
              </a:rPr>
              <a:t>is the responsibility of the individual faculty or staff </a:t>
            </a:r>
            <a:r>
              <a:rPr lang="en-US" dirty="0" smtClean="0">
                <a:latin typeface="Calibri" panose="020F0502020204030204" pitchFamily="34" charset="0"/>
                <a:cs typeface="Calibri" panose="020F0502020204030204" pitchFamily="34" charset="0"/>
              </a:rPr>
              <a:t>member to comply with all university, state, and sponsoring agency regulations.</a:t>
            </a: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9885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What Did You Learn Today?</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sz="2800" b="1" dirty="0" smtClean="0">
                <a:latin typeface="Calibri" panose="020F0502020204030204" pitchFamily="34" charset="0"/>
                <a:cs typeface="Calibri" panose="020F0502020204030204" pitchFamily="34" charset="0"/>
              </a:rPr>
              <a:t>True </a:t>
            </a:r>
            <a:r>
              <a:rPr lang="en-US" sz="2800" b="1" dirty="0">
                <a:latin typeface="Calibri" panose="020F0502020204030204" pitchFamily="34" charset="0"/>
                <a:cs typeface="Calibri" panose="020F0502020204030204" pitchFamily="34" charset="0"/>
              </a:rPr>
              <a:t>or </a:t>
            </a:r>
            <a:r>
              <a:rPr lang="en-US" sz="2800" b="1" dirty="0" smtClean="0">
                <a:latin typeface="Calibri" panose="020F0502020204030204" pitchFamily="34" charset="0"/>
                <a:cs typeface="Calibri" panose="020F0502020204030204" pitchFamily="34" charset="0"/>
              </a:rPr>
              <a:t>False</a:t>
            </a:r>
            <a:r>
              <a:rPr lang="en-US" sz="2800" dirty="0" smtClean="0">
                <a:latin typeface="Calibri" panose="020F0502020204030204" pitchFamily="34" charset="0"/>
                <a:cs typeface="Calibri" panose="020F0502020204030204" pitchFamily="34" charset="0"/>
              </a:rPr>
              <a:t>: The </a:t>
            </a:r>
            <a:r>
              <a:rPr lang="en-US" sz="2800" dirty="0">
                <a:latin typeface="Calibri" panose="020F0502020204030204" pitchFamily="34" charset="0"/>
                <a:cs typeface="Calibri" panose="020F0502020204030204" pitchFamily="34" charset="0"/>
              </a:rPr>
              <a:t>following are </a:t>
            </a:r>
            <a:r>
              <a:rPr lang="en-US" sz="2800" u="sng" dirty="0">
                <a:latin typeface="Calibri" panose="020F0502020204030204" pitchFamily="34" charset="0"/>
                <a:cs typeface="Calibri" panose="020F0502020204030204" pitchFamily="34" charset="0"/>
              </a:rPr>
              <a:t>all</a:t>
            </a:r>
            <a:r>
              <a:rPr lang="en-US" sz="2800" dirty="0">
                <a:latin typeface="Calibri" panose="020F0502020204030204" pitchFamily="34" charset="0"/>
                <a:cs typeface="Calibri" panose="020F0502020204030204" pitchFamily="34" charset="0"/>
              </a:rPr>
              <a:t> situations which could be a </a:t>
            </a:r>
            <a:r>
              <a:rPr lang="en-US" sz="2800" dirty="0" smtClean="0">
                <a:latin typeface="Calibri" panose="020F0502020204030204" pitchFamily="34" charset="0"/>
                <a:cs typeface="Calibri" panose="020F0502020204030204" pitchFamily="34" charset="0"/>
              </a:rPr>
              <a:t>conflict:</a:t>
            </a:r>
            <a:endParaRPr lang="en-US" sz="2800" dirty="0">
              <a:latin typeface="Calibri" panose="020F0502020204030204" pitchFamily="34" charset="0"/>
              <a:cs typeface="Calibri" panose="020F0502020204030204" pitchFamily="34" charset="0"/>
            </a:endParaRPr>
          </a:p>
          <a:p>
            <a:pPr marL="0" indent="0">
              <a:buNone/>
            </a:pPr>
            <a:r>
              <a:rPr lang="en-US" sz="2800" dirty="0">
                <a:latin typeface="Calibri" panose="020F0502020204030204" pitchFamily="34" charset="0"/>
                <a:cs typeface="Calibri" panose="020F0502020204030204" pitchFamily="34" charset="0"/>
              </a:rPr>
              <a:t>A.  An outside activity on which I spend </a:t>
            </a:r>
            <a:r>
              <a:rPr lang="en-US" sz="2800" dirty="0" smtClean="0">
                <a:latin typeface="Calibri" panose="020F0502020204030204" pitchFamily="34" charset="0"/>
                <a:cs typeface="Calibri" panose="020F0502020204030204" pitchFamily="34" charset="0"/>
              </a:rPr>
              <a:t>a </a:t>
            </a:r>
            <a:r>
              <a:rPr lang="en-US" sz="2800" dirty="0">
                <a:latin typeface="Calibri" panose="020F0502020204030204" pitchFamily="34" charset="0"/>
                <a:cs typeface="Calibri" panose="020F0502020204030204" pitchFamily="34" charset="0"/>
              </a:rPr>
              <a:t>lot of hours and I do not get my </a:t>
            </a:r>
            <a:r>
              <a:rPr lang="en-US" sz="2800" dirty="0" smtClean="0">
                <a:latin typeface="Calibri" panose="020F0502020204030204" pitchFamily="34" charset="0"/>
                <a:cs typeface="Calibri" panose="020F0502020204030204" pitchFamily="34" charset="0"/>
              </a:rPr>
              <a:t>FSU </a:t>
            </a:r>
            <a:r>
              <a:rPr lang="en-US" sz="2800" dirty="0">
                <a:latin typeface="Calibri" panose="020F0502020204030204" pitchFamily="34" charset="0"/>
                <a:cs typeface="Calibri" panose="020F0502020204030204" pitchFamily="34" charset="0"/>
              </a:rPr>
              <a:t>work done.</a:t>
            </a:r>
          </a:p>
          <a:p>
            <a:pPr marL="0" indent="0">
              <a:buNone/>
            </a:pPr>
            <a:r>
              <a:rPr lang="en-US" sz="2800" dirty="0">
                <a:latin typeface="Calibri" panose="020F0502020204030204" pitchFamily="34" charset="0"/>
                <a:cs typeface="Calibri" panose="020F0502020204030204" pitchFamily="34" charset="0"/>
              </a:rPr>
              <a:t>B.  An outside activity </a:t>
            </a:r>
            <a:r>
              <a:rPr lang="en-US" sz="2800" dirty="0" smtClean="0">
                <a:latin typeface="Calibri" panose="020F0502020204030204" pitchFamily="34" charset="0"/>
                <a:cs typeface="Calibri" panose="020F0502020204030204" pitchFamily="34" charset="0"/>
              </a:rPr>
              <a:t>involving </a:t>
            </a:r>
            <a:r>
              <a:rPr lang="en-US" sz="2800" dirty="0">
                <a:latin typeface="Calibri" panose="020F0502020204030204" pitchFamily="34" charset="0"/>
                <a:cs typeface="Calibri" panose="020F0502020204030204" pitchFamily="34" charset="0"/>
              </a:rPr>
              <a:t>a student I supervise at the University.</a:t>
            </a:r>
          </a:p>
          <a:p>
            <a:pPr marL="0" indent="0">
              <a:buNone/>
            </a:pPr>
            <a:r>
              <a:rPr lang="en-US" sz="2800" dirty="0">
                <a:latin typeface="Calibri" panose="020F0502020204030204" pitchFamily="34" charset="0"/>
                <a:cs typeface="Calibri" panose="020F0502020204030204" pitchFamily="34" charset="0"/>
              </a:rPr>
              <a:t>C.  An outside activity with an entity that does business with the University. </a:t>
            </a:r>
          </a:p>
          <a:p>
            <a:pPr marL="0" indent="0">
              <a:buNone/>
            </a:pPr>
            <a:r>
              <a:rPr lang="en-US" sz="2800" dirty="0">
                <a:latin typeface="Calibri" panose="020F0502020204030204" pitchFamily="34" charset="0"/>
                <a:cs typeface="Calibri" panose="020F0502020204030204" pitchFamily="34" charset="0"/>
              </a:rPr>
              <a:t>D.  An outside activity in which I am not being paid.</a:t>
            </a: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592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ORCP</a:t>
            </a:r>
            <a:endParaRPr lang="en-US" dirty="0"/>
          </a:p>
        </p:txBody>
      </p:sp>
      <p:sp>
        <p:nvSpPr>
          <p:cNvPr id="3" name="Content Placeholder 2"/>
          <p:cNvSpPr>
            <a:spLocks noGrp="1"/>
          </p:cNvSpPr>
          <p:nvPr>
            <p:ph idx="1"/>
          </p:nvPr>
        </p:nvSpPr>
        <p:spPr/>
        <p:txBody>
          <a:bodyPr/>
          <a:lstStyle/>
          <a:p>
            <a:r>
              <a:rPr lang="en-US" sz="3600" dirty="0" smtClean="0"/>
              <a:t>The ORCP has primary responsibility for these programs, among others:</a:t>
            </a:r>
          </a:p>
          <a:p>
            <a:pPr lvl="1"/>
            <a:r>
              <a:rPr lang="en-US" sz="3200" dirty="0" smtClean="0"/>
              <a:t>Conflicts of Interest</a:t>
            </a:r>
          </a:p>
          <a:p>
            <a:pPr lvl="1"/>
            <a:r>
              <a:rPr lang="en-US" sz="3200" dirty="0" smtClean="0"/>
              <a:t>Export Controls</a:t>
            </a:r>
          </a:p>
          <a:p>
            <a:pPr lvl="1"/>
            <a:r>
              <a:rPr lang="en-US" sz="3200" dirty="0" smtClean="0"/>
              <a:t>Research Data Management </a:t>
            </a:r>
            <a:r>
              <a:rPr lang="en-US" sz="2400" dirty="0" smtClean="0"/>
              <a:t>(security, privacy, policies, etc.)</a:t>
            </a:r>
          </a:p>
          <a:p>
            <a:pPr lvl="1"/>
            <a:r>
              <a:rPr lang="en-US" sz="3200" dirty="0" smtClean="0"/>
              <a:t>Research Misconduct</a:t>
            </a:r>
          </a:p>
          <a:p>
            <a:pPr lvl="1"/>
            <a:r>
              <a:rPr lang="en-US" sz="3200" dirty="0" smtClean="0"/>
              <a:t>Research Compliance Training</a:t>
            </a:r>
          </a:p>
          <a:p>
            <a:pPr lvl="1"/>
            <a:endParaRPr lang="en-US" dirty="0"/>
          </a:p>
        </p:txBody>
      </p:sp>
    </p:spTree>
    <p:extLst>
      <p:ext uri="{BB962C8B-B14F-4D97-AF65-F5344CB8AC3E}">
        <p14:creationId xmlns:p14="http://schemas.microsoft.com/office/powerpoint/2010/main" val="36387987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What Did You Learn Today?</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dirty="0" smtClean="0">
                <a:latin typeface="Calibri" panose="020F0502020204030204" pitchFamily="34" charset="0"/>
                <a:cs typeface="Calibri" panose="020F0502020204030204" pitchFamily="34" charset="0"/>
              </a:rPr>
              <a:t>Answer:  </a:t>
            </a:r>
            <a:r>
              <a:rPr lang="en-US" b="1" dirty="0" smtClean="0">
                <a:latin typeface="Calibri" panose="020F0502020204030204" pitchFamily="34" charset="0"/>
                <a:cs typeface="Calibri" panose="020F0502020204030204" pitchFamily="34" charset="0"/>
              </a:rPr>
              <a:t>True</a:t>
            </a:r>
            <a:endParaRPr 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0426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90000"/>
                    <a:lumOff val="10000"/>
                  </a:schemeClr>
                </a:solidFill>
                <a:latin typeface="Calibri" panose="020F0502020204030204" pitchFamily="34" charset="0"/>
              </a:rPr>
              <a:t>Online On-Demand Training</a:t>
            </a:r>
            <a:endParaRPr lang="en-US" dirty="0">
              <a:solidFill>
                <a:schemeClr val="tx2">
                  <a:lumMod val="90000"/>
                  <a:lumOff val="10000"/>
                </a:schemeClr>
              </a:solidFill>
              <a:latin typeface="Calibri" panose="020F0502020204030204" pitchFamily="34" charset="0"/>
            </a:endParaRPr>
          </a:p>
        </p:txBody>
      </p:sp>
      <p:sp>
        <p:nvSpPr>
          <p:cNvPr id="3" name="Content Placeholder 2"/>
          <p:cNvSpPr>
            <a:spLocks noGrp="1"/>
          </p:cNvSpPr>
          <p:nvPr>
            <p:ph idx="1"/>
          </p:nvPr>
        </p:nvSpPr>
        <p:spPr>
          <a:xfrm>
            <a:off x="1435608" y="1828800"/>
            <a:ext cx="7479792" cy="4302125"/>
          </a:xfrm>
        </p:spPr>
        <p:txBody>
          <a:bodyPr/>
          <a:lstStyle/>
          <a:p>
            <a:r>
              <a:rPr lang="en-US" dirty="0">
                <a:latin typeface="Arial" panose="020B0604020202020204" pitchFamily="34" charset="0"/>
                <a:cs typeface="Arial" panose="020B0604020202020204" pitchFamily="34" charset="0"/>
              </a:rPr>
              <a:t>CITI </a:t>
            </a:r>
            <a:r>
              <a:rPr lang="en-US" b="1" dirty="0">
                <a:latin typeface="Arial" panose="020B0604020202020204" pitchFamily="34" charset="0"/>
                <a:cs typeface="Arial" panose="020B0604020202020204" pitchFamily="34" charset="0"/>
              </a:rPr>
              <a:t>Conflict of Interest </a:t>
            </a:r>
            <a:r>
              <a:rPr lang="en-US" dirty="0" smtClean="0">
                <a:latin typeface="Arial" panose="020B0604020202020204" pitchFamily="34" charset="0"/>
                <a:cs typeface="Arial" panose="020B0604020202020204" pitchFamily="34" charset="0"/>
              </a:rPr>
              <a:t>Course</a:t>
            </a:r>
          </a:p>
          <a:p>
            <a:pPr lvl="1"/>
            <a:r>
              <a:rPr lang="en-US" sz="3200" dirty="0" smtClean="0">
                <a:latin typeface="Arial" panose="020B0604020202020204" pitchFamily="34" charset="0"/>
                <a:cs typeface="Arial" panose="020B0604020202020204" pitchFamily="34" charset="0"/>
              </a:rPr>
              <a:t>CITI </a:t>
            </a:r>
            <a:r>
              <a:rPr lang="en-US" sz="3200" dirty="0">
                <a:latin typeface="Arial" panose="020B0604020202020204" pitchFamily="34" charset="0"/>
                <a:cs typeface="Arial" panose="020B0604020202020204" pitchFamily="34" charset="0"/>
              </a:rPr>
              <a:t>is a web-based tutorial </a:t>
            </a:r>
            <a:r>
              <a:rPr lang="en-US" sz="3200" dirty="0" smtClean="0">
                <a:latin typeface="Arial" panose="020B0604020202020204" pitchFamily="34" charset="0"/>
                <a:cs typeface="Arial" panose="020B0604020202020204" pitchFamily="34" charset="0"/>
              </a:rPr>
              <a:t>developed </a:t>
            </a:r>
            <a:r>
              <a:rPr lang="en-US" sz="3200" dirty="0">
                <a:latin typeface="Arial" panose="020B0604020202020204" pitchFamily="34" charset="0"/>
                <a:cs typeface="Arial" panose="020B0604020202020204" pitchFamily="34" charset="0"/>
              </a:rPr>
              <a:t>by experts in </a:t>
            </a:r>
            <a:r>
              <a:rPr lang="en-US" sz="3200" dirty="0" smtClean="0">
                <a:latin typeface="Arial" panose="020B0604020202020204" pitchFamily="34" charset="0"/>
                <a:cs typeface="Arial" panose="020B0604020202020204" pitchFamily="34" charset="0"/>
              </a:rPr>
              <a:t>the </a:t>
            </a:r>
            <a:r>
              <a:rPr lang="en-US" sz="3200" dirty="0">
                <a:latin typeface="Arial" panose="020B0604020202020204" pitchFamily="34" charset="0"/>
                <a:cs typeface="Arial" panose="020B0604020202020204" pitchFamily="34" charset="0"/>
              </a:rPr>
              <a:t>research community. </a:t>
            </a:r>
            <a:endParaRPr lang="en-US" sz="3200" dirty="0" smtClean="0">
              <a:latin typeface="Arial" panose="020B0604020202020204" pitchFamily="34" charset="0"/>
              <a:cs typeface="Arial" panose="020B0604020202020204" pitchFamily="34" charset="0"/>
            </a:endParaRPr>
          </a:p>
          <a:p>
            <a:pPr marL="471487" lvl="1" indent="0">
              <a:buNone/>
            </a:pPr>
            <a:endParaRPr lang="en-US" dirty="0" smtClean="0">
              <a:latin typeface="Arial" panose="020B0604020202020204" pitchFamily="34" charset="0"/>
              <a:cs typeface="Arial" panose="020B0604020202020204" pitchFamily="34" charset="0"/>
            </a:endParaRPr>
          </a:p>
          <a:p>
            <a:pPr marL="471487" lvl="1" indent="0">
              <a:buNone/>
            </a:pPr>
            <a:r>
              <a:rPr lang="en-US" dirty="0" smtClean="0">
                <a:latin typeface="Arial" panose="020B0604020202020204" pitchFamily="34" charset="0"/>
                <a:cs typeface="Arial" panose="020B0604020202020204" pitchFamily="34" charset="0"/>
                <a:hlinkClick r:id="rId3"/>
              </a:rPr>
              <a:t>https</a:t>
            </a:r>
            <a:r>
              <a:rPr lang="en-US" dirty="0">
                <a:latin typeface="Arial" panose="020B0604020202020204" pitchFamily="34" charset="0"/>
                <a:cs typeface="Arial" panose="020B0604020202020204" pitchFamily="34" charset="0"/>
                <a:hlinkClick r:id="rId3"/>
              </a:rPr>
              <a:t>://www.research.fsu.edu/research-compliance/training</a:t>
            </a:r>
            <a:r>
              <a:rPr lang="en-US" dirty="0" smtClean="0">
                <a:latin typeface="Arial" panose="020B0604020202020204" pitchFamily="34" charset="0"/>
                <a:cs typeface="Arial" panose="020B0604020202020204" pitchFamily="34" charset="0"/>
                <a:hlinkClick r:id="rId3"/>
              </a:rPr>
              <a:t>/</a:t>
            </a:r>
            <a:endParaRPr lang="en-US" dirty="0" smtClean="0">
              <a:latin typeface="Arial" panose="020B0604020202020204" pitchFamily="34" charset="0"/>
              <a:cs typeface="Arial" panose="020B0604020202020204" pitchFamily="34" charset="0"/>
            </a:endParaRPr>
          </a:p>
          <a:p>
            <a:pPr marL="471487" lvl="1" indent="0">
              <a:buNone/>
            </a:pP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6951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Questions</a:t>
            </a:r>
            <a:endParaRPr lang="en-US" dirty="0">
              <a:latin typeface="Calibri" panose="020F0502020204030204" pitchFamily="34" charset="0"/>
            </a:endParaRPr>
          </a:p>
        </p:txBody>
      </p:sp>
      <p:pic>
        <p:nvPicPr>
          <p:cNvPr id="1030" name="Picture 6" descr="C:\Users\dkey\AppData\Local\Microsoft\Windows\Temporary Internet Files\Content.IE5\5B90OJX9\question-mar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438400"/>
            <a:ext cx="3759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416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2764302"/>
          </a:xfrm>
        </p:spPr>
        <p:txBody>
          <a:bodyPr>
            <a:normAutofit/>
          </a:bodyPr>
          <a:lstStyle/>
          <a:p>
            <a:pPr algn="ctr"/>
            <a:r>
              <a:rPr lang="en-US" sz="6000" dirty="0"/>
              <a:t>Export </a:t>
            </a:r>
            <a:r>
              <a:rPr lang="en-US" sz="6000" dirty="0" smtClean="0"/>
              <a:t>Controls </a:t>
            </a:r>
            <a:endParaRPr lang="en-US" sz="6000" dirty="0"/>
          </a:p>
        </p:txBody>
      </p:sp>
      <p:sp>
        <p:nvSpPr>
          <p:cNvPr id="3" name="Content Placeholder 2"/>
          <p:cNvSpPr>
            <a:spLocks noGrp="1"/>
          </p:cNvSpPr>
          <p:nvPr>
            <p:ph type="subTitle" idx="1"/>
          </p:nvPr>
        </p:nvSpPr>
        <p:spPr>
          <a:xfrm>
            <a:off x="1449493" y="3505200"/>
            <a:ext cx="7406640" cy="2209800"/>
          </a:xfrm>
        </p:spPr>
        <p:txBody>
          <a:bodyPr>
            <a:normAutofit/>
          </a:bodyPr>
          <a:lstStyle/>
          <a:p>
            <a:pPr marL="82296" indent="0" algn="ctr">
              <a:spcBef>
                <a:spcPts val="0"/>
              </a:spcBef>
              <a:buNone/>
            </a:pPr>
            <a:endParaRPr lang="en-US" altLang="en-US" sz="2400" dirty="0">
              <a:latin typeface="Calibri" panose="020F0502020204030204" pitchFamily="34" charset="0"/>
            </a:endParaRPr>
          </a:p>
        </p:txBody>
      </p:sp>
    </p:spTree>
    <p:extLst>
      <p:ext uri="{BB962C8B-B14F-4D97-AF65-F5344CB8AC3E}">
        <p14:creationId xmlns:p14="http://schemas.microsoft.com/office/powerpoint/2010/main" val="3786724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a:t>
            </a:r>
            <a:r>
              <a:rPr lang="en-US" baseline="0" dirty="0" smtClean="0"/>
              <a:t> An Export?</a:t>
            </a:r>
            <a:endParaRPr lang="en-US" dirty="0"/>
          </a:p>
        </p:txBody>
      </p:sp>
      <p:sp>
        <p:nvSpPr>
          <p:cNvPr id="3" name="Content Placeholder 2"/>
          <p:cNvSpPr>
            <a:spLocks noGrp="1"/>
          </p:cNvSpPr>
          <p:nvPr>
            <p:ph idx="1"/>
          </p:nvPr>
        </p:nvSpPr>
        <p:spPr>
          <a:xfrm>
            <a:off x="1447800" y="1371600"/>
            <a:ext cx="7498080" cy="5105400"/>
          </a:xfrm>
        </p:spPr>
        <p:txBody>
          <a:bodyPr>
            <a:normAutofit/>
          </a:bodyPr>
          <a:lstStyle/>
          <a:p>
            <a:pPr>
              <a:defRPr/>
            </a:pPr>
            <a:r>
              <a:rPr lang="en-US" altLang="en-US" sz="2800" dirty="0"/>
              <a:t>Goods</a:t>
            </a:r>
          </a:p>
          <a:p>
            <a:pPr lvl="1">
              <a:defRPr/>
            </a:pPr>
            <a:r>
              <a:rPr lang="en-US" altLang="en-US" sz="2400" dirty="0"/>
              <a:t>Physical shipments</a:t>
            </a:r>
          </a:p>
          <a:p>
            <a:pPr lvl="1">
              <a:defRPr/>
            </a:pPr>
            <a:r>
              <a:rPr lang="en-US" altLang="en-US" sz="2400" dirty="0"/>
              <a:t>Re-Exports (sending to one country knowing that they will send it to another)</a:t>
            </a:r>
          </a:p>
          <a:p>
            <a:pPr lvl="1">
              <a:defRPr/>
            </a:pPr>
            <a:r>
              <a:rPr lang="en-US" altLang="en-US" sz="2400" dirty="0"/>
              <a:t>Exposing controlled goods to foreign nationals</a:t>
            </a:r>
          </a:p>
          <a:p>
            <a:pPr>
              <a:defRPr/>
            </a:pPr>
            <a:r>
              <a:rPr lang="en-US" altLang="en-US" sz="2800" dirty="0" smtClean="0"/>
              <a:t>Technology/Technical Data</a:t>
            </a:r>
            <a:endParaRPr lang="en-US" altLang="en-US" sz="2800" dirty="0"/>
          </a:p>
          <a:p>
            <a:pPr lvl="1">
              <a:defRPr/>
            </a:pPr>
            <a:r>
              <a:rPr lang="en-US" altLang="en-US" sz="2400" dirty="0"/>
              <a:t>Sending it overseas</a:t>
            </a:r>
          </a:p>
          <a:p>
            <a:pPr lvl="1">
              <a:defRPr/>
            </a:pPr>
            <a:r>
              <a:rPr lang="en-US" altLang="en-US" sz="2400" dirty="0"/>
              <a:t>Orally disclosing it </a:t>
            </a:r>
          </a:p>
          <a:p>
            <a:pPr lvl="1">
              <a:defRPr/>
            </a:pPr>
            <a:r>
              <a:rPr lang="en-US" altLang="en-US" sz="2400" dirty="0"/>
              <a:t>Exposing controlled technology to foreign </a:t>
            </a:r>
            <a:r>
              <a:rPr lang="en-US" altLang="en-US" sz="2400" dirty="0" smtClean="0"/>
              <a:t>nationals</a:t>
            </a:r>
            <a:endParaRPr lang="en-US" dirty="0" smtClean="0"/>
          </a:p>
        </p:txBody>
      </p:sp>
    </p:spTree>
    <p:extLst>
      <p:ext uri="{BB962C8B-B14F-4D97-AF65-F5344CB8AC3E}">
        <p14:creationId xmlns:p14="http://schemas.microsoft.com/office/powerpoint/2010/main" val="30972286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Foreign National?	</a:t>
            </a:r>
            <a:endParaRPr lang="en-US" dirty="0"/>
          </a:p>
        </p:txBody>
      </p:sp>
      <p:sp>
        <p:nvSpPr>
          <p:cNvPr id="3" name="Content Placeholder 2"/>
          <p:cNvSpPr>
            <a:spLocks noGrp="1"/>
          </p:cNvSpPr>
          <p:nvPr>
            <p:ph idx="1"/>
          </p:nvPr>
        </p:nvSpPr>
        <p:spPr/>
        <p:txBody>
          <a:bodyPr/>
          <a:lstStyle/>
          <a:p>
            <a:pPr>
              <a:lnSpc>
                <a:spcPct val="90000"/>
              </a:lnSpc>
              <a:defRPr/>
            </a:pPr>
            <a:r>
              <a:rPr lang="en-US" altLang="en-US" sz="2800" dirty="0"/>
              <a:t>Non-U.S. nationals</a:t>
            </a:r>
          </a:p>
          <a:p>
            <a:pPr lvl="1">
              <a:lnSpc>
                <a:spcPct val="90000"/>
              </a:lnSpc>
              <a:defRPr/>
            </a:pPr>
            <a:r>
              <a:rPr lang="en-US" altLang="en-US" sz="2400" dirty="0"/>
              <a:t>For export purposes, U.S. nationals are:</a:t>
            </a:r>
          </a:p>
          <a:p>
            <a:pPr lvl="2">
              <a:lnSpc>
                <a:spcPct val="90000"/>
              </a:lnSpc>
              <a:defRPr/>
            </a:pPr>
            <a:r>
              <a:rPr lang="en-US" altLang="en-US" sz="2000" b="1" dirty="0"/>
              <a:t>U.S. Citizens</a:t>
            </a:r>
          </a:p>
          <a:p>
            <a:pPr lvl="2">
              <a:lnSpc>
                <a:spcPct val="90000"/>
              </a:lnSpc>
              <a:defRPr/>
            </a:pPr>
            <a:r>
              <a:rPr lang="en-US" altLang="en-US" sz="2000" b="1" dirty="0"/>
              <a:t>U.S. Permanent Residents (Green Card)</a:t>
            </a:r>
          </a:p>
          <a:p>
            <a:pPr lvl="2">
              <a:lnSpc>
                <a:spcPct val="90000"/>
              </a:lnSpc>
              <a:defRPr/>
            </a:pPr>
            <a:r>
              <a:rPr lang="en-US" altLang="en-US" sz="2000" b="1" dirty="0"/>
              <a:t>U.S. Asylum Grantees and Refugees (limited time period)</a:t>
            </a:r>
            <a:r>
              <a:rPr lang="en-US" altLang="en-US" sz="2000" dirty="0"/>
              <a:t> </a:t>
            </a:r>
          </a:p>
          <a:p>
            <a:pPr>
              <a:lnSpc>
                <a:spcPct val="90000"/>
              </a:lnSpc>
              <a:defRPr/>
            </a:pPr>
            <a:r>
              <a:rPr lang="en-US" altLang="en-US" sz="2800" dirty="0"/>
              <a:t>Foreign Entities</a:t>
            </a:r>
          </a:p>
          <a:p>
            <a:pPr lvl="1">
              <a:lnSpc>
                <a:spcPct val="90000"/>
              </a:lnSpc>
              <a:defRPr/>
            </a:pPr>
            <a:r>
              <a:rPr lang="en-US" altLang="en-US" sz="2400" dirty="0"/>
              <a:t>Institutions or corporations without a legal presence in the U.S.</a:t>
            </a:r>
          </a:p>
          <a:p>
            <a:pPr lvl="1">
              <a:lnSpc>
                <a:spcPct val="90000"/>
              </a:lnSpc>
              <a:defRPr/>
            </a:pPr>
            <a:r>
              <a:rPr lang="en-US" altLang="en-US" sz="2400" dirty="0"/>
              <a:t>Foreign government representation (e.g., Consulates)</a:t>
            </a:r>
          </a:p>
          <a:p>
            <a:pPr lvl="1">
              <a:lnSpc>
                <a:spcPct val="90000"/>
              </a:lnSpc>
              <a:defRPr/>
            </a:pPr>
            <a:r>
              <a:rPr lang="en-US" altLang="en-US" sz="2400" dirty="0"/>
              <a:t>Individuals (including U.S. citizens) who represent </a:t>
            </a:r>
            <a:r>
              <a:rPr lang="en-US" altLang="en-US" sz="2400" dirty="0" smtClean="0"/>
              <a:t>or act on behalf of these </a:t>
            </a:r>
            <a:r>
              <a:rPr lang="en-US" altLang="en-US" sz="2400" dirty="0"/>
              <a:t>entities</a:t>
            </a:r>
          </a:p>
          <a:p>
            <a:pPr marL="82296" indent="0">
              <a:buNone/>
            </a:pPr>
            <a:endParaRPr 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49399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Primary EC Regimes</a:t>
            </a:r>
            <a:endParaRPr lang="en-US" dirty="0"/>
          </a:p>
        </p:txBody>
      </p:sp>
      <p:sp>
        <p:nvSpPr>
          <p:cNvPr id="3" name="Content Placeholder 2"/>
          <p:cNvSpPr>
            <a:spLocks noGrp="1"/>
          </p:cNvSpPr>
          <p:nvPr>
            <p:ph idx="1"/>
          </p:nvPr>
        </p:nvSpPr>
        <p:spPr>
          <a:xfrm>
            <a:off x="1435608" y="1219200"/>
            <a:ext cx="7498080" cy="5486400"/>
          </a:xfrm>
        </p:spPr>
        <p:txBody>
          <a:bodyPr>
            <a:normAutofit/>
          </a:bodyPr>
          <a:lstStyle/>
          <a:p>
            <a:pPr marL="82296" indent="0">
              <a:buSzPct val="70000"/>
              <a:buNone/>
            </a:pPr>
            <a:r>
              <a:rPr lang="en-US" altLang="en-US" sz="1800" dirty="0" smtClean="0"/>
              <a:t>International </a:t>
            </a:r>
            <a:r>
              <a:rPr lang="en-US" altLang="en-US" sz="1800" dirty="0"/>
              <a:t>Traffic in Arms Regulations (</a:t>
            </a:r>
            <a:r>
              <a:rPr lang="en-US" altLang="en-US" sz="1800" b="1" dirty="0"/>
              <a:t>ITAR</a:t>
            </a:r>
            <a:r>
              <a:rPr lang="en-US" altLang="en-US" sz="1800" dirty="0"/>
              <a:t>), Department of State, 22 C.F.R. </a:t>
            </a:r>
            <a:r>
              <a:rPr lang="en-US" altLang="en-US" sz="1800" dirty="0">
                <a:cs typeface="Times New Roman" panose="02020603050405020304" pitchFamily="18" charset="0"/>
              </a:rPr>
              <a:t>§§ 120-130  (Export Controls)</a:t>
            </a:r>
          </a:p>
          <a:p>
            <a:pPr lvl="1"/>
            <a:r>
              <a:rPr lang="en-US" altLang="en-US" sz="1600" dirty="0">
                <a:cs typeface="Times New Roman" panose="02020603050405020304" pitchFamily="18" charset="0"/>
              </a:rPr>
              <a:t>Covers “Munitions,” other </a:t>
            </a:r>
            <a:r>
              <a:rPr lang="en-US" altLang="en-US" sz="1600" dirty="0" smtClean="0">
                <a:cs typeface="Times New Roman" panose="02020603050405020304" pitchFamily="18" charset="0"/>
              </a:rPr>
              <a:t>military application </a:t>
            </a:r>
            <a:r>
              <a:rPr lang="en-US" altLang="en-US" sz="1600" dirty="0">
                <a:cs typeface="Times New Roman" panose="02020603050405020304" pitchFamily="18" charset="0"/>
              </a:rPr>
              <a:t>t</a:t>
            </a:r>
            <a:r>
              <a:rPr lang="en-US" altLang="en-US" sz="1600" dirty="0" smtClean="0">
                <a:cs typeface="Times New Roman" panose="02020603050405020304" pitchFamily="18" charset="0"/>
              </a:rPr>
              <a:t>echnologies</a:t>
            </a:r>
            <a:r>
              <a:rPr lang="en-US" altLang="en-US" sz="1600" dirty="0">
                <a:cs typeface="Times New Roman" panose="02020603050405020304" pitchFamily="18" charset="0"/>
              </a:rPr>
              <a:t>, both offensive and defensive, s</a:t>
            </a:r>
            <a:r>
              <a:rPr lang="en-US" altLang="en-US" sz="1600" dirty="0" smtClean="0">
                <a:cs typeface="Times New Roman" panose="02020603050405020304" pitchFamily="18" charset="0"/>
              </a:rPr>
              <a:t>pace technology; and much that is not intuitively military</a:t>
            </a:r>
          </a:p>
          <a:p>
            <a:pPr marL="82296" indent="0">
              <a:spcBef>
                <a:spcPct val="50000"/>
              </a:spcBef>
              <a:buSzPct val="70000"/>
              <a:buNone/>
            </a:pPr>
            <a:r>
              <a:rPr lang="en-US" altLang="en-US" sz="1800" dirty="0" smtClean="0"/>
              <a:t>Export </a:t>
            </a:r>
            <a:r>
              <a:rPr lang="en-US" altLang="en-US" sz="1800" dirty="0"/>
              <a:t>Administration Regulations (</a:t>
            </a:r>
            <a:r>
              <a:rPr lang="en-US" altLang="en-US" sz="1800" b="1" dirty="0"/>
              <a:t>EAR</a:t>
            </a:r>
            <a:r>
              <a:rPr lang="en-US" altLang="en-US" sz="1800" dirty="0"/>
              <a:t>), Commerce Department, 15 C.F.R. </a:t>
            </a:r>
            <a:r>
              <a:rPr lang="en-US" altLang="en-US" sz="1800" dirty="0">
                <a:cs typeface="Times New Roman" panose="02020603050405020304" pitchFamily="18" charset="0"/>
              </a:rPr>
              <a:t>§§ 730-774  (Export Controls)</a:t>
            </a:r>
          </a:p>
          <a:p>
            <a:pPr lvl="1"/>
            <a:r>
              <a:rPr lang="en-US" altLang="en-US" sz="1600" dirty="0"/>
              <a:t>Dual </a:t>
            </a:r>
            <a:r>
              <a:rPr lang="en-US" altLang="en-US" sz="1600" dirty="0" smtClean="0"/>
              <a:t>use </a:t>
            </a:r>
            <a:r>
              <a:rPr lang="en-US" altLang="en-US" sz="1600" dirty="0"/>
              <a:t>t</a:t>
            </a:r>
            <a:r>
              <a:rPr lang="en-US" altLang="en-US" sz="1600" dirty="0" smtClean="0"/>
              <a:t>echnologies </a:t>
            </a:r>
            <a:r>
              <a:rPr lang="en-US" altLang="en-US" sz="1600" dirty="0"/>
              <a:t>w</a:t>
            </a:r>
            <a:r>
              <a:rPr lang="en-US" altLang="en-US" sz="1600" dirty="0" smtClean="0"/>
              <a:t>ith </a:t>
            </a:r>
            <a:r>
              <a:rPr lang="en-US" altLang="en-US" sz="1600" dirty="0"/>
              <a:t>p</a:t>
            </a:r>
            <a:r>
              <a:rPr lang="en-US" altLang="en-US" sz="1600" dirty="0" smtClean="0"/>
              <a:t>rimary commercial </a:t>
            </a:r>
            <a:r>
              <a:rPr lang="en-US" altLang="en-US" sz="1600" dirty="0"/>
              <a:t>a</a:t>
            </a:r>
            <a:r>
              <a:rPr lang="en-US" altLang="en-US" sz="1600" dirty="0" smtClean="0"/>
              <a:t>pplication</a:t>
            </a:r>
            <a:r>
              <a:rPr lang="en-US" altLang="en-US" sz="1600" dirty="0"/>
              <a:t>, </a:t>
            </a:r>
            <a:r>
              <a:rPr lang="en-US" altLang="en-US" sz="1600" dirty="0" smtClean="0"/>
              <a:t>but also </a:t>
            </a:r>
            <a:r>
              <a:rPr lang="en-US" altLang="en-US" sz="1600" dirty="0"/>
              <a:t>p</a:t>
            </a:r>
            <a:r>
              <a:rPr lang="en-US" altLang="en-US" sz="1600" dirty="0" smtClean="0"/>
              <a:t>ossible </a:t>
            </a:r>
            <a:r>
              <a:rPr lang="en-US" altLang="en-US" sz="1600" dirty="0"/>
              <a:t>m</a:t>
            </a:r>
            <a:r>
              <a:rPr lang="en-US" altLang="en-US" sz="1600" dirty="0" smtClean="0"/>
              <a:t>ilitary use. Includes many </a:t>
            </a:r>
            <a:r>
              <a:rPr lang="en-US" altLang="en-US" sz="1600" dirty="0"/>
              <a:t>c</a:t>
            </a:r>
            <a:r>
              <a:rPr lang="en-US" altLang="en-US" sz="1600" dirty="0" smtClean="0"/>
              <a:t>ommon items </a:t>
            </a:r>
            <a:r>
              <a:rPr lang="en-US" altLang="en-US" sz="1600" dirty="0"/>
              <a:t>(e.g., </a:t>
            </a:r>
            <a:r>
              <a:rPr lang="en-US" altLang="en-US" sz="1600" dirty="0" smtClean="0"/>
              <a:t>normal </a:t>
            </a:r>
            <a:r>
              <a:rPr lang="en-US" altLang="en-US" sz="1600" dirty="0"/>
              <a:t>c</a:t>
            </a:r>
            <a:r>
              <a:rPr lang="en-US" altLang="en-US" sz="1600" dirty="0" smtClean="0"/>
              <a:t>omputers</a:t>
            </a:r>
            <a:r>
              <a:rPr lang="en-US" altLang="en-US" sz="1600" dirty="0"/>
              <a:t>, </a:t>
            </a:r>
            <a:r>
              <a:rPr lang="en-US" altLang="en-US" sz="1600" dirty="0" smtClean="0"/>
              <a:t>cameras</a:t>
            </a:r>
            <a:r>
              <a:rPr lang="en-US" altLang="en-US" sz="1600" dirty="0"/>
              <a:t>, </a:t>
            </a:r>
            <a:r>
              <a:rPr lang="en-US" altLang="en-US" sz="1600" dirty="0" smtClean="0"/>
              <a:t>GPS)</a:t>
            </a:r>
            <a:endParaRPr lang="en-US" altLang="en-US" sz="1600" b="1" dirty="0"/>
          </a:p>
          <a:p>
            <a:pPr marL="82296" indent="0">
              <a:spcBef>
                <a:spcPts val="550"/>
              </a:spcBef>
              <a:buNone/>
            </a:pPr>
            <a:r>
              <a:rPr lang="en-US" altLang="en-US" sz="1800" dirty="0" smtClean="0"/>
              <a:t>Office </a:t>
            </a:r>
            <a:r>
              <a:rPr lang="en-US" altLang="en-US" sz="1800" dirty="0"/>
              <a:t>of Foreign Assets Control (</a:t>
            </a:r>
            <a:r>
              <a:rPr lang="en-US" altLang="en-US" sz="1800" b="1" dirty="0"/>
              <a:t>OFAC</a:t>
            </a:r>
            <a:r>
              <a:rPr lang="en-US" altLang="en-US" sz="1800" dirty="0"/>
              <a:t>) Regulations, Treasury Department, 31 C.F.R. </a:t>
            </a:r>
            <a:r>
              <a:rPr lang="en-US" altLang="en-US" sz="1800" dirty="0">
                <a:cs typeface="Times New Roman" panose="02020603050405020304" pitchFamily="18" charset="0"/>
              </a:rPr>
              <a:t>§ 500 et seq.  (Trade Sanctions)</a:t>
            </a:r>
          </a:p>
          <a:p>
            <a:pPr marL="742950" lvl="1" indent="-285750" fontAlgn="base">
              <a:buClrTx/>
            </a:pPr>
            <a:r>
              <a:rPr lang="en-US" altLang="en-US" sz="1600" dirty="0" smtClean="0">
                <a:cs typeface="Times New Roman" panose="02020603050405020304" pitchFamily="18" charset="0"/>
              </a:rPr>
              <a:t>Implements </a:t>
            </a:r>
            <a:r>
              <a:rPr lang="en-US" altLang="en-US" sz="1600" dirty="0">
                <a:cs typeface="Times New Roman" panose="02020603050405020304" pitchFamily="18" charset="0"/>
              </a:rPr>
              <a:t>U.S. Foreign </a:t>
            </a:r>
            <a:r>
              <a:rPr lang="en-US" altLang="en-US" sz="1600" dirty="0" smtClean="0">
                <a:cs typeface="Times New Roman" panose="02020603050405020304" pitchFamily="18" charset="0"/>
              </a:rPr>
              <a:t>Policy, imposes </a:t>
            </a:r>
            <a:r>
              <a:rPr lang="en-US" altLang="en-US" sz="1600" dirty="0">
                <a:cs typeface="Times New Roman" panose="02020603050405020304" pitchFamily="18" charset="0"/>
              </a:rPr>
              <a:t>Trade </a:t>
            </a:r>
            <a:r>
              <a:rPr lang="en-US" altLang="en-US" sz="1600" dirty="0" smtClean="0">
                <a:cs typeface="Times New Roman" panose="02020603050405020304" pitchFamily="18" charset="0"/>
              </a:rPr>
              <a:t>Sanctions. </a:t>
            </a:r>
            <a:r>
              <a:rPr lang="en-US" altLang="en-US" sz="1600" dirty="0">
                <a:cs typeface="Times New Roman" panose="02020603050405020304" pitchFamily="18" charset="0"/>
              </a:rPr>
              <a:t>Sanctions </a:t>
            </a:r>
            <a:r>
              <a:rPr lang="en-US" altLang="en-US" sz="1600" dirty="0" smtClean="0">
                <a:cs typeface="Times New Roman" panose="02020603050405020304" pitchFamily="18" charset="0"/>
              </a:rPr>
              <a:t>vary by country</a:t>
            </a:r>
          </a:p>
          <a:p>
            <a:pPr marL="742950" lvl="1" indent="-285750" fontAlgn="base">
              <a:buClrTx/>
            </a:pPr>
            <a:r>
              <a:rPr lang="en-US" altLang="en-US" sz="1600" dirty="0" smtClean="0">
                <a:cs typeface="Times New Roman" panose="02020603050405020304" pitchFamily="18" charset="0"/>
              </a:rPr>
              <a:t>Maintains list of sanctioned individuals, groups, and entities</a:t>
            </a:r>
          </a:p>
          <a:p>
            <a:pPr marL="742950" lvl="1" indent="-285750" fontAlgn="base">
              <a:buClrTx/>
            </a:pPr>
            <a:r>
              <a:rPr lang="en-US" altLang="en-US" sz="1600" dirty="0" smtClean="0">
                <a:cs typeface="Times New Roman" panose="02020603050405020304" pitchFamily="18" charset="0"/>
              </a:rPr>
              <a:t>May </a:t>
            </a:r>
            <a:r>
              <a:rPr lang="en-US" altLang="en-US" sz="1600" dirty="0">
                <a:cs typeface="Times New Roman" panose="02020603050405020304" pitchFamily="18" charset="0"/>
              </a:rPr>
              <a:t>p</a:t>
            </a:r>
            <a:r>
              <a:rPr lang="en-US" altLang="en-US" sz="1600" dirty="0" smtClean="0">
                <a:cs typeface="Times New Roman" panose="02020603050405020304" pitchFamily="18" charset="0"/>
              </a:rPr>
              <a:t>rohibit </a:t>
            </a:r>
            <a:r>
              <a:rPr lang="en-US" altLang="en-US" sz="1600" dirty="0">
                <a:cs typeface="Times New Roman" panose="02020603050405020304" pitchFamily="18" charset="0"/>
              </a:rPr>
              <a:t>t</a:t>
            </a:r>
            <a:r>
              <a:rPr lang="en-US" altLang="en-US" sz="1600" dirty="0" smtClean="0">
                <a:cs typeface="Times New Roman" panose="02020603050405020304" pitchFamily="18" charset="0"/>
              </a:rPr>
              <a:t>ravel</a:t>
            </a:r>
            <a:r>
              <a:rPr lang="en-US" altLang="en-US" sz="1600" dirty="0">
                <a:cs typeface="Times New Roman" panose="02020603050405020304" pitchFamily="18" charset="0"/>
              </a:rPr>
              <a:t>, </a:t>
            </a:r>
            <a:r>
              <a:rPr lang="en-US" altLang="en-US" sz="1600" dirty="0" smtClean="0">
                <a:cs typeface="Times New Roman" panose="02020603050405020304" pitchFamily="18" charset="0"/>
              </a:rPr>
              <a:t>collaboration</a:t>
            </a:r>
            <a:r>
              <a:rPr lang="en-US" altLang="en-US" sz="1600" dirty="0">
                <a:cs typeface="Times New Roman" panose="02020603050405020304" pitchFamily="18" charset="0"/>
              </a:rPr>
              <a:t>, </a:t>
            </a:r>
            <a:r>
              <a:rPr lang="en-US" altLang="en-US" sz="1600" dirty="0" smtClean="0">
                <a:cs typeface="Times New Roman" panose="02020603050405020304" pitchFamily="18" charset="0"/>
              </a:rPr>
              <a:t> academic conferences</a:t>
            </a:r>
            <a:r>
              <a:rPr lang="en-US" altLang="en-US" sz="1600" dirty="0">
                <a:cs typeface="Times New Roman" panose="02020603050405020304" pitchFamily="18" charset="0"/>
              </a:rPr>
              <a:t>, </a:t>
            </a:r>
            <a:r>
              <a:rPr lang="en-US" altLang="en-US" sz="1600" dirty="0" smtClean="0">
                <a:cs typeface="Times New Roman" panose="02020603050405020304" pitchFamily="18" charset="0"/>
              </a:rPr>
              <a:t>contracts</a:t>
            </a:r>
            <a:r>
              <a:rPr lang="en-US" altLang="en-US" sz="1600" dirty="0">
                <a:cs typeface="Times New Roman" panose="02020603050405020304" pitchFamily="18" charset="0"/>
              </a:rPr>
              <a:t>, </a:t>
            </a:r>
            <a:r>
              <a:rPr lang="en-US" altLang="en-US" sz="1600" dirty="0" smtClean="0">
                <a:cs typeface="Times New Roman" panose="02020603050405020304" pitchFamily="18" charset="0"/>
              </a:rPr>
              <a:t>payments-</a:t>
            </a:r>
            <a:r>
              <a:rPr lang="en-US" altLang="en-US" sz="1600" dirty="0">
                <a:cs typeface="Times New Roman" panose="02020603050405020304" pitchFamily="18" charset="0"/>
              </a:rPr>
              <a:t>- </a:t>
            </a:r>
            <a:r>
              <a:rPr lang="en-US" altLang="en-US" sz="1600" dirty="0" smtClean="0">
                <a:cs typeface="Times New Roman" panose="02020603050405020304" pitchFamily="18" charset="0"/>
              </a:rPr>
              <a:t>regardless </a:t>
            </a:r>
            <a:r>
              <a:rPr lang="en-US" altLang="en-US" sz="1600" dirty="0">
                <a:cs typeface="Times New Roman" panose="02020603050405020304" pitchFamily="18" charset="0"/>
              </a:rPr>
              <a:t>of </a:t>
            </a:r>
            <a:r>
              <a:rPr lang="en-US" altLang="en-US" sz="1600" dirty="0" smtClean="0">
                <a:cs typeface="Times New Roman" panose="02020603050405020304" pitchFamily="18" charset="0"/>
              </a:rPr>
              <a:t>your discipline</a:t>
            </a:r>
            <a:endParaRPr lang="en-US" altLang="en-US" sz="1600" dirty="0">
              <a:cs typeface="Times New Roman" panose="02020603050405020304" pitchFamily="18" charset="0"/>
            </a:endParaRPr>
          </a:p>
        </p:txBody>
      </p:sp>
    </p:spTree>
    <p:extLst>
      <p:ext uri="{BB962C8B-B14F-4D97-AF65-F5344CB8AC3E}">
        <p14:creationId xmlns:p14="http://schemas.microsoft.com/office/powerpoint/2010/main" val="36270696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Proprietary/Restricted Research</a:t>
            </a:r>
            <a:endParaRPr lang="en-US" dirty="0"/>
          </a:p>
        </p:txBody>
      </p:sp>
      <p:sp>
        <p:nvSpPr>
          <p:cNvPr id="3" name="Content Placeholder 2"/>
          <p:cNvSpPr>
            <a:spLocks noGrp="1"/>
          </p:cNvSpPr>
          <p:nvPr>
            <p:ph idx="1"/>
          </p:nvPr>
        </p:nvSpPr>
        <p:spPr/>
        <p:txBody>
          <a:bodyPr>
            <a:normAutofit fontScale="92500" lnSpcReduction="10000"/>
          </a:bodyPr>
          <a:lstStyle/>
          <a:p>
            <a:pPr>
              <a:spcBef>
                <a:spcPts val="1200"/>
              </a:spcBef>
            </a:pPr>
            <a:r>
              <a:rPr lang="en-US" dirty="0" smtClean="0">
                <a:cs typeface="Arial" panose="020B0604020202020204" pitchFamily="34" charset="0"/>
              </a:rPr>
              <a:t>Technical </a:t>
            </a:r>
            <a:r>
              <a:rPr lang="en-US" dirty="0">
                <a:cs typeface="Arial" panose="020B0604020202020204" pitchFamily="34" charset="0"/>
              </a:rPr>
              <a:t>data and software applications </a:t>
            </a:r>
            <a:r>
              <a:rPr lang="en-US" dirty="0" smtClean="0">
                <a:cs typeface="Arial" panose="020B0604020202020204" pitchFamily="34" charset="0"/>
              </a:rPr>
              <a:t>received </a:t>
            </a:r>
            <a:r>
              <a:rPr lang="en-US" dirty="0">
                <a:cs typeface="Arial" panose="020B0604020202020204" pitchFamily="34" charset="0"/>
              </a:rPr>
              <a:t>from government or corporate </a:t>
            </a:r>
            <a:r>
              <a:rPr lang="en-US" dirty="0" smtClean="0">
                <a:cs typeface="Arial" panose="020B0604020202020204" pitchFamily="34" charset="0"/>
              </a:rPr>
              <a:t>sponsors </a:t>
            </a:r>
            <a:r>
              <a:rPr lang="en-US" dirty="0">
                <a:cs typeface="Arial" panose="020B0604020202020204" pitchFamily="34" charset="0"/>
              </a:rPr>
              <a:t>remains subject to the export control regulations when it is identified as proprietary or otherwise subject to access or publication restrictions. </a:t>
            </a:r>
            <a:endParaRPr lang="en-US" dirty="0" smtClean="0">
              <a:cs typeface="Arial" panose="020B0604020202020204" pitchFamily="34" charset="0"/>
            </a:endParaRPr>
          </a:p>
          <a:p>
            <a:pPr>
              <a:spcBef>
                <a:spcPts val="1200"/>
              </a:spcBef>
            </a:pPr>
            <a:r>
              <a:rPr lang="en-US" dirty="0" smtClean="0">
                <a:cs typeface="Arial" panose="020B0604020202020204" pitchFamily="34" charset="0"/>
              </a:rPr>
              <a:t>Information that </a:t>
            </a:r>
            <a:r>
              <a:rPr lang="en-US" dirty="0">
                <a:cs typeface="Arial" panose="020B0604020202020204" pitchFamily="34" charset="0"/>
              </a:rPr>
              <a:t>is designated as </a:t>
            </a:r>
            <a:r>
              <a:rPr lang="en-US" i="1" dirty="0" smtClean="0">
                <a:cs typeface="Arial" panose="020B0604020202020204" pitchFamily="34" charset="0"/>
              </a:rPr>
              <a:t>Controlled Unclassified Information</a:t>
            </a:r>
            <a:r>
              <a:rPr lang="en-US" dirty="0" smtClean="0">
                <a:cs typeface="Arial" panose="020B0604020202020204" pitchFamily="34" charset="0"/>
              </a:rPr>
              <a:t>, </a:t>
            </a:r>
            <a:r>
              <a:rPr lang="en-US" dirty="0">
                <a:cs typeface="Arial" panose="020B0604020202020204" pitchFamily="34" charset="0"/>
              </a:rPr>
              <a:t>or otherwise restricted constitutes export controlled </a:t>
            </a:r>
            <a:r>
              <a:rPr lang="en-US" dirty="0" smtClean="0">
                <a:cs typeface="Arial" panose="020B0604020202020204" pitchFamily="34" charset="0"/>
              </a:rPr>
              <a:t>information.</a:t>
            </a:r>
          </a:p>
          <a:p>
            <a:endParaRPr lang="en-US" dirty="0"/>
          </a:p>
        </p:txBody>
      </p:sp>
    </p:spTree>
    <p:extLst>
      <p:ext uri="{BB962C8B-B14F-4D97-AF65-F5344CB8AC3E}">
        <p14:creationId xmlns:p14="http://schemas.microsoft.com/office/powerpoint/2010/main" val="2423607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Penalties</a:t>
            </a:r>
            <a:endParaRPr lang="en-US" dirty="0"/>
          </a:p>
        </p:txBody>
      </p:sp>
      <p:sp>
        <p:nvSpPr>
          <p:cNvPr id="3" name="Content Placeholder 2"/>
          <p:cNvSpPr>
            <a:spLocks noGrp="1"/>
          </p:cNvSpPr>
          <p:nvPr>
            <p:ph idx="1"/>
          </p:nvPr>
        </p:nvSpPr>
        <p:spPr>
          <a:xfrm>
            <a:off x="1435608" y="1447800"/>
            <a:ext cx="7498080" cy="5029200"/>
          </a:xfrm>
        </p:spPr>
        <p:txBody>
          <a:bodyPr/>
          <a:lstStyle/>
          <a:p>
            <a:pPr>
              <a:buFont typeface="Wingdings" pitchFamily="2" charset="2"/>
              <a:buChar char="§"/>
              <a:defRPr/>
            </a:pPr>
            <a:r>
              <a:rPr lang="en-US" altLang="en-US" sz="1800" dirty="0">
                <a:effectLst>
                  <a:outerShdw blurRad="38100" dist="38100" dir="2700000" algn="tl">
                    <a:srgbClr val="C0C0C0"/>
                  </a:outerShdw>
                </a:effectLst>
              </a:rPr>
              <a:t>Violations are Subject to Civil and Criminal Penalties Against </a:t>
            </a:r>
            <a:r>
              <a:rPr lang="en-US" altLang="en-US" sz="1800" u="sng" dirty="0">
                <a:effectLst>
                  <a:outerShdw blurRad="38100" dist="38100" dir="2700000" algn="tl">
                    <a:srgbClr val="C0C0C0"/>
                  </a:outerShdw>
                </a:effectLst>
              </a:rPr>
              <a:t>Individuals</a:t>
            </a:r>
            <a:r>
              <a:rPr lang="en-US" altLang="en-US" sz="1800" dirty="0">
                <a:effectLst>
                  <a:outerShdw blurRad="38100" dist="38100" dir="2700000" algn="tl">
                    <a:srgbClr val="C0C0C0"/>
                  </a:outerShdw>
                </a:effectLst>
              </a:rPr>
              <a:t> and </a:t>
            </a:r>
            <a:r>
              <a:rPr lang="en-US" altLang="en-US" sz="1800" u="sng" dirty="0">
                <a:effectLst>
                  <a:outerShdw blurRad="38100" dist="38100" dir="2700000" algn="tl">
                    <a:srgbClr val="C0C0C0"/>
                  </a:outerShdw>
                </a:effectLst>
              </a:rPr>
              <a:t>Institutions</a:t>
            </a:r>
            <a:r>
              <a:rPr lang="en-US" altLang="en-US" sz="1800" dirty="0">
                <a:effectLst>
                  <a:outerShdw blurRad="38100" dist="38100" dir="2700000" algn="tl">
                    <a:srgbClr val="C0C0C0"/>
                  </a:outerShdw>
                </a:effectLst>
              </a:rPr>
              <a:t>—Can Also Result in Loss of Export/Deemed Export Privileges and Loss of Funding</a:t>
            </a:r>
          </a:p>
          <a:p>
            <a:pPr lvl="1">
              <a:spcBef>
                <a:spcPts val="600"/>
              </a:spcBef>
              <a:buClr>
                <a:srgbClr val="A50021"/>
              </a:buClr>
              <a:buFont typeface="Wingdings" pitchFamily="2" charset="2"/>
              <a:buNone/>
              <a:defRPr/>
            </a:pPr>
            <a:r>
              <a:rPr lang="en-US" altLang="en-US" sz="1600" dirty="0">
                <a:cs typeface="Times New Roman" pitchFamily="18" charset="0"/>
              </a:rPr>
              <a:t>— </a:t>
            </a:r>
            <a:r>
              <a:rPr lang="en-US" altLang="en-US" sz="1600" dirty="0"/>
              <a:t>ITAR:  (Individual and Entity)</a:t>
            </a:r>
          </a:p>
          <a:p>
            <a:pPr lvl="2">
              <a:spcBef>
                <a:spcPts val="600"/>
              </a:spcBef>
              <a:buClr>
                <a:schemeClr val="tx1"/>
              </a:buClr>
              <a:buFont typeface="Wingdings" pitchFamily="2" charset="2"/>
              <a:buChar char="Ø"/>
              <a:defRPr/>
            </a:pPr>
            <a:r>
              <a:rPr lang="en-US" altLang="en-US" sz="1600" dirty="0"/>
              <a:t>Criminal Fines:  </a:t>
            </a:r>
            <a:r>
              <a:rPr lang="en-US" altLang="en-US" sz="1600" u="sng" dirty="0"/>
              <a:t>&lt; </a:t>
            </a:r>
            <a:r>
              <a:rPr lang="en-US" altLang="en-US" sz="1600" dirty="0"/>
              <a:t>$1M and/or </a:t>
            </a:r>
            <a:r>
              <a:rPr lang="en-US" altLang="en-US" sz="1600" u="sng" dirty="0"/>
              <a:t>&lt;</a:t>
            </a:r>
            <a:r>
              <a:rPr lang="en-US" altLang="en-US" sz="1600" dirty="0"/>
              <a:t> 10 Years in </a:t>
            </a:r>
            <a:r>
              <a:rPr lang="en-US" altLang="en-US" sz="1600" dirty="0" smtClean="0"/>
              <a:t>Prison</a:t>
            </a:r>
            <a:endParaRPr lang="en-US" altLang="en-US" sz="1600" dirty="0"/>
          </a:p>
          <a:p>
            <a:pPr lvl="2">
              <a:spcBef>
                <a:spcPts val="600"/>
              </a:spcBef>
              <a:buClr>
                <a:schemeClr val="tx1"/>
              </a:buClr>
              <a:buFont typeface="Wingdings" pitchFamily="2" charset="2"/>
              <a:buChar char="Ø"/>
              <a:defRPr/>
            </a:pPr>
            <a:r>
              <a:rPr lang="en-US" altLang="en-US" sz="1600" dirty="0"/>
              <a:t>Civil Fines: </a:t>
            </a:r>
            <a:r>
              <a:rPr lang="en-US" altLang="en-US" sz="1600" u="sng" dirty="0"/>
              <a:t>&lt; </a:t>
            </a:r>
            <a:r>
              <a:rPr lang="en-US" altLang="en-US" sz="1600" dirty="0"/>
              <a:t>$500K and </a:t>
            </a:r>
            <a:r>
              <a:rPr lang="en-US" altLang="en-US" sz="1600" dirty="0" smtClean="0"/>
              <a:t>Forfeitures</a:t>
            </a:r>
            <a:endParaRPr lang="en-US" altLang="en-US" sz="1600" dirty="0"/>
          </a:p>
          <a:p>
            <a:pPr lvl="1">
              <a:spcBef>
                <a:spcPts val="600"/>
              </a:spcBef>
              <a:buClr>
                <a:srgbClr val="A50021"/>
              </a:buClr>
              <a:buFont typeface="Wingdings" pitchFamily="2" charset="2"/>
              <a:buNone/>
              <a:defRPr/>
            </a:pPr>
            <a:r>
              <a:rPr lang="en-US" altLang="en-US" sz="1600" dirty="0">
                <a:cs typeface="Times New Roman" pitchFamily="18" charset="0"/>
              </a:rPr>
              <a:t>— </a:t>
            </a:r>
            <a:r>
              <a:rPr lang="en-US" altLang="en-US" sz="1600" dirty="0"/>
              <a:t>EAR:  </a:t>
            </a:r>
          </a:p>
          <a:p>
            <a:pPr lvl="2">
              <a:spcBef>
                <a:spcPts val="600"/>
              </a:spcBef>
              <a:buClr>
                <a:schemeClr val="tx1"/>
              </a:buClr>
              <a:buFont typeface="Wingdings" pitchFamily="2" charset="2"/>
              <a:buChar char="Ø"/>
              <a:defRPr/>
            </a:pPr>
            <a:r>
              <a:rPr lang="en-US" altLang="en-US" sz="1600" dirty="0"/>
              <a:t>Criminal Fines/Entities: </a:t>
            </a:r>
            <a:r>
              <a:rPr lang="en-US" altLang="en-US" sz="1600" u="sng" dirty="0"/>
              <a:t>&lt; </a:t>
            </a:r>
            <a:r>
              <a:rPr lang="en-US" altLang="en-US" sz="1600" dirty="0"/>
              <a:t>Greater of $1M or 5X Value of Export</a:t>
            </a:r>
          </a:p>
          <a:p>
            <a:pPr lvl="2">
              <a:spcBef>
                <a:spcPts val="600"/>
              </a:spcBef>
              <a:buClr>
                <a:schemeClr val="tx1"/>
              </a:buClr>
              <a:buFont typeface="Wingdings" pitchFamily="2" charset="2"/>
              <a:buChar char="Ø"/>
              <a:defRPr/>
            </a:pPr>
            <a:r>
              <a:rPr lang="en-US" altLang="en-US" sz="1600" dirty="0"/>
              <a:t>Criminal Fines/Individuals: </a:t>
            </a:r>
            <a:r>
              <a:rPr lang="en-US" altLang="en-US" sz="1600" u="sng" dirty="0"/>
              <a:t>&lt; </a:t>
            </a:r>
            <a:r>
              <a:rPr lang="en-US" altLang="en-US" sz="1600" dirty="0"/>
              <a:t>$250K and/or </a:t>
            </a:r>
            <a:r>
              <a:rPr lang="en-US" altLang="en-US" sz="1600" u="sng" dirty="0"/>
              <a:t>&lt; </a:t>
            </a:r>
            <a:r>
              <a:rPr lang="en-US" altLang="en-US" sz="1600" dirty="0"/>
              <a:t>10 Years in </a:t>
            </a:r>
            <a:r>
              <a:rPr lang="en-US" altLang="en-US" sz="1600" dirty="0" smtClean="0"/>
              <a:t>Prison</a:t>
            </a:r>
            <a:endParaRPr lang="en-US" altLang="en-US" sz="1600" dirty="0"/>
          </a:p>
          <a:p>
            <a:pPr lvl="2">
              <a:spcBef>
                <a:spcPts val="600"/>
              </a:spcBef>
              <a:buClr>
                <a:schemeClr val="tx1"/>
              </a:buClr>
              <a:buFont typeface="Wingdings" pitchFamily="2" charset="2"/>
              <a:buChar char="Ø"/>
              <a:defRPr/>
            </a:pPr>
            <a:r>
              <a:rPr lang="en-US" altLang="en-US" sz="1600" dirty="0"/>
              <a:t>Civil Fines:  </a:t>
            </a:r>
            <a:r>
              <a:rPr lang="en-US" altLang="en-US" sz="1600" u="sng" dirty="0"/>
              <a:t>&lt;</a:t>
            </a:r>
            <a:r>
              <a:rPr lang="en-US" altLang="en-US" sz="1600" dirty="0"/>
              <a:t>$</a:t>
            </a:r>
            <a:r>
              <a:rPr lang="en-US" altLang="en-US" sz="1600" dirty="0" smtClean="0"/>
              <a:t>250K</a:t>
            </a:r>
            <a:endParaRPr lang="en-US" altLang="en-US" sz="1600" dirty="0"/>
          </a:p>
          <a:p>
            <a:pPr lvl="1">
              <a:spcBef>
                <a:spcPts val="600"/>
              </a:spcBef>
              <a:buClr>
                <a:srgbClr val="A50021"/>
              </a:buClr>
              <a:buFont typeface="Wingdings" pitchFamily="2" charset="2"/>
              <a:buNone/>
              <a:defRPr/>
            </a:pPr>
            <a:r>
              <a:rPr lang="en-US" altLang="en-US" sz="1600" dirty="0">
                <a:cs typeface="Times New Roman" pitchFamily="18" charset="0"/>
              </a:rPr>
              <a:t>— </a:t>
            </a:r>
            <a:r>
              <a:rPr lang="en-US" altLang="en-US" sz="1600" dirty="0"/>
              <a:t>OFAC: (Individual and Entity)</a:t>
            </a:r>
          </a:p>
          <a:p>
            <a:pPr lvl="2">
              <a:spcBef>
                <a:spcPts val="600"/>
              </a:spcBef>
              <a:buClr>
                <a:schemeClr val="tx1"/>
              </a:buClr>
              <a:buFont typeface="Wingdings" pitchFamily="2" charset="2"/>
              <a:buChar char="Ø"/>
              <a:defRPr/>
            </a:pPr>
            <a:r>
              <a:rPr lang="en-US" altLang="en-US" sz="1600" dirty="0"/>
              <a:t>Criminal Fines/Entities:  </a:t>
            </a:r>
            <a:r>
              <a:rPr lang="en-US" altLang="en-US" sz="1600" u="sng" dirty="0"/>
              <a:t>&lt; </a:t>
            </a:r>
            <a:r>
              <a:rPr lang="en-US" altLang="en-US" sz="1600" dirty="0"/>
              <a:t>$1M </a:t>
            </a:r>
          </a:p>
          <a:p>
            <a:pPr lvl="2">
              <a:spcBef>
                <a:spcPts val="600"/>
              </a:spcBef>
              <a:buClr>
                <a:schemeClr val="tx1"/>
              </a:buClr>
              <a:buFont typeface="Wingdings" pitchFamily="2" charset="2"/>
              <a:buChar char="Ø"/>
              <a:defRPr/>
            </a:pPr>
            <a:r>
              <a:rPr lang="en-US" altLang="en-US" sz="1600" dirty="0"/>
              <a:t>Criminal Fines/Individuals: </a:t>
            </a:r>
            <a:r>
              <a:rPr lang="en-US" altLang="en-US" sz="1600" u="sng" dirty="0"/>
              <a:t>&lt; </a:t>
            </a:r>
            <a:r>
              <a:rPr lang="en-US" altLang="en-US" sz="1600" dirty="0"/>
              <a:t>$250K and/or </a:t>
            </a:r>
            <a:r>
              <a:rPr lang="en-US" altLang="en-US" sz="1600" u="sng" dirty="0"/>
              <a:t>&lt; </a:t>
            </a:r>
            <a:r>
              <a:rPr lang="en-US" altLang="en-US" sz="1600" dirty="0"/>
              <a:t>10 Years in Prison</a:t>
            </a:r>
          </a:p>
          <a:p>
            <a:pPr lvl="2">
              <a:spcBef>
                <a:spcPts val="600"/>
              </a:spcBef>
              <a:buClr>
                <a:schemeClr val="tx1"/>
              </a:buClr>
              <a:buFont typeface="Wingdings" pitchFamily="2" charset="2"/>
              <a:buChar char="Ø"/>
              <a:defRPr/>
            </a:pPr>
            <a:r>
              <a:rPr lang="en-US" altLang="en-US" sz="1600" dirty="0"/>
              <a:t>Civil Fines:  </a:t>
            </a:r>
            <a:r>
              <a:rPr lang="en-US" altLang="en-US" sz="1600" u="sng" dirty="0"/>
              <a:t>&lt;</a:t>
            </a:r>
            <a:r>
              <a:rPr lang="en-US" altLang="en-US" sz="1600" dirty="0"/>
              <a:t>$</a:t>
            </a:r>
            <a:r>
              <a:rPr lang="en-US" altLang="en-US" sz="1600" dirty="0" smtClean="0"/>
              <a:t>250K</a:t>
            </a:r>
          </a:p>
          <a:p>
            <a:pPr marL="137160" indent="0">
              <a:buClr>
                <a:schemeClr val="tx1"/>
              </a:buClr>
              <a:buNone/>
              <a:defRPr/>
            </a:pPr>
            <a:r>
              <a:rPr lang="en-US" altLang="en-US" sz="2000" dirty="0" smtClean="0"/>
              <a:t>Most, if not all, of these penalties are PER VIOLATION!</a:t>
            </a:r>
            <a:endParaRPr lang="en-US" altLang="en-US" sz="2000" dirty="0"/>
          </a:p>
        </p:txBody>
      </p:sp>
    </p:spTree>
    <p:extLst>
      <p:ext uri="{BB962C8B-B14F-4D97-AF65-F5344CB8AC3E}">
        <p14:creationId xmlns:p14="http://schemas.microsoft.com/office/powerpoint/2010/main" val="2150461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Worried? Don’t Be!</a:t>
            </a:r>
            <a:endParaRPr lang="en-US" dirty="0"/>
          </a:p>
        </p:txBody>
      </p:sp>
      <p:sp>
        <p:nvSpPr>
          <p:cNvPr id="3" name="Content Placeholder 2"/>
          <p:cNvSpPr>
            <a:spLocks noGrp="1"/>
          </p:cNvSpPr>
          <p:nvPr>
            <p:ph idx="1"/>
          </p:nvPr>
        </p:nvSpPr>
        <p:spPr/>
        <p:txBody>
          <a:bodyPr>
            <a:normAutofit/>
          </a:bodyPr>
          <a:lstStyle/>
          <a:p>
            <a:pPr marL="82296" indent="0">
              <a:buNone/>
            </a:pPr>
            <a:r>
              <a:rPr lang="en-US" dirty="0" smtClean="0">
                <a:latin typeface="Arial" panose="020B0604020202020204" pitchFamily="34" charset="0"/>
                <a:cs typeface="Arial" panose="020B0604020202020204" pitchFamily="34" charset="0"/>
              </a:rPr>
              <a:t>Export control regulations provide certain exclusions for:</a:t>
            </a:r>
          </a:p>
          <a:p>
            <a:pPr lvl="1"/>
            <a:r>
              <a:rPr lang="en-US" dirty="0" smtClean="0">
                <a:latin typeface="Arial" panose="020B0604020202020204" pitchFamily="34" charset="0"/>
                <a:cs typeface="Arial" panose="020B0604020202020204" pitchFamily="34" charset="0"/>
              </a:rPr>
              <a:t>Fundamental research</a:t>
            </a:r>
          </a:p>
          <a:p>
            <a:pPr lvl="1"/>
            <a:r>
              <a:rPr lang="en-US" dirty="0" smtClean="0">
                <a:latin typeface="Arial" panose="020B0604020202020204" pitchFamily="34" charset="0"/>
                <a:cs typeface="Arial" panose="020B0604020202020204" pitchFamily="34" charset="0"/>
              </a:rPr>
              <a:t>Public domain</a:t>
            </a:r>
          </a:p>
          <a:p>
            <a:pPr lvl="1"/>
            <a:r>
              <a:rPr lang="en-US" dirty="0" smtClean="0">
                <a:latin typeface="Arial" panose="020B0604020202020204" pitchFamily="34" charset="0"/>
                <a:cs typeface="Arial" panose="020B0604020202020204" pitchFamily="34" charset="0"/>
              </a:rPr>
              <a:t>Educational information</a:t>
            </a:r>
          </a:p>
          <a:p>
            <a:pPr marL="114300" lvl="1" indent="0">
              <a:buNone/>
            </a:pPr>
            <a:endParaRPr lang="en-US" dirty="0" smtClean="0">
              <a:latin typeface="Arial" panose="020B0604020202020204" pitchFamily="34" charset="0"/>
              <a:cs typeface="Arial" panose="020B0604020202020204" pitchFamily="34" charset="0"/>
            </a:endParaRPr>
          </a:p>
          <a:p>
            <a:pPr marL="114300" lvl="1" indent="0">
              <a:buNone/>
            </a:pPr>
            <a:r>
              <a:rPr lang="en-US" dirty="0" smtClean="0">
                <a:latin typeface="Arial" panose="020B0604020202020204" pitchFamily="34" charset="0"/>
                <a:cs typeface="Arial" panose="020B0604020202020204" pitchFamily="34" charset="0"/>
              </a:rPr>
              <a:t>IMPORTANT: </a:t>
            </a:r>
            <a:r>
              <a:rPr lang="en-US" dirty="0">
                <a:latin typeface="Arial" panose="020B0604020202020204" pitchFamily="34" charset="0"/>
                <a:cs typeface="Arial" panose="020B0604020202020204" pitchFamily="34" charset="0"/>
              </a:rPr>
              <a:t>These exclusions only apply to data and information only—not material goods.</a:t>
            </a:r>
          </a:p>
          <a:p>
            <a:pPr marL="114300" lvl="1"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86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2400"/>
            <a:ext cx="7498080" cy="1143000"/>
          </a:xfrm>
        </p:spPr>
        <p:txBody>
          <a:bodyPr>
            <a:normAutofit fontScale="90000"/>
          </a:bodyPr>
          <a:lstStyle/>
          <a:p>
            <a:pPr algn="ctr"/>
            <a:r>
              <a:rPr lang="en-US" sz="4000" dirty="0" smtClean="0"/>
              <a:t>Research Compliance </a:t>
            </a:r>
            <a:r>
              <a:rPr lang="en-US" sz="4000" dirty="0"/>
              <a:t>Website</a:t>
            </a:r>
            <a:r>
              <a:rPr lang="en-US" dirty="0"/>
              <a:t/>
            </a:r>
            <a:br>
              <a:rPr lang="en-US" dirty="0"/>
            </a:br>
            <a:r>
              <a:rPr lang="en-US" sz="3100" dirty="0"/>
              <a:t>https://www.research.fsu.edu/research-compliance/</a:t>
            </a:r>
          </a:p>
        </p:txBody>
      </p:sp>
      <p:pic>
        <p:nvPicPr>
          <p:cNvPr id="5" name="Content Placeholder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143000" y="1524000"/>
            <a:ext cx="7790688" cy="3505200"/>
          </a:xfrm>
          <a:prstGeom prst="rect">
            <a:avLst/>
          </a:prstGeom>
        </p:spPr>
      </p:pic>
    </p:spTree>
    <p:extLst>
      <p:ext uri="{BB962C8B-B14F-4D97-AF65-F5344CB8AC3E}">
        <p14:creationId xmlns:p14="http://schemas.microsoft.com/office/powerpoint/2010/main" val="11263549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Fundamental Research Exclusions</a:t>
            </a:r>
            <a:endParaRPr lang="en-US" dirty="0"/>
          </a:p>
        </p:txBody>
      </p:sp>
      <p:sp>
        <p:nvSpPr>
          <p:cNvPr id="3" name="Content Placeholder 2"/>
          <p:cNvSpPr>
            <a:spLocks noGrp="1"/>
          </p:cNvSpPr>
          <p:nvPr>
            <p:ph idx="1"/>
          </p:nvPr>
        </p:nvSpPr>
        <p:spPr/>
        <p:txBody>
          <a:bodyPr>
            <a:normAutofit/>
          </a:bodyPr>
          <a:lstStyle/>
          <a:p>
            <a:pPr marL="82296" lvl="1" indent="0">
              <a:spcBef>
                <a:spcPts val="600"/>
              </a:spcBef>
              <a:buSzPct val="80000"/>
              <a:buNone/>
            </a:pPr>
            <a:r>
              <a:rPr lang="en-US" b="1" dirty="0" smtClean="0">
                <a:cs typeface="Arial" panose="020B0604020202020204" pitchFamily="34" charset="0"/>
              </a:rPr>
              <a:t>Fundamental research</a:t>
            </a:r>
            <a:r>
              <a:rPr lang="en-US" dirty="0">
                <a:cs typeface="Arial" panose="020B0604020202020204" pitchFamily="34" charset="0"/>
              </a:rPr>
              <a:t>:</a:t>
            </a:r>
            <a:br>
              <a:rPr lang="en-US" dirty="0">
                <a:cs typeface="Arial" panose="020B0604020202020204" pitchFamily="34" charset="0"/>
              </a:rPr>
            </a:br>
            <a:r>
              <a:rPr lang="en-US" dirty="0">
                <a:cs typeface="Arial" panose="020B0604020202020204" pitchFamily="34" charset="0"/>
              </a:rPr>
              <a:t>Research in science, engineering, or mathematics, where the resulting information is ordinarily published and </a:t>
            </a:r>
            <a:r>
              <a:rPr lang="en-US" dirty="0" smtClean="0">
                <a:cs typeface="Arial" panose="020B0604020202020204" pitchFamily="34" charset="0"/>
              </a:rPr>
              <a:t>shared broadly </a:t>
            </a:r>
            <a:r>
              <a:rPr lang="en-US" dirty="0">
                <a:cs typeface="Arial" panose="020B0604020202020204" pitchFamily="34" charset="0"/>
              </a:rPr>
              <a:t>within the scientific community, as distinguished from research </a:t>
            </a:r>
            <a:r>
              <a:rPr lang="en-US" dirty="0" smtClean="0">
                <a:cs typeface="Arial" panose="020B0604020202020204" pitchFamily="34" charset="0"/>
              </a:rPr>
              <a:t>where the </a:t>
            </a:r>
            <a:r>
              <a:rPr lang="en-US" dirty="0">
                <a:cs typeface="Arial" panose="020B0604020202020204" pitchFamily="34" charset="0"/>
              </a:rPr>
              <a:t>results </a:t>
            </a:r>
            <a:r>
              <a:rPr lang="en-US" dirty="0" smtClean="0">
                <a:cs typeface="Arial" panose="020B0604020202020204" pitchFamily="34" charset="0"/>
              </a:rPr>
              <a:t>are restricted </a:t>
            </a:r>
            <a:r>
              <a:rPr lang="en-US" dirty="0">
                <a:cs typeface="Arial" panose="020B0604020202020204" pitchFamily="34" charset="0"/>
              </a:rPr>
              <a:t>for proprietary reasons or specific U.S. Government access and dissemination controls</a:t>
            </a:r>
            <a:r>
              <a:rPr lang="en-US" dirty="0" smtClean="0">
                <a:cs typeface="Arial" panose="020B0604020202020204" pitchFamily="34" charset="0"/>
              </a:rPr>
              <a:t>.</a:t>
            </a:r>
            <a:endParaRPr lang="en-US" dirty="0">
              <a:cs typeface="Arial" panose="020B0604020202020204" pitchFamily="34" charset="0"/>
            </a:endParaRPr>
          </a:p>
        </p:txBody>
      </p:sp>
    </p:spTree>
    <p:extLst>
      <p:ext uri="{BB962C8B-B14F-4D97-AF65-F5344CB8AC3E}">
        <p14:creationId xmlns:p14="http://schemas.microsoft.com/office/powerpoint/2010/main" val="42022079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Domain</a:t>
            </a:r>
            <a:r>
              <a:rPr lang="en-US" baseline="0" dirty="0" smtClean="0"/>
              <a:t> Exclusions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cs typeface="Arial" panose="020B0604020202020204" pitchFamily="34" charset="0"/>
              </a:rPr>
              <a:t>Information published and generally accessible or available to the public</a:t>
            </a:r>
          </a:p>
          <a:p>
            <a:pPr lvl="1"/>
            <a:r>
              <a:rPr lang="en-US" dirty="0" smtClean="0">
                <a:cs typeface="Arial" panose="020B0604020202020204" pitchFamily="34" charset="0"/>
              </a:rPr>
              <a:t>Publication </a:t>
            </a:r>
            <a:r>
              <a:rPr lang="en-US" dirty="0">
                <a:cs typeface="Arial" panose="020B0604020202020204" pitchFamily="34" charset="0"/>
              </a:rPr>
              <a:t>in periodicals, books, print, etc., available for general distribution free or at cost;</a:t>
            </a:r>
            <a:endParaRPr lang="en-US" sz="4400" dirty="0">
              <a:cs typeface="Arial" panose="020B0604020202020204" pitchFamily="34" charset="0"/>
            </a:endParaRPr>
          </a:p>
          <a:p>
            <a:pPr lvl="1"/>
            <a:r>
              <a:rPr lang="en-US" dirty="0">
                <a:cs typeface="Arial" panose="020B0604020202020204" pitchFamily="34" charset="0"/>
              </a:rPr>
              <a:t>Readily available at libraries open to the public or university libraries;</a:t>
            </a:r>
            <a:endParaRPr lang="en-US" sz="4400" dirty="0">
              <a:cs typeface="Arial" panose="020B0604020202020204" pitchFamily="34" charset="0"/>
            </a:endParaRPr>
          </a:p>
          <a:p>
            <a:pPr lvl="1"/>
            <a:r>
              <a:rPr lang="en-US" dirty="0">
                <a:cs typeface="Arial" panose="020B0604020202020204" pitchFamily="34" charset="0"/>
              </a:rPr>
              <a:t>Patents and open patent applications available at any patent office; or</a:t>
            </a:r>
            <a:endParaRPr lang="en-US" sz="4400" dirty="0">
              <a:cs typeface="Arial" panose="020B0604020202020204" pitchFamily="34" charset="0"/>
            </a:endParaRPr>
          </a:p>
          <a:p>
            <a:pPr lvl="1"/>
            <a:r>
              <a:rPr lang="en-US" dirty="0">
                <a:cs typeface="Arial" panose="020B0604020202020204" pitchFamily="34" charset="0"/>
              </a:rPr>
              <a:t>Release at an open conference, meeting, seminar, trade show, or other gathering open to the public.</a:t>
            </a:r>
            <a:endParaRPr lang="en-US" sz="4400" dirty="0">
              <a:cs typeface="Arial" panose="020B0604020202020204" pitchFamily="34" charset="0"/>
            </a:endParaRPr>
          </a:p>
          <a:p>
            <a:pPr lvl="1"/>
            <a:endParaRPr lang="en-US" dirty="0" smtClean="0"/>
          </a:p>
        </p:txBody>
      </p:sp>
    </p:spTree>
    <p:extLst>
      <p:ext uri="{BB962C8B-B14F-4D97-AF65-F5344CB8AC3E}">
        <p14:creationId xmlns:p14="http://schemas.microsoft.com/office/powerpoint/2010/main" val="29240140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Educational Information Exclusions</a:t>
            </a:r>
            <a:endParaRPr lang="en-US" dirty="0"/>
          </a:p>
        </p:txBody>
      </p:sp>
      <p:sp>
        <p:nvSpPr>
          <p:cNvPr id="3" name="Content Placeholder 2"/>
          <p:cNvSpPr>
            <a:spLocks noGrp="1"/>
          </p:cNvSpPr>
          <p:nvPr>
            <p:ph idx="1"/>
          </p:nvPr>
        </p:nvSpPr>
        <p:spPr/>
        <p:txBody>
          <a:bodyPr>
            <a:normAutofit/>
          </a:bodyPr>
          <a:lstStyle/>
          <a:p>
            <a:r>
              <a:rPr lang="en-US" dirty="0" smtClean="0">
                <a:cs typeface="Arial" panose="020B0604020202020204" pitchFamily="34" charset="0"/>
              </a:rPr>
              <a:t>Information released in academic catalog courses or associated teaching labs of academic institutions.</a:t>
            </a:r>
          </a:p>
          <a:p>
            <a:r>
              <a:rPr lang="en-US" dirty="0" smtClean="0">
                <a:cs typeface="Arial" panose="020B0604020202020204" pitchFamily="34" charset="0"/>
              </a:rPr>
              <a:t>Information concerning general scientific, mathematical, or engineering principals commonly taught in schools, colleges, universities or information in the public domain.</a:t>
            </a:r>
          </a:p>
        </p:txBody>
      </p:sp>
    </p:spTree>
    <p:extLst>
      <p:ext uri="{BB962C8B-B14F-4D97-AF65-F5344CB8AC3E}">
        <p14:creationId xmlns:p14="http://schemas.microsoft.com/office/powerpoint/2010/main" val="23054598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OFAC Exclusions</a:t>
            </a:r>
            <a:endParaRPr lang="en-US" dirty="0"/>
          </a:p>
        </p:txBody>
      </p:sp>
      <p:sp>
        <p:nvSpPr>
          <p:cNvPr id="3" name="Content Placeholder 2"/>
          <p:cNvSpPr>
            <a:spLocks noGrp="1"/>
          </p:cNvSpPr>
          <p:nvPr>
            <p:ph idx="1"/>
          </p:nvPr>
        </p:nvSpPr>
        <p:spPr/>
        <p:txBody>
          <a:bodyPr/>
          <a:lstStyle/>
          <a:p>
            <a:r>
              <a:rPr lang="en-US" dirty="0" smtClean="0">
                <a:cs typeface="Arial" panose="020B0604020202020204" pitchFamily="34" charset="0"/>
              </a:rPr>
              <a:t>Public domain information can be exported.</a:t>
            </a:r>
          </a:p>
          <a:p>
            <a:r>
              <a:rPr lang="en-US" dirty="0" smtClean="0">
                <a:cs typeface="Arial" panose="020B0604020202020204" pitchFamily="34" charset="0"/>
              </a:rPr>
              <a:t>Activities in support of publishing (academic peer review) allowed with allowed in certain sanctioned countries.</a:t>
            </a:r>
          </a:p>
          <a:p>
            <a:r>
              <a:rPr lang="en-US" dirty="0" smtClean="0">
                <a:cs typeface="Arial" panose="020B0604020202020204" pitchFamily="34" charset="0"/>
              </a:rPr>
              <a:t>NO exclusion for sharing controlled information with restricted individuals or entities.</a:t>
            </a:r>
          </a:p>
          <a:p>
            <a:endParaRPr lang="en-US" dirty="0"/>
          </a:p>
        </p:txBody>
      </p:sp>
    </p:spTree>
    <p:extLst>
      <p:ext uri="{BB962C8B-B14F-4D97-AF65-F5344CB8AC3E}">
        <p14:creationId xmlns:p14="http://schemas.microsoft.com/office/powerpoint/2010/main" val="13644171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Full-Time University Employees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3600" dirty="0" smtClean="0">
                <a:cs typeface="Arial" panose="020B0604020202020204" pitchFamily="34" charset="0"/>
              </a:rPr>
              <a:t>The </a:t>
            </a:r>
            <a:r>
              <a:rPr lang="en-US" sz="3600" u="sng" dirty="0">
                <a:cs typeface="Arial" panose="020B0604020202020204" pitchFamily="34" charset="0"/>
              </a:rPr>
              <a:t>ITAR</a:t>
            </a:r>
            <a:r>
              <a:rPr lang="en-US" sz="3600" dirty="0">
                <a:cs typeface="Arial" panose="020B0604020202020204" pitchFamily="34" charset="0"/>
              </a:rPr>
              <a:t> </a:t>
            </a:r>
            <a:r>
              <a:rPr lang="en-US" sz="3600" dirty="0" smtClean="0">
                <a:cs typeface="Arial" panose="020B0604020202020204" pitchFamily="34" charset="0"/>
              </a:rPr>
              <a:t>and the EAR allow </a:t>
            </a:r>
            <a:r>
              <a:rPr lang="en-US" sz="3600" dirty="0">
                <a:cs typeface="Arial" panose="020B0604020202020204" pitchFamily="34" charset="0"/>
              </a:rPr>
              <a:t>a university to disclose unclassified technical </a:t>
            </a:r>
            <a:r>
              <a:rPr lang="en-US" sz="3600" dirty="0" smtClean="0">
                <a:cs typeface="Arial" panose="020B0604020202020204" pitchFamily="34" charset="0"/>
              </a:rPr>
              <a:t>data, technology, </a:t>
            </a:r>
            <a:r>
              <a:rPr lang="en-US" sz="3600" dirty="0">
                <a:cs typeface="Arial" panose="020B0604020202020204" pitchFamily="34" charset="0"/>
              </a:rPr>
              <a:t>and source code in the U.S. to a foreign person who is the university’s </a:t>
            </a:r>
            <a:r>
              <a:rPr lang="en-US" sz="3600" i="1" dirty="0">
                <a:cs typeface="Arial" panose="020B0604020202020204" pitchFamily="34" charset="0"/>
              </a:rPr>
              <a:t>bona fide </a:t>
            </a:r>
            <a:r>
              <a:rPr lang="en-US" sz="3600" dirty="0">
                <a:cs typeface="Arial" panose="020B0604020202020204" pitchFamily="34" charset="0"/>
              </a:rPr>
              <a:t>and full time regular employee. </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284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Travel</a:t>
            </a:r>
            <a:endParaRPr lang="en-US" dirty="0"/>
          </a:p>
        </p:txBody>
      </p:sp>
      <p:sp>
        <p:nvSpPr>
          <p:cNvPr id="3" name="Content Placeholder 2"/>
          <p:cNvSpPr>
            <a:spLocks noGrp="1"/>
          </p:cNvSpPr>
          <p:nvPr>
            <p:ph idx="1"/>
          </p:nvPr>
        </p:nvSpPr>
        <p:spPr>
          <a:xfrm>
            <a:off x="1435608" y="1447800"/>
            <a:ext cx="7498080" cy="5029200"/>
          </a:xfrm>
        </p:spPr>
        <p:txBody>
          <a:bodyPr>
            <a:normAutofit lnSpcReduction="10000"/>
          </a:bodyPr>
          <a:lstStyle/>
          <a:p>
            <a:r>
              <a:rPr lang="en-US" dirty="0"/>
              <a:t>Any tangible items that you take to a foreign country are considered “exports” by the U.S. government, even if you are planning to bring the items back upon your return.</a:t>
            </a:r>
          </a:p>
          <a:p>
            <a:r>
              <a:rPr lang="en-US" dirty="0"/>
              <a:t>Even the technical information located on your laptop’s hard drive is considered to be an export of technology/technical data, once the laptop or notebook leaves the U.S. </a:t>
            </a:r>
            <a:endParaRPr lang="en-US" dirty="0" smtClean="0"/>
          </a:p>
          <a:p>
            <a:endParaRPr lang="en-US" dirty="0"/>
          </a:p>
        </p:txBody>
      </p:sp>
    </p:spTree>
    <p:extLst>
      <p:ext uri="{BB962C8B-B14F-4D97-AF65-F5344CB8AC3E}">
        <p14:creationId xmlns:p14="http://schemas.microsoft.com/office/powerpoint/2010/main" val="1645409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Travel</a:t>
            </a:r>
            <a:endParaRPr lang="en-US" dirty="0"/>
          </a:p>
        </p:txBody>
      </p:sp>
      <p:sp>
        <p:nvSpPr>
          <p:cNvPr id="3" name="Content Placeholder 2"/>
          <p:cNvSpPr>
            <a:spLocks noGrp="1"/>
          </p:cNvSpPr>
          <p:nvPr>
            <p:ph idx="1"/>
          </p:nvPr>
        </p:nvSpPr>
        <p:spPr>
          <a:xfrm>
            <a:off x="1435608" y="1447800"/>
            <a:ext cx="7498080" cy="5029200"/>
          </a:xfrm>
        </p:spPr>
        <p:txBody>
          <a:bodyPr>
            <a:normAutofit fontScale="85000" lnSpcReduction="20000"/>
          </a:bodyPr>
          <a:lstStyle/>
          <a:p>
            <a:r>
              <a:rPr lang="en-US" dirty="0" smtClean="0"/>
              <a:t>f </a:t>
            </a:r>
            <a:r>
              <a:rPr lang="en-US" dirty="0"/>
              <a:t>you are traveling abroad with your laptop or any other electronic devices, these items along with the underlying technology, any data on your device, proprietary information, confidential records, and encryption software are all subject to U.S. export control regulations. </a:t>
            </a:r>
            <a:endParaRPr lang="en-US" dirty="0" smtClean="0"/>
          </a:p>
          <a:p>
            <a:r>
              <a:rPr lang="en-US" dirty="0" smtClean="0"/>
              <a:t>Some </a:t>
            </a:r>
            <a:r>
              <a:rPr lang="en-US" dirty="0"/>
              <a:t>foreign governments have regulations that permit the seizure of travelers’ computers and the review of their contents. U.S. Customs officials are also authorized to review the contents of travelers’ laptops without probable cause and can be held until your return</a:t>
            </a:r>
            <a:r>
              <a:rPr lang="en-US" dirty="0" smtClean="0"/>
              <a:t>.</a:t>
            </a:r>
          </a:p>
          <a:p>
            <a:r>
              <a:rPr lang="en-US" dirty="0" smtClean="0"/>
              <a:t>FSU International Travel Guidance link sent by Concur email.</a:t>
            </a:r>
            <a:endParaRPr lang="en-US" dirty="0"/>
          </a:p>
          <a:p>
            <a:endParaRPr lang="en-US" dirty="0"/>
          </a:p>
        </p:txBody>
      </p:sp>
    </p:spTree>
    <p:extLst>
      <p:ext uri="{BB962C8B-B14F-4D97-AF65-F5344CB8AC3E}">
        <p14:creationId xmlns:p14="http://schemas.microsoft.com/office/powerpoint/2010/main" val="1995324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Shipping</a:t>
            </a:r>
            <a:endParaRPr lang="en-US" dirty="0"/>
          </a:p>
        </p:txBody>
      </p:sp>
      <p:sp>
        <p:nvSpPr>
          <p:cNvPr id="3" name="Content Placeholder 2"/>
          <p:cNvSpPr>
            <a:spLocks noGrp="1"/>
          </p:cNvSpPr>
          <p:nvPr>
            <p:ph idx="1"/>
          </p:nvPr>
        </p:nvSpPr>
        <p:spPr>
          <a:xfrm>
            <a:off x="1435608" y="1447800"/>
            <a:ext cx="7498080" cy="5029200"/>
          </a:xfrm>
        </p:spPr>
        <p:txBody>
          <a:bodyPr>
            <a:normAutofit/>
          </a:bodyPr>
          <a:lstStyle/>
          <a:p>
            <a:r>
              <a:rPr lang="en-US" sz="3400" dirty="0" smtClean="0"/>
              <a:t>When you export </a:t>
            </a:r>
            <a:r>
              <a:rPr lang="en-US" sz="3400" dirty="0"/>
              <a:t>samples, equipment, or instruments abroad or take equipment or instruments </a:t>
            </a:r>
            <a:r>
              <a:rPr lang="en-US" sz="3400" dirty="0" smtClean="0"/>
              <a:t>with you on </a:t>
            </a:r>
            <a:r>
              <a:rPr lang="en-US" sz="3400" dirty="0"/>
              <a:t>an airplane, ship, or boat to attend a conference or conduct research internationally, you are effectively exporting and are subject to certain restrictions and procedures. </a:t>
            </a:r>
            <a:endParaRPr lang="en-US" dirty="0"/>
          </a:p>
        </p:txBody>
      </p:sp>
    </p:spTree>
    <p:extLst>
      <p:ext uri="{BB962C8B-B14F-4D97-AF65-F5344CB8AC3E}">
        <p14:creationId xmlns:p14="http://schemas.microsoft.com/office/powerpoint/2010/main" val="4983253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a:t>
            </a:r>
            <a:endParaRPr lang="en-US" dirty="0"/>
          </a:p>
        </p:txBody>
      </p:sp>
      <p:sp>
        <p:nvSpPr>
          <p:cNvPr id="3" name="Content Placeholder 2"/>
          <p:cNvSpPr>
            <a:spLocks noGrp="1"/>
          </p:cNvSpPr>
          <p:nvPr>
            <p:ph idx="1"/>
          </p:nvPr>
        </p:nvSpPr>
        <p:spPr>
          <a:xfrm>
            <a:off x="1435608" y="1447800"/>
            <a:ext cx="7498080" cy="5029200"/>
          </a:xfrm>
        </p:spPr>
        <p:txBody>
          <a:bodyPr>
            <a:normAutofit lnSpcReduction="10000"/>
          </a:bodyPr>
          <a:lstStyle/>
          <a:p>
            <a:r>
              <a:rPr lang="en-US" sz="3400" dirty="0" smtClean="0"/>
              <a:t>It </a:t>
            </a:r>
            <a:r>
              <a:rPr lang="en-US" sz="3400" dirty="0"/>
              <a:t>is important that in those instances where FSU purchases a controlled item or material for research or educational purposes, said item must be identified as such, and the controlled status communicated to the user on campus (e.g., principal investigator, lab/program administrator, etc.) and </a:t>
            </a:r>
            <a:r>
              <a:rPr lang="en-US" sz="3400" dirty="0" smtClean="0"/>
              <a:t>FSU’s Export Control Officer. </a:t>
            </a:r>
          </a:p>
          <a:p>
            <a:r>
              <a:rPr lang="en-US" sz="3400" dirty="0" smtClean="0"/>
              <a:t>FSU PO Terms &amp; Conditions</a:t>
            </a:r>
          </a:p>
          <a:p>
            <a:endParaRPr lang="en-US" dirty="0"/>
          </a:p>
        </p:txBody>
      </p:sp>
    </p:spTree>
    <p:extLst>
      <p:ext uri="{BB962C8B-B14F-4D97-AF65-F5344CB8AC3E}">
        <p14:creationId xmlns:p14="http://schemas.microsoft.com/office/powerpoint/2010/main" val="3311383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FSU EC Compliance Plan</a:t>
            </a:r>
            <a:endParaRPr lang="en-US" dirty="0"/>
          </a:p>
        </p:txBody>
      </p:sp>
      <p:sp>
        <p:nvSpPr>
          <p:cNvPr id="3" name="Content Placeholder 2"/>
          <p:cNvSpPr>
            <a:spLocks noGrp="1"/>
          </p:cNvSpPr>
          <p:nvPr>
            <p:ph idx="1"/>
          </p:nvPr>
        </p:nvSpPr>
        <p:spPr>
          <a:xfrm>
            <a:off x="1435608" y="1295400"/>
            <a:ext cx="7498080" cy="5257800"/>
          </a:xfrm>
        </p:spPr>
        <p:txBody>
          <a:bodyPr>
            <a:normAutofit fontScale="47500" lnSpcReduction="20000"/>
          </a:bodyPr>
          <a:lstStyle/>
          <a:p>
            <a:pPr>
              <a:lnSpc>
                <a:spcPct val="120000"/>
              </a:lnSpc>
              <a:spcBef>
                <a:spcPts val="0"/>
              </a:spcBef>
              <a:spcAft>
                <a:spcPts val="600"/>
              </a:spcAft>
            </a:pPr>
            <a:r>
              <a:rPr lang="en-US" sz="4400" dirty="0" smtClean="0"/>
              <a:t>The Export Controls Compliance Plan outlines </a:t>
            </a:r>
            <a:r>
              <a:rPr lang="en-US" sz="4400" dirty="0"/>
              <a:t>how </a:t>
            </a:r>
            <a:r>
              <a:rPr lang="en-US" sz="4400" dirty="0" smtClean="0"/>
              <a:t>FSU </a:t>
            </a:r>
            <a:r>
              <a:rPr lang="en-US" sz="4400" dirty="0"/>
              <a:t>implements the core processes of its export compliance program. </a:t>
            </a:r>
            <a:endParaRPr lang="en-US" sz="4400" dirty="0" smtClean="0"/>
          </a:p>
          <a:p>
            <a:pPr>
              <a:lnSpc>
                <a:spcPct val="120000"/>
              </a:lnSpc>
              <a:spcBef>
                <a:spcPts val="0"/>
              </a:spcBef>
              <a:spcAft>
                <a:spcPts val="600"/>
              </a:spcAft>
            </a:pPr>
            <a:r>
              <a:rPr lang="en-US" sz="4400" dirty="0" smtClean="0"/>
              <a:t>This </a:t>
            </a:r>
            <a:r>
              <a:rPr lang="en-US" sz="4400" dirty="0"/>
              <a:t>Plan is intended to guide all affected personnel on managing export controlled transactions, and should be treated as a companion guide to FSU’s Export Controls Policy and </a:t>
            </a:r>
            <a:r>
              <a:rPr lang="en-US" sz="4400" dirty="0" smtClean="0"/>
              <a:t>federal </a:t>
            </a:r>
            <a:r>
              <a:rPr lang="en-US" sz="4400" dirty="0"/>
              <a:t>regulations. </a:t>
            </a:r>
            <a:endParaRPr lang="en-US" sz="4400" dirty="0" smtClean="0"/>
          </a:p>
          <a:p>
            <a:pPr lvl="0">
              <a:lnSpc>
                <a:spcPct val="120000"/>
              </a:lnSpc>
              <a:spcBef>
                <a:spcPts val="0"/>
              </a:spcBef>
              <a:spcAft>
                <a:spcPts val="600"/>
              </a:spcAft>
            </a:pPr>
            <a:r>
              <a:rPr lang="en-US" sz="4400" dirty="0" smtClean="0"/>
              <a:t>Plan Sections:</a:t>
            </a:r>
          </a:p>
          <a:p>
            <a:pPr lvl="1">
              <a:lnSpc>
                <a:spcPct val="120000"/>
              </a:lnSpc>
              <a:spcBef>
                <a:spcPts val="0"/>
              </a:spcBef>
              <a:spcAft>
                <a:spcPts val="600"/>
              </a:spcAft>
            </a:pPr>
            <a:r>
              <a:rPr lang="en-US" sz="2900" dirty="0" smtClean="0"/>
              <a:t>SECTION </a:t>
            </a:r>
            <a:r>
              <a:rPr lang="en-US" sz="2900" dirty="0"/>
              <a:t>1: Applicable U.S. Laws and Regulations</a:t>
            </a:r>
          </a:p>
          <a:p>
            <a:pPr lvl="1">
              <a:lnSpc>
                <a:spcPct val="120000"/>
              </a:lnSpc>
              <a:spcBef>
                <a:spcPts val="0"/>
              </a:spcBef>
              <a:spcAft>
                <a:spcPts val="600"/>
              </a:spcAft>
            </a:pPr>
            <a:r>
              <a:rPr lang="en-US" sz="2900" dirty="0"/>
              <a:t>SECTION 2: Key Issues in University Research</a:t>
            </a:r>
          </a:p>
          <a:p>
            <a:pPr lvl="1">
              <a:lnSpc>
                <a:spcPct val="120000"/>
              </a:lnSpc>
              <a:spcBef>
                <a:spcPts val="0"/>
              </a:spcBef>
              <a:spcAft>
                <a:spcPts val="600"/>
              </a:spcAft>
            </a:pPr>
            <a:r>
              <a:rPr lang="en-US" sz="2900" dirty="0"/>
              <a:t>SECTION 3: FSU Management Structure and Policy</a:t>
            </a:r>
          </a:p>
          <a:p>
            <a:pPr lvl="1">
              <a:lnSpc>
                <a:spcPct val="120000"/>
              </a:lnSpc>
              <a:spcBef>
                <a:spcPts val="0"/>
              </a:spcBef>
              <a:spcAft>
                <a:spcPts val="600"/>
              </a:spcAft>
            </a:pPr>
            <a:r>
              <a:rPr lang="en-US" sz="2900" dirty="0"/>
              <a:t>SECTION 4: </a:t>
            </a:r>
            <a:r>
              <a:rPr lang="en-US" sz="2900" dirty="0" smtClean="0"/>
              <a:t>Roles </a:t>
            </a:r>
            <a:r>
              <a:rPr lang="en-US" sz="2900" dirty="0"/>
              <a:t>and Responsibilities for Export Control Compliance </a:t>
            </a:r>
          </a:p>
          <a:p>
            <a:pPr lvl="1">
              <a:lnSpc>
                <a:spcPct val="120000"/>
              </a:lnSpc>
              <a:spcBef>
                <a:spcPts val="0"/>
              </a:spcBef>
              <a:spcAft>
                <a:spcPts val="600"/>
              </a:spcAft>
            </a:pPr>
            <a:r>
              <a:rPr lang="en-US" sz="2900" dirty="0"/>
              <a:t>SECTION 5: Processes and Procedures</a:t>
            </a:r>
          </a:p>
          <a:p>
            <a:pPr lvl="1">
              <a:lnSpc>
                <a:spcPct val="120000"/>
              </a:lnSpc>
              <a:spcBef>
                <a:spcPts val="0"/>
              </a:spcBef>
              <a:spcAft>
                <a:spcPts val="600"/>
              </a:spcAft>
            </a:pPr>
            <a:r>
              <a:rPr lang="en-US" sz="2900" dirty="0"/>
              <a:t>SECTION 6: Additional Information</a:t>
            </a:r>
          </a:p>
          <a:p>
            <a:endParaRPr lang="en-US" dirty="0" smtClean="0"/>
          </a:p>
          <a:p>
            <a:pPr marL="82296" indent="0">
              <a:buNone/>
            </a:pPr>
            <a:r>
              <a:rPr lang="en-US" sz="3300" dirty="0" smtClean="0">
                <a:latin typeface="Arial" panose="020B0604020202020204" pitchFamily="34" charset="0"/>
                <a:cs typeface="Arial" panose="020B0604020202020204" pitchFamily="34" charset="0"/>
              </a:rPr>
              <a:t>https</a:t>
            </a:r>
            <a:r>
              <a:rPr lang="en-US" sz="3300" dirty="0">
                <a:latin typeface="Arial" panose="020B0604020202020204" pitchFamily="34" charset="0"/>
                <a:cs typeface="Arial" panose="020B0604020202020204" pitchFamily="34" charset="0"/>
              </a:rPr>
              <a:t>://www.research.fsu.edu/media/4394/eccomplianceplan.pdf</a:t>
            </a:r>
            <a:endParaRPr lang="en-US" sz="33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674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143000" y="1447800"/>
            <a:ext cx="7848600" cy="2362200"/>
          </a:xfrm>
          <a:prstGeom prst="rect">
            <a:avLst/>
          </a:prstGeom>
        </p:spPr>
      </p:pic>
    </p:spTree>
    <p:extLst>
      <p:ext uri="{BB962C8B-B14F-4D97-AF65-F5344CB8AC3E}">
        <p14:creationId xmlns:p14="http://schemas.microsoft.com/office/powerpoint/2010/main" val="2126716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an export?</a:t>
            </a:r>
            <a:endParaRPr lang="en-US" dirty="0"/>
          </a:p>
        </p:txBody>
      </p:sp>
      <p:sp>
        <p:nvSpPr>
          <p:cNvPr id="3" name="Content Placeholder 2"/>
          <p:cNvSpPr>
            <a:spLocks noGrp="1"/>
          </p:cNvSpPr>
          <p:nvPr>
            <p:ph idx="1"/>
          </p:nvPr>
        </p:nvSpPr>
        <p:spPr/>
        <p:txBody>
          <a:bodyPr/>
          <a:lstStyle/>
          <a:p>
            <a:pPr>
              <a:defRPr/>
            </a:pPr>
            <a:r>
              <a:rPr lang="en-US" altLang="en-US" dirty="0"/>
              <a:t>Your lab has received a high-tech piece of equipment from Canada which has recently </a:t>
            </a:r>
            <a:r>
              <a:rPr lang="en-US" altLang="en-US" dirty="0" smtClean="0"/>
              <a:t>malfunctioned.</a:t>
            </a:r>
            <a:endParaRPr lang="en-US" altLang="en-US" dirty="0"/>
          </a:p>
          <a:p>
            <a:pPr>
              <a:defRPr/>
            </a:pPr>
            <a:r>
              <a:rPr lang="en-US" altLang="en-US" dirty="0"/>
              <a:t>The equipment is still under </a:t>
            </a:r>
            <a:r>
              <a:rPr lang="en-US" altLang="en-US" dirty="0" smtClean="0"/>
              <a:t>warranty. </a:t>
            </a:r>
            <a:endParaRPr lang="en-US" altLang="en-US" dirty="0"/>
          </a:p>
          <a:p>
            <a:pPr>
              <a:defRPr/>
            </a:pPr>
            <a:r>
              <a:rPr lang="en-US" altLang="en-US" dirty="0"/>
              <a:t>You return the piece for repair to the original manufacturer in Canada that first produced the </a:t>
            </a:r>
            <a:r>
              <a:rPr lang="en-US" altLang="en-US" dirty="0" smtClean="0"/>
              <a:t>equipment.</a:t>
            </a:r>
            <a:endParaRPr lang="en-US" altLang="en-US" dirty="0"/>
          </a:p>
        </p:txBody>
      </p:sp>
    </p:spTree>
    <p:extLst>
      <p:ext uri="{BB962C8B-B14F-4D97-AF65-F5344CB8AC3E}">
        <p14:creationId xmlns:p14="http://schemas.microsoft.com/office/powerpoint/2010/main" val="1366914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an export?</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defRPr/>
            </a:pPr>
            <a:r>
              <a:rPr lang="en-US" altLang="en-US" dirty="0"/>
              <a:t>A Russian scientist from the University of Moscow is visiting </a:t>
            </a:r>
            <a:r>
              <a:rPr lang="en-US" altLang="en-US" dirty="0" smtClean="0"/>
              <a:t>FSU </a:t>
            </a:r>
            <a:r>
              <a:rPr lang="en-US" altLang="en-US" dirty="0"/>
              <a:t>for an international </a:t>
            </a:r>
            <a:r>
              <a:rPr lang="en-US" altLang="en-US" dirty="0" smtClean="0"/>
              <a:t>conference.</a:t>
            </a:r>
            <a:endParaRPr lang="en-US" altLang="en-US" dirty="0"/>
          </a:p>
          <a:p>
            <a:pPr>
              <a:lnSpc>
                <a:spcPct val="90000"/>
              </a:lnSpc>
              <a:defRPr/>
            </a:pPr>
            <a:r>
              <a:rPr lang="en-US" altLang="en-US" dirty="0"/>
              <a:t>A P.I. in your division asks for her opinion on research involving a new technique using nuclear radiation for medical </a:t>
            </a:r>
            <a:r>
              <a:rPr lang="en-US" altLang="en-US" dirty="0" smtClean="0"/>
              <a:t>applications.</a:t>
            </a:r>
            <a:endParaRPr lang="en-US" altLang="en-US" dirty="0"/>
          </a:p>
          <a:p>
            <a:pPr>
              <a:lnSpc>
                <a:spcPct val="90000"/>
              </a:lnSpc>
              <a:defRPr/>
            </a:pPr>
            <a:r>
              <a:rPr lang="en-US" altLang="en-US" dirty="0"/>
              <a:t>The Russian scientist doesn’t have the time to review it on the trip but she asks that the data be sent to her.</a:t>
            </a:r>
          </a:p>
          <a:p>
            <a:pPr>
              <a:lnSpc>
                <a:spcPct val="90000"/>
              </a:lnSpc>
              <a:defRPr/>
            </a:pPr>
            <a:r>
              <a:rPr lang="en-US" altLang="en-US" dirty="0"/>
              <a:t>The P.I. asks you to forward the information to the Russian scientist. </a:t>
            </a:r>
          </a:p>
        </p:txBody>
      </p:sp>
    </p:spTree>
    <p:extLst>
      <p:ext uri="{BB962C8B-B14F-4D97-AF65-F5344CB8AC3E}">
        <p14:creationId xmlns:p14="http://schemas.microsoft.com/office/powerpoint/2010/main" val="2594747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an export?</a:t>
            </a:r>
            <a:endParaRPr lang="en-US" dirty="0"/>
          </a:p>
        </p:txBody>
      </p:sp>
      <p:sp>
        <p:nvSpPr>
          <p:cNvPr id="3" name="Content Placeholder 2"/>
          <p:cNvSpPr>
            <a:spLocks noGrp="1"/>
          </p:cNvSpPr>
          <p:nvPr>
            <p:ph idx="1"/>
          </p:nvPr>
        </p:nvSpPr>
        <p:spPr/>
        <p:txBody>
          <a:bodyPr>
            <a:normAutofit lnSpcReduction="10000"/>
          </a:bodyPr>
          <a:lstStyle/>
          <a:p>
            <a:pPr>
              <a:lnSpc>
                <a:spcPct val="90000"/>
              </a:lnSpc>
              <a:defRPr/>
            </a:pPr>
            <a:r>
              <a:rPr lang="en-US" altLang="en-US" dirty="0"/>
              <a:t>A Chinese grad student is working on a project in your area.  </a:t>
            </a:r>
          </a:p>
          <a:p>
            <a:pPr>
              <a:lnSpc>
                <a:spcPct val="90000"/>
              </a:lnSpc>
              <a:defRPr/>
            </a:pPr>
            <a:r>
              <a:rPr lang="en-US" altLang="en-US" dirty="0"/>
              <a:t>The course of the research involves basic scientific trials using a high-tech pulse laser.  </a:t>
            </a:r>
          </a:p>
          <a:p>
            <a:pPr>
              <a:lnSpc>
                <a:spcPct val="90000"/>
              </a:lnSpc>
              <a:defRPr/>
            </a:pPr>
            <a:r>
              <a:rPr lang="en-US" altLang="en-US" dirty="0"/>
              <a:t>The research results fall under the fundamental research exemption.</a:t>
            </a:r>
          </a:p>
          <a:p>
            <a:pPr>
              <a:lnSpc>
                <a:spcPct val="90000"/>
              </a:lnSpc>
              <a:defRPr/>
            </a:pPr>
            <a:r>
              <a:rPr lang="en-US" altLang="en-US" dirty="0"/>
              <a:t>The machine itself is a controlled technology.</a:t>
            </a:r>
          </a:p>
          <a:p>
            <a:pPr>
              <a:lnSpc>
                <a:spcPct val="90000"/>
              </a:lnSpc>
              <a:defRPr/>
            </a:pPr>
            <a:r>
              <a:rPr lang="en-US" altLang="en-US" dirty="0"/>
              <a:t>The grad student uses the equipment in a shared lab independently</a:t>
            </a:r>
            <a:r>
              <a:rPr lang="en-US" altLang="en-US" dirty="0" smtClean="0"/>
              <a:t>.</a:t>
            </a:r>
            <a:endParaRPr lang="en-US" altLang="en-US" dirty="0"/>
          </a:p>
        </p:txBody>
      </p:sp>
    </p:spTree>
    <p:extLst>
      <p:ext uri="{BB962C8B-B14F-4D97-AF65-F5344CB8AC3E}">
        <p14:creationId xmlns:p14="http://schemas.microsoft.com/office/powerpoint/2010/main" val="33574576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782762"/>
          </a:xfrm>
        </p:spPr>
        <p:txBody>
          <a:bodyPr>
            <a:normAutofit/>
          </a:bodyPr>
          <a:lstStyle/>
          <a:p>
            <a:r>
              <a:rPr lang="en-US" dirty="0" smtClean="0"/>
              <a:t>How </a:t>
            </a:r>
            <a:r>
              <a:rPr lang="en-US" dirty="0"/>
              <a:t>Can I Help my University with Export Compliance??</a:t>
            </a:r>
          </a:p>
        </p:txBody>
      </p:sp>
      <p:sp>
        <p:nvSpPr>
          <p:cNvPr id="3" name="Content Placeholder 2"/>
          <p:cNvSpPr>
            <a:spLocks noGrp="1"/>
          </p:cNvSpPr>
          <p:nvPr>
            <p:ph idx="1"/>
          </p:nvPr>
        </p:nvSpPr>
        <p:spPr>
          <a:xfrm>
            <a:off x="1435608" y="2057400"/>
            <a:ext cx="7498080" cy="4191000"/>
          </a:xfrm>
        </p:spPr>
        <p:txBody>
          <a:bodyPr>
            <a:normAutofit fontScale="85000" lnSpcReduction="20000"/>
          </a:bodyPr>
          <a:lstStyle/>
          <a:p>
            <a:pPr marL="82296" indent="0">
              <a:buNone/>
            </a:pPr>
            <a:r>
              <a:rPr lang="en-US" sz="3600" dirty="0" smtClean="0">
                <a:latin typeface="Arial" panose="020B0604020202020204" pitchFamily="34" charset="0"/>
                <a:cs typeface="Arial" panose="020B0604020202020204" pitchFamily="34" charset="0"/>
              </a:rPr>
              <a:t>You </a:t>
            </a:r>
            <a:r>
              <a:rPr lang="en-US" sz="3600" dirty="0">
                <a:latin typeface="Arial" panose="020B0604020202020204" pitchFamily="34" charset="0"/>
                <a:cs typeface="Arial" panose="020B0604020202020204" pitchFamily="34" charset="0"/>
              </a:rPr>
              <a:t>can help by identifying activities that may raise export-control issues, </a:t>
            </a:r>
            <a:r>
              <a:rPr lang="en-US" sz="3600" dirty="0" smtClean="0">
                <a:latin typeface="Arial" panose="020B0604020202020204" pitchFamily="34" charset="0"/>
                <a:cs typeface="Arial" panose="020B0604020202020204" pitchFamily="34" charset="0"/>
              </a:rPr>
              <a:t>such as: </a:t>
            </a:r>
            <a:br>
              <a:rPr lang="en-US" sz="3600" dirty="0" smtClean="0">
                <a:latin typeface="Arial" panose="020B0604020202020204" pitchFamily="34" charset="0"/>
                <a:cs typeface="Arial" panose="020B0604020202020204" pitchFamily="34" charset="0"/>
              </a:rPr>
            </a:br>
            <a:endParaRPr lang="en-US" sz="14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Payments </a:t>
            </a:r>
            <a:r>
              <a:rPr lang="en-US" dirty="0">
                <a:latin typeface="Arial" panose="020B0604020202020204" pitchFamily="34" charset="0"/>
                <a:cs typeface="Arial" panose="020B0604020202020204" pitchFamily="34" charset="0"/>
              </a:rPr>
              <a:t>to locations outside the U.S. </a:t>
            </a:r>
          </a:p>
          <a:p>
            <a:r>
              <a:rPr lang="en-US" dirty="0">
                <a:latin typeface="Arial" panose="020B0604020202020204" pitchFamily="34" charset="0"/>
                <a:cs typeface="Arial" panose="020B0604020202020204" pitchFamily="34" charset="0"/>
              </a:rPr>
              <a:t>International shipping </a:t>
            </a:r>
          </a:p>
          <a:p>
            <a:r>
              <a:rPr lang="en-US" dirty="0">
                <a:latin typeface="Arial" panose="020B0604020202020204" pitchFamily="34" charset="0"/>
                <a:cs typeface="Arial" panose="020B0604020202020204" pitchFamily="34" charset="0"/>
              </a:rPr>
              <a:t>Hiring of foreign nationals </a:t>
            </a:r>
          </a:p>
          <a:p>
            <a:r>
              <a:rPr lang="en-US" dirty="0">
                <a:latin typeface="Arial" panose="020B0604020202020204" pitchFamily="34" charset="0"/>
                <a:cs typeface="Arial" panose="020B0604020202020204" pitchFamily="34" charset="0"/>
              </a:rPr>
              <a:t>International student research </a:t>
            </a:r>
          </a:p>
          <a:p>
            <a:r>
              <a:rPr lang="en-US" dirty="0">
                <a:latin typeface="Arial" panose="020B0604020202020204" pitchFamily="34" charset="0"/>
                <a:cs typeface="Arial" panose="020B0604020202020204" pitchFamily="34" charset="0"/>
              </a:rPr>
              <a:t>Purchases with restrictions on the export or use of the item </a:t>
            </a:r>
          </a:p>
          <a:p>
            <a:r>
              <a:rPr lang="en-US" dirty="0">
                <a:latin typeface="Arial" panose="020B0604020202020204" pitchFamily="34" charset="0"/>
                <a:cs typeface="Arial" panose="020B0604020202020204" pitchFamily="34" charset="0"/>
              </a:rPr>
              <a:t>International travel </a:t>
            </a:r>
          </a:p>
          <a:p>
            <a:r>
              <a:rPr lang="en-US" dirty="0">
                <a:latin typeface="Arial" panose="020B0604020202020204" pitchFamily="34" charset="0"/>
                <a:cs typeface="Arial" panose="020B0604020202020204" pitchFamily="34" charset="0"/>
              </a:rPr>
              <a:t>Hosting international visitors </a:t>
            </a:r>
          </a:p>
          <a:p>
            <a:endParaRPr lang="en-US" dirty="0"/>
          </a:p>
          <a:p>
            <a:endParaRPr lang="en-US" dirty="0"/>
          </a:p>
        </p:txBody>
      </p:sp>
    </p:spTree>
    <p:extLst>
      <p:ext uri="{BB962C8B-B14F-4D97-AF65-F5344CB8AC3E}">
        <p14:creationId xmlns:p14="http://schemas.microsoft.com/office/powerpoint/2010/main" val="3834938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90000"/>
                    <a:lumOff val="10000"/>
                  </a:schemeClr>
                </a:solidFill>
                <a:latin typeface="Calibri" panose="020F0502020204030204" pitchFamily="34" charset="0"/>
              </a:rPr>
              <a:t>Online On-Demand Training</a:t>
            </a:r>
            <a:endParaRPr lang="en-US" dirty="0">
              <a:solidFill>
                <a:schemeClr val="tx2">
                  <a:lumMod val="90000"/>
                  <a:lumOff val="10000"/>
                </a:schemeClr>
              </a:solidFill>
              <a:latin typeface="Calibri" panose="020F0502020204030204" pitchFamily="34" charset="0"/>
            </a:endParaRPr>
          </a:p>
        </p:txBody>
      </p:sp>
      <p:sp>
        <p:nvSpPr>
          <p:cNvPr id="3" name="Content Placeholder 2"/>
          <p:cNvSpPr>
            <a:spLocks noGrp="1"/>
          </p:cNvSpPr>
          <p:nvPr>
            <p:ph idx="1"/>
          </p:nvPr>
        </p:nvSpPr>
        <p:spPr>
          <a:xfrm>
            <a:off x="1435608" y="1828800"/>
            <a:ext cx="7479792" cy="4302125"/>
          </a:xfrm>
        </p:spPr>
        <p:txBody>
          <a:bodyPr/>
          <a:lstStyle/>
          <a:p>
            <a:r>
              <a:rPr lang="en-US" dirty="0">
                <a:latin typeface="Arial" panose="020B0604020202020204" pitchFamily="34" charset="0"/>
                <a:cs typeface="Arial" panose="020B0604020202020204" pitchFamily="34" charset="0"/>
              </a:rPr>
              <a:t>CITI </a:t>
            </a:r>
            <a:r>
              <a:rPr lang="en-US" b="1" dirty="0" smtClean="0">
                <a:latin typeface="Arial" panose="020B0604020202020204" pitchFamily="34" charset="0"/>
                <a:cs typeface="Arial" panose="020B0604020202020204" pitchFamily="34" charset="0"/>
              </a:rPr>
              <a:t>Export Controls </a:t>
            </a:r>
            <a:r>
              <a:rPr lang="en-US" dirty="0" smtClean="0">
                <a:latin typeface="Arial" panose="020B0604020202020204" pitchFamily="34" charset="0"/>
                <a:cs typeface="Arial" panose="020B0604020202020204" pitchFamily="34" charset="0"/>
              </a:rPr>
              <a:t>Course</a:t>
            </a:r>
          </a:p>
          <a:p>
            <a:pPr lvl="1"/>
            <a:r>
              <a:rPr lang="en-US" sz="3200" dirty="0" smtClean="0">
                <a:latin typeface="Arial" panose="020B0604020202020204" pitchFamily="34" charset="0"/>
                <a:cs typeface="Arial" panose="020B0604020202020204" pitchFamily="34" charset="0"/>
              </a:rPr>
              <a:t>CITI </a:t>
            </a:r>
            <a:r>
              <a:rPr lang="en-US" sz="3200" dirty="0">
                <a:latin typeface="Arial" panose="020B0604020202020204" pitchFamily="34" charset="0"/>
                <a:cs typeface="Arial" panose="020B0604020202020204" pitchFamily="34" charset="0"/>
              </a:rPr>
              <a:t>is a web-based tutorial </a:t>
            </a:r>
            <a:r>
              <a:rPr lang="en-US" sz="3200" dirty="0" smtClean="0">
                <a:latin typeface="Arial" panose="020B0604020202020204" pitchFamily="34" charset="0"/>
                <a:cs typeface="Arial" panose="020B0604020202020204" pitchFamily="34" charset="0"/>
              </a:rPr>
              <a:t>developed </a:t>
            </a:r>
            <a:r>
              <a:rPr lang="en-US" sz="3200" dirty="0">
                <a:latin typeface="Arial" panose="020B0604020202020204" pitchFamily="34" charset="0"/>
                <a:cs typeface="Arial" panose="020B0604020202020204" pitchFamily="34" charset="0"/>
              </a:rPr>
              <a:t>by experts in </a:t>
            </a:r>
            <a:r>
              <a:rPr lang="en-US" sz="3200" dirty="0" smtClean="0">
                <a:latin typeface="Arial" panose="020B0604020202020204" pitchFamily="34" charset="0"/>
                <a:cs typeface="Arial" panose="020B0604020202020204" pitchFamily="34" charset="0"/>
              </a:rPr>
              <a:t>the </a:t>
            </a:r>
            <a:r>
              <a:rPr lang="en-US" sz="3200" dirty="0">
                <a:latin typeface="Arial" panose="020B0604020202020204" pitchFamily="34" charset="0"/>
                <a:cs typeface="Arial" panose="020B0604020202020204" pitchFamily="34" charset="0"/>
              </a:rPr>
              <a:t>research community. </a:t>
            </a:r>
            <a:endParaRPr lang="en-US" sz="3200" dirty="0" smtClean="0">
              <a:latin typeface="Arial" panose="020B0604020202020204" pitchFamily="34" charset="0"/>
              <a:cs typeface="Arial" panose="020B0604020202020204" pitchFamily="34" charset="0"/>
            </a:endParaRPr>
          </a:p>
          <a:p>
            <a:pPr marL="471487" lvl="1" indent="0">
              <a:buNone/>
            </a:pPr>
            <a:endParaRPr lang="en-US" dirty="0" smtClean="0">
              <a:latin typeface="Arial" panose="020B0604020202020204" pitchFamily="34" charset="0"/>
              <a:cs typeface="Arial" panose="020B0604020202020204" pitchFamily="34" charset="0"/>
            </a:endParaRPr>
          </a:p>
          <a:p>
            <a:pPr marL="471487" lvl="1" indent="0">
              <a:buNone/>
            </a:pPr>
            <a:r>
              <a:rPr lang="en-US" dirty="0" smtClean="0">
                <a:latin typeface="Arial" panose="020B0604020202020204" pitchFamily="34" charset="0"/>
                <a:cs typeface="Arial" panose="020B0604020202020204" pitchFamily="34" charset="0"/>
                <a:hlinkClick r:id="rId3"/>
              </a:rPr>
              <a:t>https</a:t>
            </a:r>
            <a:r>
              <a:rPr lang="en-US" dirty="0">
                <a:latin typeface="Arial" panose="020B0604020202020204" pitchFamily="34" charset="0"/>
                <a:cs typeface="Arial" panose="020B0604020202020204" pitchFamily="34" charset="0"/>
                <a:hlinkClick r:id="rId3"/>
              </a:rPr>
              <a:t>://www.research.fsu.edu/research-compliance/training</a:t>
            </a:r>
            <a:r>
              <a:rPr lang="en-US" dirty="0" smtClean="0">
                <a:latin typeface="Arial" panose="020B0604020202020204" pitchFamily="34" charset="0"/>
                <a:cs typeface="Arial" panose="020B0604020202020204" pitchFamily="34" charset="0"/>
                <a:hlinkClick r:id="rId3"/>
              </a:rPr>
              <a:t>/</a:t>
            </a:r>
            <a:endParaRPr lang="en-US" dirty="0" smtClean="0">
              <a:latin typeface="Arial" panose="020B0604020202020204" pitchFamily="34" charset="0"/>
              <a:cs typeface="Arial" panose="020B0604020202020204" pitchFamily="34" charset="0"/>
            </a:endParaRPr>
          </a:p>
          <a:p>
            <a:pPr marL="471487" lvl="1" indent="0">
              <a:buNone/>
            </a:pP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189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pic>
        <p:nvPicPr>
          <p:cNvPr id="5" name="Picture 6" descr="C:\Users\dkey\AppData\Local\Microsoft\Windows\Temporary Internet Files\Content.IE5\5B90OJX9\question-mar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362200"/>
            <a:ext cx="3759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7935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2764302"/>
          </a:xfrm>
        </p:spPr>
        <p:txBody>
          <a:bodyPr>
            <a:normAutofit/>
          </a:bodyPr>
          <a:lstStyle/>
          <a:p>
            <a:pPr algn="ctr"/>
            <a:r>
              <a:rPr lang="en-US" sz="6000" dirty="0" smtClean="0"/>
              <a:t>Research Misconduct</a:t>
            </a:r>
            <a:endParaRPr lang="en-US" sz="6000" dirty="0"/>
          </a:p>
        </p:txBody>
      </p:sp>
    </p:spTree>
    <p:extLst>
      <p:ext uri="{BB962C8B-B14F-4D97-AF65-F5344CB8AC3E}">
        <p14:creationId xmlns:p14="http://schemas.microsoft.com/office/powerpoint/2010/main" val="5874651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Research Misconduct</a:t>
            </a:r>
            <a:endParaRPr lang="en-US" sz="3600" dirty="0"/>
          </a:p>
        </p:txBody>
      </p:sp>
      <p:sp>
        <p:nvSpPr>
          <p:cNvPr id="6" name="Content Placeholder 5"/>
          <p:cNvSpPr>
            <a:spLocks noGrp="1"/>
          </p:cNvSpPr>
          <p:nvPr>
            <p:ph idx="1"/>
          </p:nvPr>
        </p:nvSpPr>
        <p:spPr/>
        <p:txBody>
          <a:bodyPr>
            <a:normAutofit/>
          </a:bodyPr>
          <a:lstStyle/>
          <a:p>
            <a:r>
              <a:rPr lang="en-US" dirty="0"/>
              <a:t>The University is committed to fostering a research environment that:</a:t>
            </a:r>
          </a:p>
          <a:p>
            <a:pPr lvl="1"/>
            <a:r>
              <a:rPr lang="en-US" dirty="0"/>
              <a:t>Promotes the responsible conduct of research, research training, </a:t>
            </a:r>
            <a:r>
              <a:rPr lang="en-US" dirty="0" smtClean="0"/>
              <a:t>and related activities, </a:t>
            </a:r>
            <a:endParaRPr lang="en-US" dirty="0"/>
          </a:p>
          <a:p>
            <a:pPr lvl="1"/>
            <a:r>
              <a:rPr lang="en-US" dirty="0"/>
              <a:t>Discourages research misconduct, and </a:t>
            </a:r>
          </a:p>
          <a:p>
            <a:pPr lvl="1"/>
            <a:r>
              <a:rPr lang="en-US" dirty="0"/>
              <a:t>Deals promptly with allegations or evidence of possible research misconduct.</a:t>
            </a:r>
          </a:p>
          <a:p>
            <a:endParaRPr lang="en-US" dirty="0"/>
          </a:p>
        </p:txBody>
      </p:sp>
    </p:spTree>
    <p:extLst>
      <p:ext uri="{BB962C8B-B14F-4D97-AF65-F5344CB8AC3E}">
        <p14:creationId xmlns:p14="http://schemas.microsoft.com/office/powerpoint/2010/main" val="35126429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Research Misconduct</a:t>
            </a:r>
            <a:endParaRPr lang="en-US" sz="3600" dirty="0"/>
          </a:p>
        </p:txBody>
      </p:sp>
      <p:sp>
        <p:nvSpPr>
          <p:cNvPr id="6" name="Content Placeholder 5"/>
          <p:cNvSpPr>
            <a:spLocks noGrp="1"/>
          </p:cNvSpPr>
          <p:nvPr>
            <p:ph idx="1"/>
          </p:nvPr>
        </p:nvSpPr>
        <p:spPr/>
        <p:txBody>
          <a:bodyPr>
            <a:normAutofit fontScale="77500" lnSpcReduction="20000"/>
          </a:bodyPr>
          <a:lstStyle/>
          <a:p>
            <a:pPr marL="82296" indent="0">
              <a:buNone/>
            </a:pPr>
            <a:r>
              <a:rPr lang="en-US" b="1" dirty="0"/>
              <a:t>Misconduct</a:t>
            </a:r>
            <a:r>
              <a:rPr lang="en-US" dirty="0"/>
              <a:t> means fabrication, falsification, or plagiarism in </a:t>
            </a:r>
            <a:r>
              <a:rPr lang="en-US" u="sng" dirty="0"/>
              <a:t>proposing</a:t>
            </a:r>
            <a:r>
              <a:rPr lang="en-US" dirty="0"/>
              <a:t>, </a:t>
            </a:r>
            <a:r>
              <a:rPr lang="en-US" u="sng" dirty="0"/>
              <a:t>performing</a:t>
            </a:r>
            <a:r>
              <a:rPr lang="en-US" dirty="0"/>
              <a:t>, </a:t>
            </a:r>
            <a:r>
              <a:rPr lang="en-US" u="sng" dirty="0"/>
              <a:t>reporting</a:t>
            </a:r>
            <a:r>
              <a:rPr lang="en-US" dirty="0"/>
              <a:t>, or </a:t>
            </a:r>
            <a:r>
              <a:rPr lang="en-US" u="sng" dirty="0"/>
              <a:t>reviewing</a:t>
            </a:r>
            <a:r>
              <a:rPr lang="en-US" dirty="0"/>
              <a:t> research; as well as scholarship and creative activity. It does not include honest error or differences of opinion. </a:t>
            </a:r>
          </a:p>
          <a:p>
            <a:pPr lvl="0"/>
            <a:r>
              <a:rPr lang="en-US" b="1" i="1" dirty="0"/>
              <a:t>Fabrication</a:t>
            </a:r>
            <a:r>
              <a:rPr lang="en-US" dirty="0"/>
              <a:t> is making up data or results and recording or reporting them.</a:t>
            </a:r>
          </a:p>
          <a:p>
            <a:pPr lvl="0"/>
            <a:r>
              <a:rPr lang="en-US" b="1" i="1" dirty="0"/>
              <a:t>Falsification</a:t>
            </a:r>
            <a:r>
              <a:rPr lang="en-US" dirty="0"/>
              <a:t> is manipulating materials, equipment, or processes, or changing or omitting data or results such that the research, scholarship, or creative activity is not accurately represented in the record.</a:t>
            </a:r>
          </a:p>
          <a:p>
            <a:pPr lvl="0"/>
            <a:r>
              <a:rPr lang="en-US" b="1" i="1" dirty="0" smtClean="0"/>
              <a:t>Plagiarism</a:t>
            </a:r>
            <a:r>
              <a:rPr lang="en-US" dirty="0" smtClean="0"/>
              <a:t> is the appropriation of another person’s ideas, processes, results, or words without giving appropriate credit.</a:t>
            </a:r>
          </a:p>
          <a:p>
            <a:endParaRPr lang="en-US" dirty="0"/>
          </a:p>
        </p:txBody>
      </p:sp>
    </p:spTree>
    <p:extLst>
      <p:ext uri="{BB962C8B-B14F-4D97-AF65-F5344CB8AC3E}">
        <p14:creationId xmlns:p14="http://schemas.microsoft.com/office/powerpoint/2010/main" val="34439317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does Research Misconduct Happen?</a:t>
            </a:r>
            <a:endParaRPr lang="en-US" dirty="0"/>
          </a:p>
        </p:txBody>
      </p:sp>
      <p:sp>
        <p:nvSpPr>
          <p:cNvPr id="3" name="Content Placeholder 2"/>
          <p:cNvSpPr>
            <a:spLocks noGrp="1"/>
          </p:cNvSpPr>
          <p:nvPr>
            <p:ph idx="1"/>
          </p:nvPr>
        </p:nvSpPr>
        <p:spPr>
          <a:xfrm>
            <a:off x="1435608" y="2133600"/>
            <a:ext cx="7498080" cy="4114800"/>
          </a:xfrm>
        </p:spPr>
        <p:txBody>
          <a:bodyPr/>
          <a:lstStyle/>
          <a:p>
            <a:r>
              <a:rPr lang="en-US" dirty="0"/>
              <a:t>Research misconduct may result from the pressure to “publish or perish,” the desire to “get ahead,” personal issues, character issues, and other reasons.</a:t>
            </a:r>
          </a:p>
          <a:p>
            <a:endParaRPr lang="en-US" dirty="0"/>
          </a:p>
        </p:txBody>
      </p:sp>
    </p:spTree>
    <p:extLst>
      <p:ext uri="{BB962C8B-B14F-4D97-AF65-F5344CB8AC3E}">
        <p14:creationId xmlns:p14="http://schemas.microsoft.com/office/powerpoint/2010/main" val="4060743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143000" y="1371600"/>
            <a:ext cx="7772400" cy="2819400"/>
          </a:xfrm>
          <a:prstGeom prst="rect">
            <a:avLst/>
          </a:prstGeom>
        </p:spPr>
      </p:pic>
    </p:spTree>
    <p:extLst>
      <p:ext uri="{BB962C8B-B14F-4D97-AF65-F5344CB8AC3E}">
        <p14:creationId xmlns:p14="http://schemas.microsoft.com/office/powerpoint/2010/main" val="13140791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Research Misconduct Identified?</a:t>
            </a:r>
            <a:endParaRPr lang="en-US" dirty="0"/>
          </a:p>
        </p:txBody>
      </p:sp>
      <p:sp>
        <p:nvSpPr>
          <p:cNvPr id="3" name="Content Placeholder 2"/>
          <p:cNvSpPr>
            <a:spLocks noGrp="1"/>
          </p:cNvSpPr>
          <p:nvPr>
            <p:ph idx="1"/>
          </p:nvPr>
        </p:nvSpPr>
        <p:spPr>
          <a:xfrm>
            <a:off x="1435608" y="1676400"/>
            <a:ext cx="7498080" cy="4572000"/>
          </a:xfrm>
        </p:spPr>
        <p:txBody>
          <a:bodyPr>
            <a:normAutofit/>
          </a:bodyPr>
          <a:lstStyle/>
          <a:p>
            <a:r>
              <a:rPr lang="en-US" dirty="0"/>
              <a:t>Most cases of research misconduct are suspected and reported </a:t>
            </a:r>
            <a:r>
              <a:rPr lang="en-US" dirty="0" smtClean="0"/>
              <a:t>by: </a:t>
            </a:r>
          </a:p>
          <a:p>
            <a:pPr lvl="1"/>
            <a:r>
              <a:rPr lang="en-US" dirty="0"/>
              <a:t>A</a:t>
            </a:r>
            <a:r>
              <a:rPr lang="en-US" dirty="0" smtClean="0"/>
              <a:t> colleague, </a:t>
            </a:r>
          </a:p>
          <a:p>
            <a:pPr lvl="1"/>
            <a:r>
              <a:rPr lang="en-US" dirty="0" smtClean="0"/>
              <a:t>Random </a:t>
            </a:r>
            <a:r>
              <a:rPr lang="en-US" dirty="0"/>
              <a:t>screening of proposals by federal agencies or manuscripts by editors, or </a:t>
            </a:r>
            <a:endParaRPr lang="en-US" dirty="0" smtClean="0"/>
          </a:p>
          <a:p>
            <a:pPr lvl="1"/>
            <a:r>
              <a:rPr lang="en-US" dirty="0" smtClean="0"/>
              <a:t>Failure </a:t>
            </a:r>
            <a:r>
              <a:rPr lang="en-US" dirty="0"/>
              <a:t>to confirm research results within one’s own research group or by others outside the group.</a:t>
            </a:r>
          </a:p>
          <a:p>
            <a:endParaRPr lang="en-US" dirty="0"/>
          </a:p>
        </p:txBody>
      </p:sp>
    </p:spTree>
    <p:extLst>
      <p:ext uri="{BB962C8B-B14F-4D97-AF65-F5344CB8AC3E}">
        <p14:creationId xmlns:p14="http://schemas.microsoft.com/office/powerpoint/2010/main" val="25561140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of Allegations</a:t>
            </a:r>
            <a:endParaRPr lang="en-US" dirty="0"/>
          </a:p>
        </p:txBody>
      </p:sp>
      <p:sp>
        <p:nvSpPr>
          <p:cNvPr id="3" name="Content Placeholder 2"/>
          <p:cNvSpPr>
            <a:spLocks noGrp="1"/>
          </p:cNvSpPr>
          <p:nvPr>
            <p:ph idx="1"/>
          </p:nvPr>
        </p:nvSpPr>
        <p:spPr>
          <a:xfrm>
            <a:off x="1435608" y="1295400"/>
            <a:ext cx="7498080" cy="5257800"/>
          </a:xfrm>
        </p:spPr>
        <p:txBody>
          <a:bodyPr>
            <a:noAutofit/>
          </a:bodyPr>
          <a:lstStyle/>
          <a:p>
            <a:r>
              <a:rPr lang="en-US" sz="2800" dirty="0"/>
              <a:t>The consequences of serious misconduct in scholarship and research may include not only damage to individual careers but also the erosion of public confidence in the integrity of scholarship and research both at the University and in the academic community generally. </a:t>
            </a:r>
            <a:endParaRPr lang="en-US" sz="2800" dirty="0" smtClean="0"/>
          </a:p>
          <a:p>
            <a:r>
              <a:rPr lang="en-US" sz="2800" dirty="0" smtClean="0"/>
              <a:t>Similarly</a:t>
            </a:r>
            <a:r>
              <a:rPr lang="en-US" sz="2800" dirty="0"/>
              <a:t>, false or inaccurate allegations of misconduct in research may also unfairly injure the reputation of scholars, researchers, and the institution. </a:t>
            </a:r>
            <a:endParaRPr lang="en-US" sz="2800" dirty="0" smtClean="0"/>
          </a:p>
        </p:txBody>
      </p:sp>
    </p:spTree>
    <p:extLst>
      <p:ext uri="{BB962C8B-B14F-4D97-AF65-F5344CB8AC3E}">
        <p14:creationId xmlns:p14="http://schemas.microsoft.com/office/powerpoint/2010/main" val="40799940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Policy 7A-2, Misconduct in Research, Creative Activity, and Scholarship</a:t>
            </a:r>
          </a:p>
        </p:txBody>
      </p:sp>
      <p:sp>
        <p:nvSpPr>
          <p:cNvPr id="6" name="Content Placeholder 5"/>
          <p:cNvSpPr>
            <a:spLocks noGrp="1"/>
          </p:cNvSpPr>
          <p:nvPr>
            <p:ph idx="1"/>
          </p:nvPr>
        </p:nvSpPr>
        <p:spPr/>
        <p:txBody>
          <a:bodyPr>
            <a:normAutofit fontScale="85000" lnSpcReduction="10000"/>
          </a:bodyPr>
          <a:lstStyle/>
          <a:p>
            <a:r>
              <a:rPr lang="en-US" dirty="0" smtClean="0"/>
              <a:t>It </a:t>
            </a:r>
            <a:r>
              <a:rPr lang="en-US" dirty="0"/>
              <a:t>is the policy of the University to inquire into and, if necessary, investigate and resolve promptly and fairly all instances of alleged misconduct; and to comply in a timely manner with University and funding agency requirements for reporting cases of possible misconduct. </a:t>
            </a:r>
            <a:endParaRPr lang="en-US" dirty="0" smtClean="0"/>
          </a:p>
          <a:p>
            <a:r>
              <a:rPr lang="en-US" dirty="0" smtClean="0"/>
              <a:t>Particularly </a:t>
            </a:r>
            <a:r>
              <a:rPr lang="en-US" dirty="0"/>
              <a:t>unacceptable behaviors or actions are </a:t>
            </a:r>
            <a:r>
              <a:rPr lang="en-US" i="1" dirty="0"/>
              <a:t>fabrication</a:t>
            </a:r>
            <a:r>
              <a:rPr lang="en-US" dirty="0"/>
              <a:t>, </a:t>
            </a:r>
            <a:r>
              <a:rPr lang="en-US" i="1" dirty="0"/>
              <a:t>falsification</a:t>
            </a:r>
            <a:r>
              <a:rPr lang="en-US" dirty="0"/>
              <a:t>, and </a:t>
            </a:r>
            <a:r>
              <a:rPr lang="en-US" i="1" dirty="0"/>
              <a:t>plagiarism</a:t>
            </a:r>
            <a:r>
              <a:rPr lang="en-US" dirty="0"/>
              <a:t> in any Activity. </a:t>
            </a:r>
            <a:endParaRPr lang="en-US" dirty="0" smtClean="0"/>
          </a:p>
          <a:p>
            <a:r>
              <a:rPr lang="en-US" dirty="0" smtClean="0"/>
              <a:t>Misconduct </a:t>
            </a:r>
            <a:r>
              <a:rPr lang="en-US" dirty="0"/>
              <a:t>does not include honest error or honest difference in interpretations or judgment of data.</a:t>
            </a:r>
          </a:p>
          <a:p>
            <a:endParaRPr lang="en-US" dirty="0"/>
          </a:p>
        </p:txBody>
      </p:sp>
    </p:spTree>
    <p:extLst>
      <p:ext uri="{BB962C8B-B14F-4D97-AF65-F5344CB8AC3E}">
        <p14:creationId xmlns:p14="http://schemas.microsoft.com/office/powerpoint/2010/main" val="806932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Applicability</a:t>
            </a:r>
            <a:endParaRPr lang="en-US" sz="3600" dirty="0"/>
          </a:p>
        </p:txBody>
      </p:sp>
      <p:sp>
        <p:nvSpPr>
          <p:cNvPr id="6" name="Content Placeholder 5"/>
          <p:cNvSpPr>
            <a:spLocks noGrp="1"/>
          </p:cNvSpPr>
          <p:nvPr>
            <p:ph idx="1"/>
          </p:nvPr>
        </p:nvSpPr>
        <p:spPr/>
        <p:txBody>
          <a:bodyPr>
            <a:normAutofit fontScale="92500"/>
          </a:bodyPr>
          <a:lstStyle/>
          <a:p>
            <a:r>
              <a:rPr lang="en-US" dirty="0"/>
              <a:t>This Policy applies to faculty (e.g., regular, part-time, emeritus, specialized, etc.), staff, students or other trainees (such as graduate students and postdoctoral scholars), and any other members of the University community who propose, conduct, report, oversee, or review research on behalf of the University. </a:t>
            </a:r>
            <a:endParaRPr lang="en-US" dirty="0" smtClean="0"/>
          </a:p>
          <a:p>
            <a:r>
              <a:rPr lang="en-US" dirty="0" smtClean="0"/>
              <a:t>This </a:t>
            </a:r>
            <a:r>
              <a:rPr lang="en-US" dirty="0"/>
              <a:t>Policy also applies to those who are involved in scholarship and creative activity.</a:t>
            </a:r>
          </a:p>
        </p:txBody>
      </p:sp>
    </p:spTree>
    <p:extLst>
      <p:ext uri="{BB962C8B-B14F-4D97-AF65-F5344CB8AC3E}">
        <p14:creationId xmlns:p14="http://schemas.microsoft.com/office/powerpoint/2010/main" val="11005213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Responsibility to Report Misconduct</a:t>
            </a:r>
          </a:p>
        </p:txBody>
      </p:sp>
      <p:sp>
        <p:nvSpPr>
          <p:cNvPr id="6" name="Content Placeholder 5"/>
          <p:cNvSpPr>
            <a:spLocks noGrp="1"/>
          </p:cNvSpPr>
          <p:nvPr>
            <p:ph idx="1"/>
          </p:nvPr>
        </p:nvSpPr>
        <p:spPr/>
        <p:txBody>
          <a:bodyPr>
            <a:normAutofit fontScale="92500" lnSpcReduction="10000"/>
          </a:bodyPr>
          <a:lstStyle/>
          <a:p>
            <a:r>
              <a:rPr lang="en-US" dirty="0" smtClean="0"/>
              <a:t>A </a:t>
            </a:r>
            <a:r>
              <a:rPr lang="en-US" dirty="0"/>
              <a:t>suspected instance of misconduct is to be reported immediately to the </a:t>
            </a:r>
            <a:r>
              <a:rPr lang="en-US" dirty="0" smtClean="0"/>
              <a:t>VPR.</a:t>
            </a:r>
          </a:p>
          <a:p>
            <a:r>
              <a:rPr lang="en-US" dirty="0"/>
              <a:t>If an individual is unsure whether a suspected incident falls within the definition of misconduct, he or she may contact the </a:t>
            </a:r>
            <a:r>
              <a:rPr lang="en-US" dirty="0" smtClean="0"/>
              <a:t>Research Integrity Office (RIO) </a:t>
            </a:r>
            <a:r>
              <a:rPr lang="en-US" dirty="0"/>
              <a:t>to informally discuss the suspected misconduct. </a:t>
            </a:r>
            <a:endParaRPr lang="en-US" dirty="0" smtClean="0"/>
          </a:p>
          <a:p>
            <a:r>
              <a:rPr lang="en-US" dirty="0"/>
              <a:t>The </a:t>
            </a:r>
            <a:r>
              <a:rPr lang="en-US" dirty="0" smtClean="0"/>
              <a:t>VPR and RIO </a:t>
            </a:r>
            <a:r>
              <a:rPr lang="en-US" dirty="0"/>
              <a:t>shall consider and act upon any specific and credible information which comes to </a:t>
            </a:r>
            <a:r>
              <a:rPr lang="en-US" dirty="0" smtClean="0"/>
              <a:t>their attention </a:t>
            </a:r>
            <a:r>
              <a:rPr lang="en-US" dirty="0"/>
              <a:t>indicating that misconduct may have occurred.</a:t>
            </a:r>
          </a:p>
        </p:txBody>
      </p:sp>
    </p:spTree>
    <p:extLst>
      <p:ext uri="{BB962C8B-B14F-4D97-AF65-F5344CB8AC3E}">
        <p14:creationId xmlns:p14="http://schemas.microsoft.com/office/powerpoint/2010/main" val="17079586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Accountable?</a:t>
            </a:r>
            <a:endParaRPr lang="en-US" dirty="0"/>
          </a:p>
        </p:txBody>
      </p:sp>
      <p:sp>
        <p:nvSpPr>
          <p:cNvPr id="3" name="Content Placeholder 2"/>
          <p:cNvSpPr>
            <a:spLocks noGrp="1"/>
          </p:cNvSpPr>
          <p:nvPr>
            <p:ph idx="1"/>
          </p:nvPr>
        </p:nvSpPr>
        <p:spPr/>
        <p:txBody>
          <a:bodyPr/>
          <a:lstStyle/>
          <a:p>
            <a:r>
              <a:rPr lang="en-US" dirty="0"/>
              <a:t>All authors who are involved in the specific data or content of the material in question may be held accountable. </a:t>
            </a:r>
            <a:endParaRPr lang="en-US" dirty="0" smtClean="0"/>
          </a:p>
          <a:p>
            <a:r>
              <a:rPr lang="en-US" dirty="0" smtClean="0"/>
              <a:t>This </a:t>
            </a:r>
            <a:r>
              <a:rPr lang="en-US" dirty="0"/>
              <a:t>most often includes the primary </a:t>
            </a:r>
            <a:r>
              <a:rPr lang="en-US" dirty="0" smtClean="0"/>
              <a:t>author, </a:t>
            </a:r>
            <a:r>
              <a:rPr lang="en-US" dirty="0"/>
              <a:t>all other authors whose results are found culpable, and the principal investigator if the publication is a result of a sponsored research project.</a:t>
            </a:r>
          </a:p>
          <a:p>
            <a:endParaRPr lang="en-US" dirty="0"/>
          </a:p>
        </p:txBody>
      </p:sp>
    </p:spTree>
    <p:extLst>
      <p:ext uri="{BB962C8B-B14F-4D97-AF65-F5344CB8AC3E}">
        <p14:creationId xmlns:p14="http://schemas.microsoft.com/office/powerpoint/2010/main" val="10415774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Findings of Misconduct</a:t>
            </a:r>
            <a:endParaRPr lang="en-US" sz="4000" dirty="0"/>
          </a:p>
        </p:txBody>
      </p:sp>
      <p:sp>
        <p:nvSpPr>
          <p:cNvPr id="6" name="Content Placeholder 5"/>
          <p:cNvSpPr>
            <a:spLocks noGrp="1"/>
          </p:cNvSpPr>
          <p:nvPr>
            <p:ph idx="1"/>
          </p:nvPr>
        </p:nvSpPr>
        <p:spPr/>
        <p:txBody>
          <a:bodyPr>
            <a:normAutofit/>
          </a:bodyPr>
          <a:lstStyle/>
          <a:p>
            <a:pPr marL="82296" indent="0">
              <a:buNone/>
            </a:pPr>
            <a:r>
              <a:rPr lang="en-US" dirty="0"/>
              <a:t>A finding of misconduct requires that:</a:t>
            </a:r>
          </a:p>
          <a:p>
            <a:pPr lvl="0"/>
            <a:r>
              <a:rPr lang="en-US" dirty="0"/>
              <a:t>There is a reasonable basis for concluding that the allegation falls within the University’s definition of misconduct; and</a:t>
            </a:r>
          </a:p>
          <a:p>
            <a:pPr lvl="0"/>
            <a:r>
              <a:rPr lang="en-US" dirty="0"/>
              <a:t>That the misconduct was committed intentionally, knowingly, or recklessly; </a:t>
            </a:r>
            <a:r>
              <a:rPr lang="en-US" u="sng" dirty="0"/>
              <a:t>and</a:t>
            </a:r>
          </a:p>
          <a:p>
            <a:pPr lvl="0"/>
            <a:r>
              <a:rPr lang="en-US" dirty="0"/>
              <a:t>That the allegation was proven by a preponderance of the evidence.</a:t>
            </a:r>
          </a:p>
          <a:p>
            <a:endParaRPr lang="en-US" dirty="0"/>
          </a:p>
        </p:txBody>
      </p:sp>
    </p:spTree>
    <p:extLst>
      <p:ext uri="{BB962C8B-B14F-4D97-AF65-F5344CB8AC3E}">
        <p14:creationId xmlns:p14="http://schemas.microsoft.com/office/powerpoint/2010/main" val="15518882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iThenticate</a:t>
            </a:r>
            <a:endParaRPr lang="en-US" sz="4400" dirty="0"/>
          </a:p>
        </p:txBody>
      </p:sp>
      <p:sp>
        <p:nvSpPr>
          <p:cNvPr id="3" name="Content Placeholder 2"/>
          <p:cNvSpPr>
            <a:spLocks noGrp="1"/>
          </p:cNvSpPr>
          <p:nvPr>
            <p:ph idx="1"/>
          </p:nvPr>
        </p:nvSpPr>
        <p:spPr/>
        <p:txBody>
          <a:bodyPr/>
          <a:lstStyle/>
          <a:p>
            <a:r>
              <a:rPr lang="en-US" dirty="0"/>
              <a:t>The University subscribes to </a:t>
            </a:r>
            <a:r>
              <a:rPr lang="en-US" u="sng" dirty="0"/>
              <a:t>iThenticate</a:t>
            </a:r>
            <a:r>
              <a:rPr lang="en-US" dirty="0"/>
              <a:t>, which is an intellectual property verification tool that checks documents for originality in order to prevent plagiarism in scholarly works. </a:t>
            </a:r>
            <a:endParaRPr lang="en-US" dirty="0" smtClean="0"/>
          </a:p>
          <a:p>
            <a:r>
              <a:rPr lang="en-US" dirty="0"/>
              <a:t>https://www.research.fsu.edu/research-compliance/research-misconduct/ithenticate/</a:t>
            </a:r>
          </a:p>
          <a:p>
            <a:endParaRPr lang="en-US" dirty="0"/>
          </a:p>
        </p:txBody>
      </p:sp>
    </p:spTree>
    <p:extLst>
      <p:ext uri="{BB962C8B-B14F-4D97-AF65-F5344CB8AC3E}">
        <p14:creationId xmlns:p14="http://schemas.microsoft.com/office/powerpoint/2010/main" val="4165560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a:t>
            </a:r>
            <a:endParaRPr lang="en-US" dirty="0"/>
          </a:p>
        </p:txBody>
      </p:sp>
      <p:sp>
        <p:nvSpPr>
          <p:cNvPr id="3" name="Content Placeholder 2"/>
          <p:cNvSpPr>
            <a:spLocks noGrp="1"/>
          </p:cNvSpPr>
          <p:nvPr>
            <p:ph idx="1"/>
          </p:nvPr>
        </p:nvSpPr>
        <p:spPr>
          <a:xfrm>
            <a:off x="1435608" y="1219200"/>
            <a:ext cx="7498080" cy="5334000"/>
          </a:xfrm>
        </p:spPr>
        <p:txBody>
          <a:bodyPr>
            <a:normAutofit fontScale="92500" lnSpcReduction="10000"/>
          </a:bodyPr>
          <a:lstStyle/>
          <a:p>
            <a:pPr lvl="0"/>
            <a:r>
              <a:rPr lang="en-US" dirty="0"/>
              <a:t>Withdrawal or correction of all pending and published papers and abstracts affected by the misconduct, </a:t>
            </a:r>
          </a:p>
          <a:p>
            <a:pPr lvl="0"/>
            <a:r>
              <a:rPr lang="en-US" dirty="0"/>
              <a:t>Restitution of funds to the granting agency, </a:t>
            </a:r>
          </a:p>
          <a:p>
            <a:pPr lvl="0"/>
            <a:r>
              <a:rPr lang="en-US" dirty="0"/>
              <a:t>Monitoring of grant applications or ineligibility to apply for federal grants</a:t>
            </a:r>
            <a:r>
              <a:rPr lang="en-US" dirty="0" smtClean="0"/>
              <a:t>/ contracts </a:t>
            </a:r>
            <a:r>
              <a:rPr lang="en-US" dirty="0"/>
              <a:t>or serve on review panels for a </a:t>
            </a:r>
            <a:r>
              <a:rPr lang="en-US" dirty="0" smtClean="0"/>
              <a:t>specified number </a:t>
            </a:r>
            <a:r>
              <a:rPr lang="en-US" dirty="0"/>
              <a:t>of years or </a:t>
            </a:r>
            <a:r>
              <a:rPr lang="en-US" dirty="0" smtClean="0"/>
              <a:t>permanently, and/or</a:t>
            </a:r>
            <a:endParaRPr lang="en-US" dirty="0"/>
          </a:p>
          <a:p>
            <a:pPr lvl="0"/>
            <a:r>
              <a:rPr lang="en-US" dirty="0"/>
              <a:t>Reprimand, removal from the project, rank and salary reduction, or dismissal from the university.</a:t>
            </a:r>
          </a:p>
          <a:p>
            <a:pPr lvl="1"/>
            <a:endParaRPr lang="en-US" dirty="0"/>
          </a:p>
        </p:txBody>
      </p:sp>
    </p:spTree>
    <p:extLst>
      <p:ext uri="{BB962C8B-B14F-4D97-AF65-F5344CB8AC3E}">
        <p14:creationId xmlns:p14="http://schemas.microsoft.com/office/powerpoint/2010/main" val="39357685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Research Misconduct – Questionable Research Practices (QRPs)</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826163" y="1676400"/>
            <a:ext cx="6717223" cy="4800600"/>
          </a:xfrm>
          <a:prstGeom prst="rect">
            <a:avLst/>
          </a:prstGeom>
        </p:spPr>
      </p:pic>
    </p:spTree>
    <p:extLst>
      <p:ext uri="{BB962C8B-B14F-4D97-AF65-F5344CB8AC3E}">
        <p14:creationId xmlns:p14="http://schemas.microsoft.com/office/powerpoint/2010/main" val="2553778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438400" y="1371600"/>
            <a:ext cx="5135406" cy="4103478"/>
          </a:xfrm>
          <a:prstGeom prst="rect">
            <a:avLst/>
          </a:prstGeom>
        </p:spPr>
      </p:pic>
    </p:spTree>
    <p:extLst>
      <p:ext uri="{BB962C8B-B14F-4D97-AF65-F5344CB8AC3E}">
        <p14:creationId xmlns:p14="http://schemas.microsoft.com/office/powerpoint/2010/main" val="23892606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QRPs</a:t>
            </a:r>
            <a:endParaRPr lang="en-US" sz="3600"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998612" y="1447800"/>
            <a:ext cx="6372326" cy="4800600"/>
          </a:xfrm>
          <a:prstGeom prst="rect">
            <a:avLst/>
          </a:prstGeom>
        </p:spPr>
      </p:pic>
    </p:spTree>
    <p:extLst>
      <p:ext uri="{BB962C8B-B14F-4D97-AF65-F5344CB8AC3E}">
        <p14:creationId xmlns:p14="http://schemas.microsoft.com/office/powerpoint/2010/main" val="8900493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QRPs</a:t>
            </a:r>
            <a:endParaRPr lang="en-US" sz="3600"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641918" y="2133600"/>
            <a:ext cx="7085714" cy="1752600"/>
          </a:xfrm>
          <a:prstGeom prst="rect">
            <a:avLst/>
          </a:prstGeom>
        </p:spPr>
      </p:pic>
    </p:spTree>
    <p:extLst>
      <p:ext uri="{BB962C8B-B14F-4D97-AF65-F5344CB8AC3E}">
        <p14:creationId xmlns:p14="http://schemas.microsoft.com/office/powerpoint/2010/main" val="18526805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90000"/>
                    <a:lumOff val="10000"/>
                  </a:schemeClr>
                </a:solidFill>
                <a:latin typeface="Calibri" panose="020F0502020204030204" pitchFamily="34" charset="0"/>
              </a:rPr>
              <a:t>Online On-Demand Training</a:t>
            </a:r>
            <a:endParaRPr lang="en-US" dirty="0">
              <a:solidFill>
                <a:schemeClr val="tx2">
                  <a:lumMod val="90000"/>
                  <a:lumOff val="10000"/>
                </a:schemeClr>
              </a:solidFill>
              <a:latin typeface="Calibri" panose="020F0502020204030204" pitchFamily="34" charset="0"/>
            </a:endParaRPr>
          </a:p>
        </p:txBody>
      </p:sp>
      <p:sp>
        <p:nvSpPr>
          <p:cNvPr id="3" name="Content Placeholder 2"/>
          <p:cNvSpPr>
            <a:spLocks noGrp="1"/>
          </p:cNvSpPr>
          <p:nvPr>
            <p:ph idx="1"/>
          </p:nvPr>
        </p:nvSpPr>
        <p:spPr>
          <a:xfrm>
            <a:off x="1435608" y="1828800"/>
            <a:ext cx="7479792" cy="4302125"/>
          </a:xfrm>
        </p:spPr>
        <p:txBody>
          <a:bodyPr/>
          <a:lstStyle/>
          <a:p>
            <a:r>
              <a:rPr lang="en-US" dirty="0">
                <a:latin typeface="Arial" panose="020B0604020202020204" pitchFamily="34" charset="0"/>
                <a:cs typeface="Arial" panose="020B0604020202020204" pitchFamily="34" charset="0"/>
              </a:rPr>
              <a:t>CITI </a:t>
            </a:r>
            <a:r>
              <a:rPr lang="en-US" b="1" dirty="0" smtClean="0">
                <a:latin typeface="Arial" panose="020B0604020202020204" pitchFamily="34" charset="0"/>
                <a:cs typeface="Arial" panose="020B0604020202020204" pitchFamily="34" charset="0"/>
              </a:rPr>
              <a:t>Responsible Conduct of Research </a:t>
            </a:r>
            <a:r>
              <a:rPr lang="en-US" dirty="0" smtClean="0">
                <a:latin typeface="Arial" panose="020B0604020202020204" pitchFamily="34" charset="0"/>
                <a:cs typeface="Arial" panose="020B0604020202020204" pitchFamily="34" charset="0"/>
              </a:rPr>
              <a:t>Course</a:t>
            </a:r>
          </a:p>
          <a:p>
            <a:pPr lvl="1"/>
            <a:r>
              <a:rPr lang="en-US" sz="3200" dirty="0" smtClean="0">
                <a:latin typeface="Arial" panose="020B0604020202020204" pitchFamily="34" charset="0"/>
                <a:cs typeface="Arial" panose="020B0604020202020204" pitchFamily="34" charset="0"/>
              </a:rPr>
              <a:t>CITI </a:t>
            </a:r>
            <a:r>
              <a:rPr lang="en-US" sz="3200" dirty="0">
                <a:latin typeface="Arial" panose="020B0604020202020204" pitchFamily="34" charset="0"/>
                <a:cs typeface="Arial" panose="020B0604020202020204" pitchFamily="34" charset="0"/>
              </a:rPr>
              <a:t>is a web-based tutorial </a:t>
            </a:r>
            <a:r>
              <a:rPr lang="en-US" sz="3200" dirty="0" smtClean="0">
                <a:latin typeface="Arial" panose="020B0604020202020204" pitchFamily="34" charset="0"/>
                <a:cs typeface="Arial" panose="020B0604020202020204" pitchFamily="34" charset="0"/>
              </a:rPr>
              <a:t>developed </a:t>
            </a:r>
            <a:r>
              <a:rPr lang="en-US" sz="3200" dirty="0">
                <a:latin typeface="Arial" panose="020B0604020202020204" pitchFamily="34" charset="0"/>
                <a:cs typeface="Arial" panose="020B0604020202020204" pitchFamily="34" charset="0"/>
              </a:rPr>
              <a:t>by experts in </a:t>
            </a:r>
            <a:r>
              <a:rPr lang="en-US" sz="3200" dirty="0" smtClean="0">
                <a:latin typeface="Arial" panose="020B0604020202020204" pitchFamily="34" charset="0"/>
                <a:cs typeface="Arial" panose="020B0604020202020204" pitchFamily="34" charset="0"/>
              </a:rPr>
              <a:t>the </a:t>
            </a:r>
            <a:r>
              <a:rPr lang="en-US" sz="3200" dirty="0">
                <a:latin typeface="Arial" panose="020B0604020202020204" pitchFamily="34" charset="0"/>
                <a:cs typeface="Arial" panose="020B0604020202020204" pitchFamily="34" charset="0"/>
              </a:rPr>
              <a:t>research community. </a:t>
            </a:r>
            <a:endParaRPr lang="en-US" sz="3200" dirty="0" smtClean="0">
              <a:latin typeface="Arial" panose="020B0604020202020204" pitchFamily="34" charset="0"/>
              <a:cs typeface="Arial" panose="020B0604020202020204" pitchFamily="34" charset="0"/>
            </a:endParaRPr>
          </a:p>
          <a:p>
            <a:pPr marL="471487" lvl="1" indent="0">
              <a:buNone/>
            </a:pPr>
            <a:endParaRPr lang="en-US" dirty="0" smtClean="0">
              <a:latin typeface="Arial" panose="020B0604020202020204" pitchFamily="34" charset="0"/>
              <a:cs typeface="Arial" panose="020B0604020202020204" pitchFamily="34" charset="0"/>
            </a:endParaRPr>
          </a:p>
          <a:p>
            <a:pPr marL="471487" lvl="1" indent="0">
              <a:buNone/>
            </a:pPr>
            <a:r>
              <a:rPr lang="en-US" dirty="0" smtClean="0">
                <a:latin typeface="Arial" panose="020B0604020202020204" pitchFamily="34" charset="0"/>
                <a:cs typeface="Arial" panose="020B0604020202020204" pitchFamily="34" charset="0"/>
                <a:hlinkClick r:id="rId3"/>
              </a:rPr>
              <a:t>https</a:t>
            </a:r>
            <a:r>
              <a:rPr lang="en-US" dirty="0">
                <a:latin typeface="Arial" panose="020B0604020202020204" pitchFamily="34" charset="0"/>
                <a:cs typeface="Arial" panose="020B0604020202020204" pitchFamily="34" charset="0"/>
                <a:hlinkClick r:id="rId3"/>
              </a:rPr>
              <a:t>://www.research.fsu.edu/research-compliance/training</a:t>
            </a:r>
            <a:r>
              <a:rPr lang="en-US" dirty="0" smtClean="0">
                <a:latin typeface="Arial" panose="020B0604020202020204" pitchFamily="34" charset="0"/>
                <a:cs typeface="Arial" panose="020B0604020202020204" pitchFamily="34" charset="0"/>
                <a:hlinkClick r:id="rId3"/>
              </a:rPr>
              <a:t>/</a:t>
            </a:r>
            <a:endParaRPr lang="en-US" dirty="0" smtClean="0">
              <a:latin typeface="Arial" panose="020B0604020202020204" pitchFamily="34" charset="0"/>
              <a:cs typeface="Arial" panose="020B0604020202020204" pitchFamily="34" charset="0"/>
            </a:endParaRPr>
          </a:p>
          <a:p>
            <a:pPr marL="471487" lvl="1" indent="0">
              <a:buNone/>
            </a:pP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5017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pic>
        <p:nvPicPr>
          <p:cNvPr id="5" name="Picture 6" descr="C:\Users\dkey\AppData\Local\Microsoft\Windows\Temporary Internet Files\Content.IE5\5B90OJX9\question-mar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362200"/>
            <a:ext cx="3759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4477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59898"/>
            <a:ext cx="7543800" cy="3754902"/>
          </a:xfrm>
        </p:spPr>
        <p:txBody>
          <a:bodyPr>
            <a:normAutofit/>
          </a:bodyPr>
          <a:lstStyle/>
          <a:p>
            <a:pPr algn="ctr"/>
            <a:r>
              <a:rPr lang="en-US" sz="6000" dirty="0" smtClean="0"/>
              <a:t>Protection of </a:t>
            </a:r>
            <a:br>
              <a:rPr lang="en-US" sz="6000" dirty="0" smtClean="0"/>
            </a:br>
            <a:r>
              <a:rPr lang="en-US" sz="6000" dirty="0" smtClean="0"/>
              <a:t>Research Data</a:t>
            </a:r>
            <a:endParaRPr lang="en-US" sz="6000" dirty="0"/>
          </a:p>
        </p:txBody>
      </p:sp>
    </p:spTree>
    <p:extLst>
      <p:ext uri="{BB962C8B-B14F-4D97-AF65-F5344CB8AC3E}">
        <p14:creationId xmlns:p14="http://schemas.microsoft.com/office/powerpoint/2010/main" val="28026539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Classification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All University information, regardless of the format or medium of the </a:t>
            </a:r>
            <a:r>
              <a:rPr lang="en-US" dirty="0" smtClean="0"/>
              <a:t>record, should </a:t>
            </a:r>
            <a:r>
              <a:rPr lang="en-US" dirty="0"/>
              <a:t>be classified into one of three sensitivity levels categories: </a:t>
            </a:r>
            <a:endParaRPr lang="en-US" dirty="0" smtClean="0"/>
          </a:p>
          <a:p>
            <a:pPr marL="1117854" lvl="2" indent="-514350">
              <a:buFont typeface="+mj-lt"/>
              <a:buAutoNum type="arabicPeriod"/>
            </a:pPr>
            <a:r>
              <a:rPr lang="en-US" sz="3300" dirty="0" smtClean="0"/>
              <a:t>Protected</a:t>
            </a:r>
          </a:p>
          <a:p>
            <a:pPr marL="1117854" lvl="2" indent="-514350">
              <a:buFont typeface="+mj-lt"/>
              <a:buAutoNum type="arabicPeriod"/>
            </a:pPr>
            <a:r>
              <a:rPr lang="en-US" sz="3300" dirty="0" smtClean="0"/>
              <a:t>Private</a:t>
            </a:r>
          </a:p>
          <a:p>
            <a:pPr marL="1117854" lvl="2" indent="-514350">
              <a:buFont typeface="+mj-lt"/>
              <a:buAutoNum type="arabicPeriod"/>
            </a:pPr>
            <a:r>
              <a:rPr lang="en-US" sz="3300" dirty="0" smtClean="0"/>
              <a:t>Public</a:t>
            </a:r>
          </a:p>
          <a:p>
            <a:pPr marL="1117854" lvl="2" indent="-514350">
              <a:buFont typeface="+mj-lt"/>
              <a:buAutoNum type="arabicPeriod"/>
            </a:pPr>
            <a:endParaRPr lang="en-US" dirty="0" smtClean="0"/>
          </a:p>
          <a:p>
            <a:r>
              <a:rPr lang="en-US" dirty="0" smtClean="0"/>
              <a:t>See FSU’s </a:t>
            </a:r>
            <a:r>
              <a:rPr lang="en-US" i="1" dirty="0" smtClean="0"/>
              <a:t>Data Information Classification Guidelines </a:t>
            </a:r>
            <a:r>
              <a:rPr lang="en-US" dirty="0" smtClean="0"/>
              <a:t>for examples of </a:t>
            </a:r>
            <a:r>
              <a:rPr lang="en-US" dirty="0"/>
              <a:t>each </a:t>
            </a:r>
            <a:r>
              <a:rPr lang="en-US" dirty="0" smtClean="0"/>
              <a:t>category: </a:t>
            </a:r>
            <a:r>
              <a:rPr lang="en-US" sz="2400" dirty="0"/>
              <a:t>https://its.fsu.edu/ispo/risk-management</a:t>
            </a:r>
            <a:endParaRPr lang="en-US" dirty="0"/>
          </a:p>
          <a:p>
            <a:pPr marL="1117854" lvl="2" indent="-514350">
              <a:buFont typeface="+mj-lt"/>
              <a:buAutoNum type="arabicPeriod"/>
            </a:pPr>
            <a:endParaRPr lang="en-US" dirty="0"/>
          </a:p>
        </p:txBody>
      </p:sp>
    </p:spTree>
    <p:extLst>
      <p:ext uri="{BB962C8B-B14F-4D97-AF65-F5344CB8AC3E}">
        <p14:creationId xmlns:p14="http://schemas.microsoft.com/office/powerpoint/2010/main" val="37880130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Protected Data</a:t>
            </a:r>
            <a:endParaRPr lang="en-US" dirty="0"/>
          </a:p>
        </p:txBody>
      </p:sp>
      <p:sp>
        <p:nvSpPr>
          <p:cNvPr id="3" name="Content Placeholder 2"/>
          <p:cNvSpPr>
            <a:spLocks noGrp="1"/>
          </p:cNvSpPr>
          <p:nvPr>
            <p:ph idx="1"/>
          </p:nvPr>
        </p:nvSpPr>
        <p:spPr/>
        <p:txBody>
          <a:bodyPr>
            <a:normAutofit/>
          </a:bodyPr>
          <a:lstStyle/>
          <a:p>
            <a:r>
              <a:rPr lang="en-US" dirty="0"/>
              <a:t>The </a:t>
            </a:r>
            <a:r>
              <a:rPr lang="en-US" b="1" dirty="0"/>
              <a:t>Protected </a:t>
            </a:r>
            <a:r>
              <a:rPr lang="en-US" dirty="0"/>
              <a:t>classification encompasses information deemed confidential under federal or state law or rules, FSU contractual obligations, or privacy considerations such as the combination of names with respective Social Security Numbers. </a:t>
            </a:r>
            <a:endParaRPr lang="en-US" dirty="0" smtClean="0"/>
          </a:p>
          <a:p>
            <a:r>
              <a:rPr lang="en-US" dirty="0" smtClean="0"/>
              <a:t>Protected </a:t>
            </a:r>
            <a:r>
              <a:rPr lang="en-US" dirty="0"/>
              <a:t>information requires the </a:t>
            </a:r>
            <a:r>
              <a:rPr lang="en-US" u="sng" dirty="0"/>
              <a:t>highest level</a:t>
            </a:r>
            <a:r>
              <a:rPr lang="en-US" dirty="0"/>
              <a:t> of </a:t>
            </a:r>
            <a:r>
              <a:rPr lang="en-US" dirty="0" smtClean="0"/>
              <a:t>protection</a:t>
            </a:r>
            <a:r>
              <a:rPr lang="en-US" dirty="0"/>
              <a:t>. </a:t>
            </a:r>
          </a:p>
        </p:txBody>
      </p:sp>
    </p:spTree>
    <p:extLst>
      <p:ext uri="{BB962C8B-B14F-4D97-AF65-F5344CB8AC3E}">
        <p14:creationId xmlns:p14="http://schemas.microsoft.com/office/powerpoint/2010/main" val="31432014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Data</a:t>
            </a:r>
            <a:endParaRPr lang="en-US" dirty="0"/>
          </a:p>
        </p:txBody>
      </p:sp>
      <p:sp>
        <p:nvSpPr>
          <p:cNvPr id="3" name="Content Placeholder 2"/>
          <p:cNvSpPr>
            <a:spLocks noGrp="1"/>
          </p:cNvSpPr>
          <p:nvPr>
            <p:ph idx="1"/>
          </p:nvPr>
        </p:nvSpPr>
        <p:spPr/>
        <p:txBody>
          <a:bodyPr>
            <a:normAutofit/>
          </a:bodyPr>
          <a:lstStyle/>
          <a:p>
            <a:r>
              <a:rPr lang="en-US" dirty="0"/>
              <a:t>The </a:t>
            </a:r>
            <a:r>
              <a:rPr lang="en-US" b="1" dirty="0"/>
              <a:t>Private </a:t>
            </a:r>
            <a:r>
              <a:rPr lang="en-US" dirty="0"/>
              <a:t>classification encompasses information for which the unauthorized disclosure may have moderate adverse effects on the university's reputation, resources, services, or individuals. </a:t>
            </a:r>
          </a:p>
        </p:txBody>
      </p:sp>
    </p:spTree>
    <p:extLst>
      <p:ext uri="{BB962C8B-B14F-4D97-AF65-F5344CB8AC3E}">
        <p14:creationId xmlns:p14="http://schemas.microsoft.com/office/powerpoint/2010/main" val="39481713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Data</a:t>
            </a:r>
            <a:endParaRPr lang="en-US" dirty="0"/>
          </a:p>
        </p:txBody>
      </p:sp>
      <p:sp>
        <p:nvSpPr>
          <p:cNvPr id="3" name="Content Placeholder 2"/>
          <p:cNvSpPr>
            <a:spLocks noGrp="1"/>
          </p:cNvSpPr>
          <p:nvPr>
            <p:ph idx="1"/>
          </p:nvPr>
        </p:nvSpPr>
        <p:spPr/>
        <p:txBody>
          <a:bodyPr>
            <a:normAutofit/>
          </a:bodyPr>
          <a:lstStyle/>
          <a:p>
            <a:r>
              <a:rPr lang="en-US" dirty="0"/>
              <a:t>The </a:t>
            </a:r>
            <a:r>
              <a:rPr lang="en-US" b="1" dirty="0"/>
              <a:t>Public </a:t>
            </a:r>
            <a:r>
              <a:rPr lang="en-US" dirty="0"/>
              <a:t>classification encompasses information for which disclosure to the public poses negligible or no risk to the University's reputation, resources, services, or individuals. </a:t>
            </a:r>
            <a:endParaRPr lang="en-US" dirty="0" smtClean="0"/>
          </a:p>
        </p:txBody>
      </p:sp>
    </p:spTree>
    <p:extLst>
      <p:ext uri="{BB962C8B-B14F-4D97-AF65-F5344CB8AC3E}">
        <p14:creationId xmlns:p14="http://schemas.microsoft.com/office/powerpoint/2010/main" val="8149905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Security</a:t>
            </a:r>
            <a:endParaRPr lang="en-US" dirty="0"/>
          </a:p>
        </p:txBody>
      </p:sp>
      <p:sp>
        <p:nvSpPr>
          <p:cNvPr id="3" name="Content Placeholder 2"/>
          <p:cNvSpPr>
            <a:spLocks noGrp="1"/>
          </p:cNvSpPr>
          <p:nvPr>
            <p:ph idx="1"/>
          </p:nvPr>
        </p:nvSpPr>
        <p:spPr>
          <a:xfrm>
            <a:off x="1435608" y="1219200"/>
            <a:ext cx="7498080" cy="5410200"/>
          </a:xfrm>
        </p:spPr>
        <p:txBody>
          <a:bodyPr>
            <a:normAutofit fontScale="70000" lnSpcReduction="20000"/>
          </a:bodyPr>
          <a:lstStyle/>
          <a:p>
            <a:r>
              <a:rPr lang="en-US" sz="3400" dirty="0"/>
              <a:t>The FSU </a:t>
            </a:r>
            <a:r>
              <a:rPr lang="en-US" sz="3400" u="sng" dirty="0"/>
              <a:t>Information Security Policy</a:t>
            </a:r>
            <a:r>
              <a:rPr lang="en-US" sz="3400" dirty="0"/>
              <a:t> establishes a framework of minimum standards and best practices for the security of data and </a:t>
            </a:r>
            <a:r>
              <a:rPr lang="en-US" sz="3400" dirty="0" smtClean="0"/>
              <a:t>information </a:t>
            </a:r>
            <a:r>
              <a:rPr lang="en-US" sz="3400" dirty="0"/>
              <a:t>t</a:t>
            </a:r>
            <a:r>
              <a:rPr lang="en-US" sz="3400" dirty="0" smtClean="0"/>
              <a:t>echnology </a:t>
            </a:r>
            <a:r>
              <a:rPr lang="en-US" sz="3400" dirty="0"/>
              <a:t>(IT) </a:t>
            </a:r>
            <a:r>
              <a:rPr lang="en-US" sz="3400" dirty="0" smtClean="0"/>
              <a:t>resources.</a:t>
            </a:r>
          </a:p>
          <a:p>
            <a:r>
              <a:rPr lang="en-US" sz="3400" dirty="0"/>
              <a:t>The Information Security Policy applies </a:t>
            </a:r>
            <a:r>
              <a:rPr lang="en-US" sz="3400" dirty="0" smtClean="0"/>
              <a:t>to:</a:t>
            </a:r>
          </a:p>
          <a:p>
            <a:pPr lvl="1"/>
            <a:r>
              <a:rPr lang="en-US" sz="3400" dirty="0" smtClean="0"/>
              <a:t>All </a:t>
            </a:r>
            <a:r>
              <a:rPr lang="en-US" sz="3400" dirty="0"/>
              <a:t>users of </a:t>
            </a:r>
            <a:r>
              <a:rPr lang="en-US" sz="3400" dirty="0" smtClean="0"/>
              <a:t>FSU </a:t>
            </a:r>
            <a:r>
              <a:rPr lang="en-US" sz="3400" dirty="0"/>
              <a:t>IT resources, whether they are officially affiliated with </a:t>
            </a:r>
            <a:r>
              <a:rPr lang="en-US" sz="3400" dirty="0" smtClean="0"/>
              <a:t>FSU or </a:t>
            </a:r>
            <a:r>
              <a:rPr lang="en-US" sz="3400" dirty="0"/>
              <a:t>not, and to all uses of those resources, whether on campus or from remote locations. </a:t>
            </a:r>
            <a:endParaRPr lang="en-US" sz="3400" dirty="0" smtClean="0"/>
          </a:p>
          <a:p>
            <a:pPr lvl="1"/>
            <a:r>
              <a:rPr lang="en-US" sz="3400" dirty="0" smtClean="0"/>
              <a:t>Both </a:t>
            </a:r>
            <a:r>
              <a:rPr lang="en-US" sz="3400" dirty="0"/>
              <a:t>University-owned computers (including those purchased with grant funds) and personally-owned or leased computers that connect to the </a:t>
            </a:r>
            <a:r>
              <a:rPr lang="en-US" sz="3400" dirty="0" smtClean="0"/>
              <a:t>FSU network</a:t>
            </a:r>
            <a:r>
              <a:rPr lang="en-US" sz="3400" dirty="0"/>
              <a:t>. </a:t>
            </a:r>
            <a:endParaRPr lang="en-US" sz="3400" dirty="0" smtClean="0"/>
          </a:p>
          <a:p>
            <a:pPr lvl="1"/>
            <a:r>
              <a:rPr lang="en-US" sz="3400" dirty="0" smtClean="0"/>
              <a:t>All </a:t>
            </a:r>
            <a:r>
              <a:rPr lang="en-US" sz="3400" dirty="0"/>
              <a:t>devices that store FSU data.</a:t>
            </a:r>
            <a:r>
              <a:rPr lang="en-US" dirty="0"/>
              <a:t> </a:t>
            </a:r>
          </a:p>
          <a:p>
            <a:pPr lvl="1"/>
            <a:endParaRPr lang="en-US" dirty="0" smtClean="0"/>
          </a:p>
          <a:p>
            <a:pPr marL="128016" indent="0">
              <a:buNone/>
            </a:pPr>
            <a:r>
              <a:rPr lang="en-US" dirty="0" smtClean="0"/>
              <a:t>https</a:t>
            </a:r>
            <a:r>
              <a:rPr lang="en-US" dirty="0"/>
              <a:t>://policies.vpfa.fsu.edu/policies-and-procedures/technology/information-security-policy</a:t>
            </a:r>
          </a:p>
        </p:txBody>
      </p:sp>
    </p:spTree>
    <p:extLst>
      <p:ext uri="{BB962C8B-B14F-4D97-AF65-F5344CB8AC3E}">
        <p14:creationId xmlns:p14="http://schemas.microsoft.com/office/powerpoint/2010/main" val="133810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0" y="838200"/>
            <a:ext cx="6934200" cy="1828800"/>
          </a:xfrm>
        </p:spPr>
        <p:txBody>
          <a:bodyPr>
            <a:normAutofit fontScale="90000"/>
          </a:bodyPr>
          <a:lstStyle/>
          <a:p>
            <a:pPr algn="ctr" eaLnBrk="1" hangingPunct="1"/>
            <a:r>
              <a:rPr lang="en-US" altLang="en-US" sz="6600" b="1" dirty="0" smtClean="0">
                <a:solidFill>
                  <a:schemeClr val="tx2">
                    <a:lumMod val="90000"/>
                    <a:lumOff val="10000"/>
                  </a:schemeClr>
                </a:solidFill>
                <a:latin typeface="Calibri" panose="020F0502020204030204" pitchFamily="34" charset="0"/>
              </a:rPr>
              <a:t>Conflicts of Interest</a:t>
            </a:r>
            <a:endParaRPr lang="en-US" altLang="en-US" sz="3600" dirty="0" smtClean="0">
              <a:solidFill>
                <a:schemeClr val="tx2">
                  <a:lumMod val="90000"/>
                  <a:lumOff val="10000"/>
                </a:schemeClr>
              </a:solidFill>
              <a:latin typeface="Calibri" panose="020F0502020204030204" pitchFamily="34" charset="0"/>
            </a:endParaRPr>
          </a:p>
        </p:txBody>
      </p:sp>
    </p:spTree>
    <p:extLst>
      <p:ext uri="{BB962C8B-B14F-4D97-AF65-F5344CB8AC3E}">
        <p14:creationId xmlns:p14="http://schemas.microsoft.com/office/powerpoint/2010/main" val="2728297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Privacy</a:t>
            </a:r>
            <a:endParaRPr lang="en-US" dirty="0"/>
          </a:p>
        </p:txBody>
      </p:sp>
      <p:sp>
        <p:nvSpPr>
          <p:cNvPr id="3" name="Content Placeholder 2"/>
          <p:cNvSpPr>
            <a:spLocks noGrp="1"/>
          </p:cNvSpPr>
          <p:nvPr>
            <p:ph idx="1"/>
          </p:nvPr>
        </p:nvSpPr>
        <p:spPr>
          <a:xfrm>
            <a:off x="1435608" y="1295400"/>
            <a:ext cx="7498080" cy="5257800"/>
          </a:xfrm>
        </p:spPr>
        <p:txBody>
          <a:bodyPr>
            <a:normAutofit/>
          </a:bodyPr>
          <a:lstStyle/>
          <a:p>
            <a:r>
              <a:rPr lang="en-US" dirty="0" smtClean="0"/>
              <a:t>FSU Principles</a:t>
            </a:r>
          </a:p>
          <a:p>
            <a:pPr lvl="1"/>
            <a:r>
              <a:rPr lang="en-US" dirty="0" smtClean="0"/>
              <a:t>Protected </a:t>
            </a:r>
            <a:r>
              <a:rPr lang="en-US" dirty="0"/>
              <a:t>or private information must be safeguarded to maintain the privacy level matching its classification.</a:t>
            </a:r>
          </a:p>
          <a:p>
            <a:pPr lvl="1"/>
            <a:r>
              <a:rPr lang="en-US" dirty="0" smtClean="0"/>
              <a:t>Collect </a:t>
            </a:r>
            <a:r>
              <a:rPr lang="en-US" dirty="0"/>
              <a:t>only protected or private information needed to support a business process.</a:t>
            </a:r>
          </a:p>
          <a:p>
            <a:pPr lvl="1"/>
            <a:r>
              <a:rPr lang="en-US" dirty="0"/>
              <a:t>Keep protected and private information no longer than required by law or business need</a:t>
            </a:r>
            <a:r>
              <a:rPr lang="en-US" dirty="0" smtClean="0"/>
              <a:t>.</a:t>
            </a:r>
          </a:p>
          <a:p>
            <a:pPr marL="128016" indent="0">
              <a:buNone/>
            </a:pPr>
            <a:endParaRPr lang="en-US" dirty="0" smtClean="0"/>
          </a:p>
          <a:p>
            <a:pPr marL="128016" indent="0">
              <a:buNone/>
            </a:pPr>
            <a:r>
              <a:rPr lang="en-US" sz="2000" dirty="0" smtClean="0"/>
              <a:t>https</a:t>
            </a:r>
            <a:r>
              <a:rPr lang="en-US" sz="2000" dirty="0"/>
              <a:t>://policies.vpfa.fsu.edu/policies-and-procedures/technology/information-privacy-policy</a:t>
            </a:r>
          </a:p>
        </p:txBody>
      </p:sp>
    </p:spTree>
    <p:extLst>
      <p:ext uri="{BB962C8B-B14F-4D97-AF65-F5344CB8AC3E}">
        <p14:creationId xmlns:p14="http://schemas.microsoft.com/office/powerpoint/2010/main" val="41009468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Regulations</a:t>
            </a:r>
            <a:endParaRPr lang="en-US" dirty="0"/>
          </a:p>
        </p:txBody>
      </p:sp>
      <p:sp>
        <p:nvSpPr>
          <p:cNvPr id="3" name="Content Placeholder 2"/>
          <p:cNvSpPr>
            <a:spLocks noGrp="1"/>
          </p:cNvSpPr>
          <p:nvPr>
            <p:ph idx="1"/>
          </p:nvPr>
        </p:nvSpPr>
        <p:spPr/>
        <p:txBody>
          <a:bodyPr>
            <a:normAutofit/>
          </a:bodyPr>
          <a:lstStyle/>
          <a:p>
            <a:r>
              <a:rPr lang="en-US" sz="3600" dirty="0" smtClean="0"/>
              <a:t>HIPAA</a:t>
            </a:r>
          </a:p>
          <a:p>
            <a:r>
              <a:rPr lang="en-US" sz="3600" dirty="0" smtClean="0"/>
              <a:t>FERPA</a:t>
            </a:r>
          </a:p>
          <a:p>
            <a:r>
              <a:rPr lang="en-US" sz="3600" dirty="0" smtClean="0"/>
              <a:t>GDPR</a:t>
            </a:r>
          </a:p>
          <a:p>
            <a:r>
              <a:rPr lang="en-US" sz="3600" dirty="0" smtClean="0"/>
              <a:t>CUI</a:t>
            </a:r>
            <a:endParaRPr lang="en-US" sz="3600" dirty="0"/>
          </a:p>
        </p:txBody>
      </p:sp>
    </p:spTree>
    <p:extLst>
      <p:ext uri="{BB962C8B-B14F-4D97-AF65-F5344CB8AC3E}">
        <p14:creationId xmlns:p14="http://schemas.microsoft.com/office/powerpoint/2010/main" val="41787039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HIPAA </a:t>
            </a:r>
            <a:r>
              <a:rPr lang="en-US" sz="4000" dirty="0" smtClean="0"/>
              <a:t>– </a:t>
            </a:r>
            <a:r>
              <a:rPr lang="en-US" sz="4000" dirty="0">
                <a:effectLst/>
              </a:rPr>
              <a:t>Health Insurance Portability and Accountability </a:t>
            </a:r>
            <a:r>
              <a:rPr lang="en-US" sz="4000" dirty="0" smtClean="0">
                <a:effectLst/>
              </a:rPr>
              <a:t>Act</a:t>
            </a:r>
            <a:endParaRPr lang="en-US" sz="4000" dirty="0"/>
          </a:p>
        </p:txBody>
      </p:sp>
      <p:sp>
        <p:nvSpPr>
          <p:cNvPr id="3" name="Content Placeholder 2"/>
          <p:cNvSpPr>
            <a:spLocks noGrp="1"/>
          </p:cNvSpPr>
          <p:nvPr>
            <p:ph idx="1"/>
          </p:nvPr>
        </p:nvSpPr>
        <p:spPr>
          <a:xfrm>
            <a:off x="1435608" y="1905000"/>
            <a:ext cx="7498080" cy="4648200"/>
          </a:xfrm>
        </p:spPr>
        <p:txBody>
          <a:bodyPr>
            <a:normAutofit/>
          </a:bodyPr>
          <a:lstStyle/>
          <a:p>
            <a:r>
              <a:rPr lang="en-US" dirty="0" smtClean="0"/>
              <a:t>Security Management Process</a:t>
            </a:r>
          </a:p>
          <a:p>
            <a:pPr lvl="1"/>
            <a:r>
              <a:rPr lang="en-US" dirty="0" smtClean="0"/>
              <a:t>Risk Analysis/Risk Management</a:t>
            </a:r>
          </a:p>
          <a:p>
            <a:pPr lvl="1"/>
            <a:r>
              <a:rPr lang="en-US" dirty="0" smtClean="0"/>
              <a:t>Privacy and Security Officers</a:t>
            </a:r>
          </a:p>
          <a:p>
            <a:pPr lvl="1"/>
            <a:r>
              <a:rPr lang="en-US" dirty="0" smtClean="0"/>
              <a:t>Information Access Management</a:t>
            </a:r>
          </a:p>
          <a:p>
            <a:pPr lvl="1"/>
            <a:r>
              <a:rPr lang="en-US" dirty="0" smtClean="0"/>
              <a:t>Security Awareness and Training</a:t>
            </a:r>
          </a:p>
          <a:p>
            <a:pPr lvl="1"/>
            <a:r>
              <a:rPr lang="en-US" dirty="0" smtClean="0"/>
              <a:t>Incident Response Procedures</a:t>
            </a:r>
          </a:p>
          <a:p>
            <a:pPr lvl="1"/>
            <a:endParaRPr lang="en-US" dirty="0"/>
          </a:p>
          <a:p>
            <a:pPr lvl="1"/>
            <a:endParaRPr lang="en-US" dirty="0"/>
          </a:p>
        </p:txBody>
      </p:sp>
    </p:spTree>
    <p:extLst>
      <p:ext uri="{BB962C8B-B14F-4D97-AF65-F5344CB8AC3E}">
        <p14:creationId xmlns:p14="http://schemas.microsoft.com/office/powerpoint/2010/main" val="14756164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HIPAA Training</a:t>
            </a:r>
            <a:endParaRPr lang="en-US" dirty="0"/>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CITI </a:t>
            </a:r>
            <a:r>
              <a:rPr lang="en-US" dirty="0" smtClean="0">
                <a:latin typeface="Arial" panose="020B0604020202020204" pitchFamily="34" charset="0"/>
                <a:cs typeface="Arial" panose="020B0604020202020204" pitchFamily="34" charset="0"/>
              </a:rPr>
              <a:t>Course:</a:t>
            </a:r>
          </a:p>
          <a:p>
            <a:pPr lvl="1"/>
            <a:r>
              <a:rPr lang="en-US" dirty="0"/>
              <a:t>Human Subjects Research Training &amp; the Revised Common Rule</a:t>
            </a:r>
          </a:p>
          <a:p>
            <a:pPr lvl="1"/>
            <a:r>
              <a:rPr lang="en-US" dirty="0"/>
              <a:t>Information Privacy &amp; Security (including HIPAA, FERPA, Security Basics)</a:t>
            </a:r>
          </a:p>
          <a:p>
            <a:pPr marL="197167" indent="0">
              <a:buNone/>
            </a:pPr>
            <a:endParaRPr lang="en-US" dirty="0" smtClean="0">
              <a:latin typeface="Arial" panose="020B0604020202020204" pitchFamily="34" charset="0"/>
              <a:cs typeface="Arial" panose="020B0604020202020204" pitchFamily="34" charset="0"/>
            </a:endParaRPr>
          </a:p>
          <a:p>
            <a:pPr marL="197167" indent="0">
              <a:buNone/>
            </a:pPr>
            <a:r>
              <a:rPr lang="en-US" sz="2400" dirty="0" smtClean="0">
                <a:latin typeface="Arial" panose="020B0604020202020204" pitchFamily="34" charset="0"/>
                <a:cs typeface="Arial" panose="020B0604020202020204" pitchFamily="34" charset="0"/>
              </a:rPr>
              <a:t>https</a:t>
            </a:r>
            <a:r>
              <a:rPr lang="en-US" sz="2400" dirty="0">
                <a:latin typeface="Arial" panose="020B0604020202020204" pitchFamily="34" charset="0"/>
                <a:cs typeface="Arial" panose="020B0604020202020204" pitchFamily="34" charset="0"/>
              </a:rPr>
              <a:t>://www.research.fsu.edu/research-compliance/training/</a:t>
            </a:r>
          </a:p>
          <a:p>
            <a:endParaRPr lang="en-US" dirty="0"/>
          </a:p>
        </p:txBody>
      </p:sp>
    </p:spTree>
    <p:extLst>
      <p:ext uri="{BB962C8B-B14F-4D97-AF65-F5344CB8AC3E}">
        <p14:creationId xmlns:p14="http://schemas.microsoft.com/office/powerpoint/2010/main" val="32047704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FERPA </a:t>
            </a:r>
            <a:r>
              <a:rPr lang="en-US" sz="4000" dirty="0" smtClean="0"/>
              <a:t>– Family Educational Rights and Privacy Act</a:t>
            </a:r>
            <a:endParaRPr lang="en-US" dirty="0"/>
          </a:p>
        </p:txBody>
      </p:sp>
      <p:sp>
        <p:nvSpPr>
          <p:cNvPr id="3" name="Content Placeholder 2"/>
          <p:cNvSpPr>
            <a:spLocks noGrp="1"/>
          </p:cNvSpPr>
          <p:nvPr>
            <p:ph idx="1"/>
          </p:nvPr>
        </p:nvSpPr>
        <p:spPr>
          <a:xfrm>
            <a:off x="1435608" y="1447800"/>
            <a:ext cx="7498080" cy="5029200"/>
          </a:xfrm>
        </p:spPr>
        <p:txBody>
          <a:bodyPr>
            <a:normAutofit fontScale="92500" lnSpcReduction="20000"/>
          </a:bodyPr>
          <a:lstStyle/>
          <a:p>
            <a:r>
              <a:rPr lang="en-US" dirty="0" smtClean="0"/>
              <a:t>Security Management Process</a:t>
            </a:r>
          </a:p>
          <a:p>
            <a:pPr lvl="1"/>
            <a:r>
              <a:rPr lang="en-US" dirty="0" smtClean="0"/>
              <a:t>Policy and Governance</a:t>
            </a:r>
          </a:p>
          <a:p>
            <a:pPr lvl="1"/>
            <a:r>
              <a:rPr lang="en-US" dirty="0" smtClean="0"/>
              <a:t>Personnel Security </a:t>
            </a:r>
          </a:p>
          <a:p>
            <a:pPr lvl="1"/>
            <a:r>
              <a:rPr lang="en-US" dirty="0" smtClean="0"/>
              <a:t>Physical Security</a:t>
            </a:r>
          </a:p>
          <a:p>
            <a:pPr lvl="1"/>
            <a:r>
              <a:rPr lang="en-US" dirty="0" smtClean="0"/>
              <a:t>Authentication</a:t>
            </a:r>
          </a:p>
          <a:p>
            <a:pPr lvl="1"/>
            <a:r>
              <a:rPr lang="en-US" dirty="0" smtClean="0"/>
              <a:t>Secure Configuration</a:t>
            </a:r>
          </a:p>
          <a:p>
            <a:pPr lvl="1"/>
            <a:r>
              <a:rPr lang="en-US" dirty="0" smtClean="0"/>
              <a:t>Access Control</a:t>
            </a:r>
          </a:p>
          <a:p>
            <a:r>
              <a:rPr lang="en-US" dirty="0">
                <a:latin typeface="Arial" panose="020B0604020202020204" pitchFamily="34" charset="0"/>
                <a:cs typeface="Arial" panose="020B0604020202020204" pitchFamily="34" charset="0"/>
              </a:rPr>
              <a:t>CITI Training Course:</a:t>
            </a:r>
          </a:p>
          <a:p>
            <a:pPr lvl="1"/>
            <a:r>
              <a:rPr lang="en-US" dirty="0" smtClean="0"/>
              <a:t>Information </a:t>
            </a:r>
            <a:r>
              <a:rPr lang="en-US" dirty="0"/>
              <a:t>Privacy &amp; Security (including HIPAA, FERPA, Security Basics)</a:t>
            </a:r>
          </a:p>
          <a:p>
            <a:pPr marL="197167" indent="0">
              <a:buNone/>
            </a:pPr>
            <a:endParaRPr lang="en-US" dirty="0">
              <a:latin typeface="Arial" panose="020B0604020202020204" pitchFamily="34" charset="0"/>
              <a:cs typeface="Arial" panose="020B0604020202020204" pitchFamily="34" charset="0"/>
            </a:endParaRPr>
          </a:p>
          <a:p>
            <a:pPr marL="197167" indent="0">
              <a:buNone/>
            </a:pPr>
            <a:r>
              <a:rPr lang="en-US" sz="2400" dirty="0">
                <a:latin typeface="Arial" panose="020B0604020202020204" pitchFamily="34" charset="0"/>
                <a:cs typeface="Arial" panose="020B0604020202020204" pitchFamily="34" charset="0"/>
              </a:rPr>
              <a:t>https://www.research.fsu.edu/research-compliance/training/</a:t>
            </a:r>
          </a:p>
          <a:p>
            <a:pPr lvl="1"/>
            <a:endParaRPr lang="en-US" dirty="0"/>
          </a:p>
        </p:txBody>
      </p:sp>
    </p:spTree>
    <p:extLst>
      <p:ext uri="{BB962C8B-B14F-4D97-AF65-F5344CB8AC3E}">
        <p14:creationId xmlns:p14="http://schemas.microsoft.com/office/powerpoint/2010/main" val="20197492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GDPR </a:t>
            </a:r>
            <a:r>
              <a:rPr lang="en-US" sz="4000" dirty="0" smtClean="0"/>
              <a:t>- </a:t>
            </a:r>
            <a:r>
              <a:rPr lang="en-US" sz="4000" dirty="0">
                <a:effectLst/>
              </a:rPr>
              <a:t>European Union </a:t>
            </a:r>
            <a:r>
              <a:rPr lang="en-US" sz="4000" dirty="0" smtClean="0">
                <a:effectLst/>
              </a:rPr>
              <a:t>(EU) General </a:t>
            </a:r>
            <a:r>
              <a:rPr lang="en-US" sz="4000" dirty="0">
                <a:effectLst/>
              </a:rPr>
              <a:t>Data Protection Regulation</a:t>
            </a:r>
            <a:endParaRPr lang="en-US" dirty="0"/>
          </a:p>
        </p:txBody>
      </p:sp>
      <p:sp>
        <p:nvSpPr>
          <p:cNvPr id="3" name="Content Placeholder 2"/>
          <p:cNvSpPr>
            <a:spLocks noGrp="1"/>
          </p:cNvSpPr>
          <p:nvPr>
            <p:ph idx="1"/>
          </p:nvPr>
        </p:nvSpPr>
        <p:spPr>
          <a:xfrm>
            <a:off x="1435608" y="1447800"/>
            <a:ext cx="7498080" cy="5257800"/>
          </a:xfrm>
        </p:spPr>
        <p:txBody>
          <a:bodyPr>
            <a:normAutofit/>
          </a:bodyPr>
          <a:lstStyle/>
          <a:p>
            <a:r>
              <a:rPr lang="en-US" dirty="0" smtClean="0"/>
              <a:t>This </a:t>
            </a:r>
            <a:r>
              <a:rPr lang="en-US" dirty="0"/>
              <a:t>regulation applies to personal data collected and communications of personal data both </a:t>
            </a:r>
            <a:r>
              <a:rPr lang="en-US" dirty="0" smtClean="0"/>
              <a:t>within the borders of the EU and personal </a:t>
            </a:r>
            <a:r>
              <a:rPr lang="en-US" dirty="0"/>
              <a:t>information sent from within the EU borders to </a:t>
            </a:r>
            <a:r>
              <a:rPr lang="en-US" dirty="0" smtClean="0"/>
              <a:t>FSU </a:t>
            </a:r>
            <a:r>
              <a:rPr lang="en-US" dirty="0"/>
              <a:t>units in the </a:t>
            </a:r>
            <a:r>
              <a:rPr lang="en-US" dirty="0" smtClean="0"/>
              <a:t>U.S., as </a:t>
            </a:r>
            <a:r>
              <a:rPr lang="en-US" dirty="0"/>
              <a:t>well as the Republic of Panama.  </a:t>
            </a:r>
            <a:endParaRPr lang="en-US" dirty="0" smtClean="0"/>
          </a:p>
          <a:p>
            <a:r>
              <a:rPr lang="en-US" dirty="0" smtClean="0"/>
              <a:t>The </a:t>
            </a:r>
            <a:r>
              <a:rPr lang="en-US" dirty="0"/>
              <a:t>Regulation provides specific personal data protections regardless of whether the person is an EU citizen or permanent resident of an EU country</a:t>
            </a:r>
            <a:r>
              <a:rPr lang="en-US" dirty="0" smtClean="0"/>
              <a:t>.</a:t>
            </a:r>
            <a:endParaRPr lang="en-US" dirty="0" smtClean="0"/>
          </a:p>
        </p:txBody>
      </p:sp>
    </p:spTree>
    <p:extLst>
      <p:ext uri="{BB962C8B-B14F-4D97-AF65-F5344CB8AC3E}">
        <p14:creationId xmlns:p14="http://schemas.microsoft.com/office/powerpoint/2010/main" val="6334844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GDPR </a:t>
            </a:r>
            <a:r>
              <a:rPr lang="en-US" sz="4000" dirty="0" smtClean="0"/>
              <a:t>- </a:t>
            </a:r>
            <a:r>
              <a:rPr lang="en-US" sz="4000" dirty="0">
                <a:effectLst/>
              </a:rPr>
              <a:t>European Union </a:t>
            </a:r>
            <a:r>
              <a:rPr lang="en-US" sz="4000" dirty="0" smtClean="0">
                <a:effectLst/>
              </a:rPr>
              <a:t>(EU) General </a:t>
            </a:r>
            <a:r>
              <a:rPr lang="en-US" sz="4000" dirty="0">
                <a:effectLst/>
              </a:rPr>
              <a:t>Data Protection Regulation</a:t>
            </a:r>
            <a:endParaRPr lang="en-US" dirty="0"/>
          </a:p>
        </p:txBody>
      </p:sp>
      <p:sp>
        <p:nvSpPr>
          <p:cNvPr id="3" name="Content Placeholder 2"/>
          <p:cNvSpPr>
            <a:spLocks noGrp="1"/>
          </p:cNvSpPr>
          <p:nvPr>
            <p:ph idx="1"/>
          </p:nvPr>
        </p:nvSpPr>
        <p:spPr>
          <a:xfrm>
            <a:off x="1435608" y="1447800"/>
            <a:ext cx="7498080" cy="5257800"/>
          </a:xfrm>
        </p:spPr>
        <p:txBody>
          <a:bodyPr>
            <a:normAutofit/>
          </a:bodyPr>
          <a:lstStyle/>
          <a:p>
            <a:r>
              <a:rPr lang="en-US" dirty="0" smtClean="0"/>
              <a:t>All </a:t>
            </a:r>
            <a:r>
              <a:rPr lang="en-US" dirty="0"/>
              <a:t>personal data and sensitive personal data collected or processed by any </a:t>
            </a:r>
            <a:r>
              <a:rPr lang="en-US" dirty="0" smtClean="0"/>
              <a:t>FSU unit </a:t>
            </a:r>
            <a:r>
              <a:rPr lang="en-US" dirty="0"/>
              <a:t>under the scope of the GDPR must comply with </a:t>
            </a:r>
            <a:r>
              <a:rPr lang="en-US" dirty="0" smtClean="0"/>
              <a:t>FSU’s Information </a:t>
            </a:r>
            <a:r>
              <a:rPr lang="en-US" dirty="0"/>
              <a:t>Security Policy </a:t>
            </a:r>
            <a:r>
              <a:rPr lang="en-US" dirty="0" smtClean="0"/>
              <a:t>and </a:t>
            </a:r>
            <a:r>
              <a:rPr lang="en-US" dirty="0"/>
              <a:t>Information Privacy Policy</a:t>
            </a:r>
            <a:r>
              <a:rPr lang="en-US" dirty="0" smtClean="0"/>
              <a:t>.</a:t>
            </a:r>
          </a:p>
          <a:p>
            <a:r>
              <a:rPr lang="en-US" dirty="0" smtClean="0"/>
              <a:t>Contact Brian Rue in ITS/ISPO for training.</a:t>
            </a:r>
            <a:endParaRPr lang="en-US" dirty="0"/>
          </a:p>
        </p:txBody>
      </p:sp>
    </p:spTree>
    <p:extLst>
      <p:ext uri="{BB962C8B-B14F-4D97-AF65-F5344CB8AC3E}">
        <p14:creationId xmlns:p14="http://schemas.microsoft.com/office/powerpoint/2010/main" val="210961843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CUI </a:t>
            </a:r>
            <a:r>
              <a:rPr lang="en-US" sz="4000" dirty="0" smtClean="0"/>
              <a:t>- </a:t>
            </a:r>
            <a:r>
              <a:rPr lang="en-US" sz="4000" dirty="0"/>
              <a:t>Controlled Unclassified Information </a:t>
            </a:r>
          </a:p>
        </p:txBody>
      </p:sp>
      <p:sp>
        <p:nvSpPr>
          <p:cNvPr id="3" name="Content Placeholder 2"/>
          <p:cNvSpPr>
            <a:spLocks noGrp="1"/>
          </p:cNvSpPr>
          <p:nvPr>
            <p:ph idx="1"/>
          </p:nvPr>
        </p:nvSpPr>
        <p:spPr/>
        <p:txBody>
          <a:bodyPr>
            <a:normAutofit/>
          </a:bodyPr>
          <a:lstStyle/>
          <a:p>
            <a:r>
              <a:rPr lang="en-US" dirty="0" smtClean="0"/>
              <a:t>CUI</a:t>
            </a:r>
            <a:r>
              <a:rPr lang="en-US" dirty="0"/>
              <a:t> is information the federal government creates or </a:t>
            </a:r>
            <a:r>
              <a:rPr lang="en-US" dirty="0" smtClean="0"/>
              <a:t>possesses, </a:t>
            </a:r>
            <a:r>
              <a:rPr lang="en-US" dirty="0"/>
              <a:t>or the university creates or possesses on behalf of the </a:t>
            </a:r>
            <a:r>
              <a:rPr lang="en-US" dirty="0" smtClean="0"/>
              <a:t>government, </a:t>
            </a:r>
            <a:r>
              <a:rPr lang="en-US" u="sng" dirty="0"/>
              <a:t>to which access or distribution controls have been applied </a:t>
            </a:r>
            <a:r>
              <a:rPr lang="en-US" dirty="0"/>
              <a:t>in accordance with laws, regulations, or government-wide policies. </a:t>
            </a:r>
            <a:endParaRPr lang="en-US" dirty="0" smtClean="0"/>
          </a:p>
        </p:txBody>
      </p:sp>
    </p:spTree>
    <p:extLst>
      <p:ext uri="{BB962C8B-B14F-4D97-AF65-F5344CB8AC3E}">
        <p14:creationId xmlns:p14="http://schemas.microsoft.com/office/powerpoint/2010/main" val="36400503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CUI </a:t>
            </a:r>
            <a:r>
              <a:rPr lang="en-US" sz="4000" dirty="0" smtClean="0"/>
              <a:t>- </a:t>
            </a:r>
            <a:r>
              <a:rPr lang="en-US" sz="4000" dirty="0"/>
              <a:t>Controlled Unclassified Information </a:t>
            </a:r>
          </a:p>
        </p:txBody>
      </p:sp>
      <p:sp>
        <p:nvSpPr>
          <p:cNvPr id="3" name="Content Placeholder 2"/>
          <p:cNvSpPr>
            <a:spLocks noGrp="1"/>
          </p:cNvSpPr>
          <p:nvPr>
            <p:ph idx="1"/>
          </p:nvPr>
        </p:nvSpPr>
        <p:spPr/>
        <p:txBody>
          <a:bodyPr>
            <a:normAutofit/>
          </a:bodyPr>
          <a:lstStyle/>
          <a:p>
            <a:r>
              <a:rPr lang="en-US" dirty="0" smtClean="0"/>
              <a:t>The</a:t>
            </a:r>
            <a:r>
              <a:rPr lang="en-US" b="1" dirty="0"/>
              <a:t> </a:t>
            </a:r>
            <a:r>
              <a:rPr lang="en-US" dirty="0" smtClean="0"/>
              <a:t>DoD</a:t>
            </a:r>
            <a:r>
              <a:rPr lang="en-US" dirty="0"/>
              <a:t> was the first to enact specific requirements for the protection of CUI.  </a:t>
            </a:r>
            <a:endParaRPr lang="en-US" dirty="0" smtClean="0"/>
          </a:p>
          <a:p>
            <a:r>
              <a:rPr lang="en-US" dirty="0" smtClean="0"/>
              <a:t>Other </a:t>
            </a:r>
            <a:r>
              <a:rPr lang="en-US" dirty="0"/>
              <a:t>federal agencies are expected to adopt comparable regulations over the next year or two. </a:t>
            </a:r>
            <a:endParaRPr lang="en-US" dirty="0" smtClean="0"/>
          </a:p>
          <a:p>
            <a:r>
              <a:rPr lang="en-US" dirty="0" smtClean="0"/>
              <a:t>Contact Mike Boll in ITS/ISPO for training.</a:t>
            </a:r>
            <a:endParaRPr lang="en-US" dirty="0"/>
          </a:p>
        </p:txBody>
      </p:sp>
    </p:spTree>
    <p:extLst>
      <p:ext uri="{BB962C8B-B14F-4D97-AF65-F5344CB8AC3E}">
        <p14:creationId xmlns:p14="http://schemas.microsoft.com/office/powerpoint/2010/main" val="17224831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pic>
        <p:nvPicPr>
          <p:cNvPr id="5" name="Picture 6" descr="C:\Users\dkey\AppData\Local\Microsoft\Windows\Temporary Internet Files\Content.IE5\5B90OJX9\question-mar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362200"/>
            <a:ext cx="3759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384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2">
                    <a:lumMod val="90000"/>
                    <a:lumOff val="10000"/>
                  </a:schemeClr>
                </a:solidFill>
                <a:latin typeface="Calibri" panose="020F0502020204030204" pitchFamily="34" charset="0"/>
              </a:rPr>
              <a:t>Conflict of Interest in Research</a:t>
            </a:r>
            <a:endParaRPr lang="en-US" sz="4000" dirty="0">
              <a:solidFill>
                <a:schemeClr val="tx2">
                  <a:lumMod val="90000"/>
                  <a:lumOff val="10000"/>
                </a:schemeClr>
              </a:solidFill>
              <a:latin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en-US" sz="3600" dirty="0" smtClean="0">
                <a:latin typeface="Calibri" panose="020F0502020204030204" pitchFamily="34" charset="0"/>
              </a:rPr>
              <a:t>A situation in which an </a:t>
            </a:r>
            <a:r>
              <a:rPr lang="en-US" sz="3600" dirty="0">
                <a:latin typeface="Calibri" panose="020F0502020204030204" pitchFamily="34" charset="0"/>
              </a:rPr>
              <a:t>individual’s outside financial </a:t>
            </a:r>
            <a:r>
              <a:rPr lang="en-US" sz="3600" dirty="0" smtClean="0">
                <a:latin typeface="Calibri" panose="020F0502020204030204" pitchFamily="34" charset="0"/>
              </a:rPr>
              <a:t>or other interests </a:t>
            </a:r>
            <a:r>
              <a:rPr lang="en-US" sz="3600" dirty="0">
                <a:latin typeface="Calibri" panose="020F0502020204030204" pitchFamily="34" charset="0"/>
              </a:rPr>
              <a:t>could directly and significantly affect the design, conduct, or reporting of the research.</a:t>
            </a:r>
            <a:endParaRPr lang="en-US" sz="4000" dirty="0">
              <a:latin typeface="Calibri" panose="020F0502020204030204" pitchFamily="34" charset="0"/>
            </a:endParaRPr>
          </a:p>
        </p:txBody>
      </p:sp>
    </p:spTree>
    <p:extLst>
      <p:ext uri="{BB962C8B-B14F-4D97-AF65-F5344CB8AC3E}">
        <p14:creationId xmlns:p14="http://schemas.microsoft.com/office/powerpoint/2010/main" val="213014047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3459162"/>
          </a:xfrm>
        </p:spPr>
        <p:txBody>
          <a:bodyPr>
            <a:normAutofit/>
          </a:bodyPr>
          <a:lstStyle/>
          <a:p>
            <a:pPr algn="ctr"/>
            <a:r>
              <a:rPr lang="en-US" sz="6000" dirty="0"/>
              <a:t>No-funds Agreements</a:t>
            </a:r>
          </a:p>
        </p:txBody>
      </p:sp>
    </p:spTree>
    <p:extLst>
      <p:ext uri="{BB962C8B-B14F-4D97-AF65-F5344CB8AC3E}">
        <p14:creationId xmlns:p14="http://schemas.microsoft.com/office/powerpoint/2010/main" val="37975371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No-funds Agreements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No-funds </a:t>
            </a:r>
            <a:r>
              <a:rPr lang="en-US" dirty="0"/>
              <a:t>agreements set out expectations, terms, and requirements that protect the interests of the investigators and </a:t>
            </a:r>
            <a:r>
              <a:rPr lang="en-US" dirty="0" smtClean="0"/>
              <a:t>FSU during unfunded collaborations.</a:t>
            </a:r>
          </a:p>
          <a:p>
            <a:r>
              <a:rPr lang="en-US" dirty="0" smtClean="0"/>
              <a:t>However, they sometimes </a:t>
            </a:r>
            <a:r>
              <a:rPr lang="en-US" dirty="0"/>
              <a:t>contain restrictive language that may conflict with basic academic rights, intellectual property rights, and/or other terms that must be negotiated. </a:t>
            </a:r>
            <a:endParaRPr lang="en-US" dirty="0" smtClean="0"/>
          </a:p>
          <a:p>
            <a:r>
              <a:rPr lang="en-US" dirty="0"/>
              <a:t>All non-financial agreements are </a:t>
            </a:r>
            <a:r>
              <a:rPr lang="en-US" u="sng" dirty="0"/>
              <a:t>legal contracts </a:t>
            </a:r>
            <a:r>
              <a:rPr lang="en-US" dirty="0"/>
              <a:t>between two parties; therefore, faculty members, chairs, and deans </a:t>
            </a:r>
            <a:r>
              <a:rPr lang="en-US" b="1" dirty="0"/>
              <a:t>do </a:t>
            </a:r>
            <a:r>
              <a:rPr lang="en-US" b="1" dirty="0" smtClean="0"/>
              <a:t>not </a:t>
            </a:r>
            <a:r>
              <a:rPr lang="en-US" dirty="0" smtClean="0"/>
              <a:t>have </a:t>
            </a:r>
            <a:r>
              <a:rPr lang="en-US" dirty="0"/>
              <a:t>the authority to sign these agreements on behalf of the University.</a:t>
            </a:r>
          </a:p>
          <a:p>
            <a:endParaRPr lang="en-US" dirty="0"/>
          </a:p>
        </p:txBody>
      </p:sp>
    </p:spTree>
    <p:extLst>
      <p:ext uri="{BB962C8B-B14F-4D97-AF65-F5344CB8AC3E}">
        <p14:creationId xmlns:p14="http://schemas.microsoft.com/office/powerpoint/2010/main" val="419805956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Non-disclosure Agreements</a:t>
            </a:r>
            <a:endParaRPr lang="en-US" dirty="0"/>
          </a:p>
        </p:txBody>
      </p:sp>
      <p:sp>
        <p:nvSpPr>
          <p:cNvPr id="3" name="Content Placeholder 2"/>
          <p:cNvSpPr>
            <a:spLocks noGrp="1"/>
          </p:cNvSpPr>
          <p:nvPr>
            <p:ph idx="1"/>
          </p:nvPr>
        </p:nvSpPr>
        <p:spPr/>
        <p:txBody>
          <a:bodyPr>
            <a:normAutofit lnSpcReduction="10000"/>
          </a:bodyPr>
          <a:lstStyle/>
          <a:p>
            <a:r>
              <a:rPr lang="en-US" dirty="0" smtClean="0"/>
              <a:t>A</a:t>
            </a:r>
            <a:r>
              <a:rPr lang="en-US" dirty="0"/>
              <a:t> non-disclosure agreement (NDA) is required to ensure that certain information disclosed in discussions or transmissions is kept confidential and is only used for the limited purposes defined in the NDA. </a:t>
            </a:r>
            <a:endParaRPr lang="en-US" dirty="0" smtClean="0"/>
          </a:p>
          <a:p>
            <a:r>
              <a:rPr lang="en-US" dirty="0" smtClean="0"/>
              <a:t>NDAs </a:t>
            </a:r>
            <a:r>
              <a:rPr lang="en-US" dirty="0"/>
              <a:t>can also be </a:t>
            </a:r>
            <a:r>
              <a:rPr lang="en-US" dirty="0" smtClean="0"/>
              <a:t>referred to as Confidentiality Agreements</a:t>
            </a:r>
            <a:r>
              <a:rPr lang="en-US" dirty="0"/>
              <a:t> </a:t>
            </a:r>
            <a:r>
              <a:rPr lang="en-US" dirty="0" smtClean="0"/>
              <a:t>(CDAs).</a:t>
            </a:r>
          </a:p>
          <a:p>
            <a:r>
              <a:rPr lang="en-US" dirty="0" smtClean="0"/>
              <a:t>NDAs are negotiated and signed by the Office of Commercialization.</a:t>
            </a:r>
            <a:endParaRPr lang="en-US" dirty="0"/>
          </a:p>
        </p:txBody>
      </p:sp>
    </p:spTree>
    <p:extLst>
      <p:ext uri="{BB962C8B-B14F-4D97-AF65-F5344CB8AC3E}">
        <p14:creationId xmlns:p14="http://schemas.microsoft.com/office/powerpoint/2010/main" val="41064023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Use Agreements</a:t>
            </a:r>
            <a:endParaRPr lang="en-US" dirty="0"/>
          </a:p>
        </p:txBody>
      </p:sp>
      <p:sp>
        <p:nvSpPr>
          <p:cNvPr id="3" name="Content Placeholder 2"/>
          <p:cNvSpPr>
            <a:spLocks noGrp="1"/>
          </p:cNvSpPr>
          <p:nvPr>
            <p:ph idx="1"/>
          </p:nvPr>
        </p:nvSpPr>
        <p:spPr/>
        <p:txBody>
          <a:bodyPr>
            <a:normAutofit fontScale="85000" lnSpcReduction="10000"/>
          </a:bodyPr>
          <a:lstStyle/>
          <a:p>
            <a:r>
              <a:rPr lang="en-US" dirty="0"/>
              <a:t>A Data Use Agreement (DUA) may be required any time there will be a transfer of data, a dataset, or software that is non-public or is otherwise subject to restrictions on its use. </a:t>
            </a:r>
            <a:endParaRPr lang="en-US" dirty="0" smtClean="0"/>
          </a:p>
          <a:p>
            <a:r>
              <a:rPr lang="en-US" dirty="0" smtClean="0"/>
              <a:t>A</a:t>
            </a:r>
            <a:r>
              <a:rPr lang="en-US" dirty="0"/>
              <a:t> DUA may or may not consist of human subject data. DUAs can </a:t>
            </a:r>
            <a:r>
              <a:rPr lang="en-US" dirty="0" smtClean="0"/>
              <a:t>be either “incoming” (</a:t>
            </a:r>
            <a:r>
              <a:rPr lang="en-US" dirty="0"/>
              <a:t>FSU receives data from an outside entity) </a:t>
            </a:r>
            <a:r>
              <a:rPr lang="en-US" dirty="0" smtClean="0"/>
              <a:t>or “outgoing” (</a:t>
            </a:r>
            <a:r>
              <a:rPr lang="en-US" dirty="0"/>
              <a:t>data housed at FSU are shared with an outside entity</a:t>
            </a:r>
            <a:r>
              <a:rPr lang="en-US" dirty="0" smtClean="0"/>
              <a:t>).</a:t>
            </a:r>
          </a:p>
          <a:p>
            <a:r>
              <a:rPr lang="en-US" dirty="0" smtClean="0"/>
              <a:t>DUAs are negotiated by the Office of Research Compliance Programs and signed by the Vice President for Research.</a:t>
            </a:r>
            <a:endParaRPr lang="en-US" dirty="0"/>
          </a:p>
        </p:txBody>
      </p:sp>
    </p:spTree>
    <p:extLst>
      <p:ext uri="{BB962C8B-B14F-4D97-AF65-F5344CB8AC3E}">
        <p14:creationId xmlns:p14="http://schemas.microsoft.com/office/powerpoint/2010/main" val="40750786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Transfer Agreements</a:t>
            </a:r>
            <a:endParaRPr lang="en-US" dirty="0"/>
          </a:p>
        </p:txBody>
      </p:sp>
      <p:sp>
        <p:nvSpPr>
          <p:cNvPr id="3" name="Content Placeholder 2"/>
          <p:cNvSpPr>
            <a:spLocks noGrp="1"/>
          </p:cNvSpPr>
          <p:nvPr>
            <p:ph idx="1"/>
          </p:nvPr>
        </p:nvSpPr>
        <p:spPr/>
        <p:txBody>
          <a:bodyPr/>
          <a:lstStyle/>
          <a:p>
            <a:r>
              <a:rPr lang="en-US" dirty="0" smtClean="0"/>
              <a:t>A Material </a:t>
            </a:r>
            <a:r>
              <a:rPr lang="en-US" dirty="0"/>
              <a:t>Transfer Agreement (MTA) is </a:t>
            </a:r>
            <a:r>
              <a:rPr lang="en-US" dirty="0" smtClean="0"/>
              <a:t>often required </a:t>
            </a:r>
            <a:r>
              <a:rPr lang="en-US" dirty="0"/>
              <a:t>when sending or receiving physical materials or software to/from a non-FSU entity. </a:t>
            </a:r>
            <a:endParaRPr lang="en-US" dirty="0" smtClean="0"/>
          </a:p>
          <a:p>
            <a:r>
              <a:rPr lang="en-US" dirty="0" smtClean="0"/>
              <a:t>MTAs </a:t>
            </a:r>
            <a:r>
              <a:rPr lang="en-US" dirty="0"/>
              <a:t>are negotiated by the </a:t>
            </a:r>
            <a:r>
              <a:rPr lang="en-US" dirty="0" smtClean="0"/>
              <a:t>Research Legal Counsel and </a:t>
            </a:r>
            <a:r>
              <a:rPr lang="en-US" dirty="0"/>
              <a:t>signed by the Vice President for </a:t>
            </a:r>
            <a:r>
              <a:rPr lang="en-US" dirty="0" smtClean="0"/>
              <a:t>Research.</a:t>
            </a:r>
            <a:endParaRPr lang="en-US" dirty="0"/>
          </a:p>
        </p:txBody>
      </p:sp>
    </p:spTree>
    <p:extLst>
      <p:ext uri="{BB962C8B-B14F-4D97-AF65-F5344CB8AC3E}">
        <p14:creationId xmlns:p14="http://schemas.microsoft.com/office/powerpoint/2010/main" val="4947359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No-funds Agreements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This category is a </a:t>
            </a:r>
            <a:r>
              <a:rPr lang="en-US" dirty="0" smtClean="0"/>
              <a:t>catch-all </a:t>
            </a:r>
            <a:r>
              <a:rPr lang="en-US" dirty="0"/>
              <a:t>for any agreements that do not fall into the above categories. Examples include:</a:t>
            </a:r>
          </a:p>
          <a:p>
            <a:pPr lvl="1"/>
            <a:r>
              <a:rPr lang="en-US" dirty="0"/>
              <a:t>Teaming agreements  </a:t>
            </a:r>
          </a:p>
          <a:p>
            <a:pPr lvl="1"/>
            <a:r>
              <a:rPr lang="en-US" dirty="0"/>
              <a:t>Memorandums of Understanding</a:t>
            </a:r>
          </a:p>
          <a:p>
            <a:pPr lvl="1"/>
            <a:r>
              <a:rPr lang="en-US" dirty="0"/>
              <a:t>No-Funds Collaboration Agreements</a:t>
            </a:r>
          </a:p>
          <a:p>
            <a:pPr lvl="1"/>
            <a:r>
              <a:rPr lang="en-US" dirty="0"/>
              <a:t>Facility Access or Use Agreements</a:t>
            </a:r>
          </a:p>
          <a:p>
            <a:pPr lvl="1"/>
            <a:r>
              <a:rPr lang="en-US" dirty="0"/>
              <a:t>Vehicle and Equipment Loan </a:t>
            </a:r>
            <a:r>
              <a:rPr lang="en-US" dirty="0" smtClean="0"/>
              <a:t>Agreements</a:t>
            </a:r>
          </a:p>
          <a:p>
            <a:r>
              <a:rPr lang="en-US" dirty="0" smtClean="0"/>
              <a:t>Most often, these types of agreements </a:t>
            </a:r>
            <a:r>
              <a:rPr lang="en-US" dirty="0"/>
              <a:t>are negotiated by the Research Legal Counsel and signed by the Vice President for Research.</a:t>
            </a:r>
          </a:p>
          <a:p>
            <a:endParaRPr lang="en-US" b="1" dirty="0"/>
          </a:p>
          <a:p>
            <a:endParaRPr lang="en-US" dirty="0"/>
          </a:p>
        </p:txBody>
      </p:sp>
    </p:spTree>
    <p:extLst>
      <p:ext uri="{BB962C8B-B14F-4D97-AF65-F5344CB8AC3E}">
        <p14:creationId xmlns:p14="http://schemas.microsoft.com/office/powerpoint/2010/main" val="24048127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pic>
        <p:nvPicPr>
          <p:cNvPr id="5" name="Picture 6" descr="C:\Users\dkey\AppData\Local\Microsoft\Windows\Temporary Internet Files\Content.IE5\5B90OJX9\question-mark[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362200"/>
            <a:ext cx="3759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5776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a:xfrm>
            <a:off x="1435608" y="2667000"/>
            <a:ext cx="7498080" cy="3581400"/>
          </a:xfrm>
        </p:spPr>
        <p:txBody>
          <a:bodyPr>
            <a:normAutofit/>
          </a:bodyPr>
          <a:lstStyle/>
          <a:p>
            <a:pPr marL="0" indent="0" algn="ctr">
              <a:spcBef>
                <a:spcPts val="0"/>
              </a:spcBef>
              <a:buNone/>
            </a:pPr>
            <a:r>
              <a:rPr lang="en-US" altLang="en-US" sz="2800" dirty="0">
                <a:latin typeface="Calibri" panose="020F0502020204030204" pitchFamily="34" charset="0"/>
              </a:rPr>
              <a:t>Diana Key</a:t>
            </a:r>
          </a:p>
          <a:p>
            <a:pPr marL="0" indent="0" algn="ctr">
              <a:spcBef>
                <a:spcPts val="0"/>
              </a:spcBef>
              <a:buNone/>
            </a:pPr>
            <a:r>
              <a:rPr lang="en-US" altLang="en-US" sz="2800" dirty="0">
                <a:latin typeface="Calibri" panose="020F0502020204030204" pitchFamily="34" charset="0"/>
              </a:rPr>
              <a:t>Director, Research Compliance Programs</a:t>
            </a:r>
          </a:p>
          <a:p>
            <a:pPr marL="0" indent="0" algn="ctr">
              <a:spcBef>
                <a:spcPts val="0"/>
              </a:spcBef>
              <a:buNone/>
            </a:pPr>
            <a:r>
              <a:rPr lang="en-US" altLang="en-US" sz="2800" dirty="0" smtClean="0">
                <a:latin typeface="Calibri" panose="020F0502020204030204" pitchFamily="34" charset="0"/>
              </a:rPr>
              <a:t>2019 </a:t>
            </a:r>
            <a:r>
              <a:rPr lang="en-US" altLang="en-US" sz="2800" dirty="0">
                <a:latin typeface="Calibri" panose="020F0502020204030204" pitchFamily="34" charset="0"/>
              </a:rPr>
              <a:t>Westcott North </a:t>
            </a:r>
            <a:r>
              <a:rPr lang="en-US" altLang="en-US" sz="2800" dirty="0" smtClean="0">
                <a:latin typeface="Calibri" panose="020F0502020204030204" pitchFamily="34" charset="0"/>
              </a:rPr>
              <a:t>Annex</a:t>
            </a:r>
          </a:p>
          <a:p>
            <a:pPr marL="0" indent="0" algn="ctr">
              <a:spcBef>
                <a:spcPts val="0"/>
              </a:spcBef>
              <a:buNone/>
            </a:pPr>
            <a:r>
              <a:rPr lang="en-US" altLang="en-US" sz="2800" dirty="0" smtClean="0">
                <a:latin typeface="Calibri" panose="020F0502020204030204" pitchFamily="34" charset="0"/>
              </a:rPr>
              <a:t>dkey@fsu.edu</a:t>
            </a:r>
            <a:endParaRPr lang="en-US" altLang="en-US" sz="2800" dirty="0">
              <a:latin typeface="Calibri" panose="020F0502020204030204" pitchFamily="34" charset="0"/>
            </a:endParaRPr>
          </a:p>
          <a:p>
            <a:pPr marL="0" indent="0" algn="ctr">
              <a:spcBef>
                <a:spcPts val="0"/>
              </a:spcBef>
              <a:buNone/>
            </a:pPr>
            <a:r>
              <a:rPr lang="en-US" altLang="en-US" sz="2800" dirty="0" smtClean="0">
                <a:latin typeface="Calibri" panose="020F0502020204030204" pitchFamily="34" charset="0"/>
              </a:rPr>
              <a:t>850.644.8648</a:t>
            </a:r>
            <a:endParaRPr lang="en-US" altLang="en-US" sz="2800" dirty="0">
              <a:latin typeface="Calibri" panose="020F0502020204030204" pitchFamily="34" charset="0"/>
            </a:endParaRPr>
          </a:p>
          <a:p>
            <a:pPr marL="0" indent="0" algn="ctr">
              <a:spcBef>
                <a:spcPts val="0"/>
              </a:spcBef>
              <a:buNone/>
            </a:pPr>
            <a:r>
              <a:rPr lang="en-US" altLang="en-US" sz="2800" dirty="0">
                <a:latin typeface="Calibri" panose="020F0502020204030204" pitchFamily="34" charset="0"/>
              </a:rPr>
              <a:t>www.research.fsu.edu/research-compliance</a:t>
            </a:r>
            <a:r>
              <a:rPr lang="en-US" altLang="en-US" sz="2800" dirty="0" smtClean="0">
                <a:latin typeface="Calibri" panose="020F0502020204030204" pitchFamily="34" charset="0"/>
              </a:rPr>
              <a:t>/</a:t>
            </a:r>
            <a:endParaRPr lang="en-US" altLang="en-US" sz="2800" dirty="0">
              <a:latin typeface="Calibri" panose="020F0502020204030204" pitchFamily="34" charset="0"/>
            </a:endParaRPr>
          </a:p>
        </p:txBody>
      </p:sp>
    </p:spTree>
    <p:extLst>
      <p:ext uri="{BB962C8B-B14F-4D97-AF65-F5344CB8AC3E}">
        <p14:creationId xmlns:p14="http://schemas.microsoft.com/office/powerpoint/2010/main" val="23313617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1113</TotalTime>
  <Words>4045</Words>
  <Application>Microsoft Office PowerPoint</Application>
  <PresentationFormat>On-screen Show (4:3)</PresentationFormat>
  <Paragraphs>421</Paragraphs>
  <Slides>97</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97</vt:i4>
      </vt:variant>
    </vt:vector>
  </HeadingPairs>
  <TitlesOfParts>
    <vt:vector size="106" baseType="lpstr">
      <vt:lpstr>Arial</vt:lpstr>
      <vt:lpstr>Calibri</vt:lpstr>
      <vt:lpstr>Comic Sans MS</vt:lpstr>
      <vt:lpstr>Gill Sans MT</vt:lpstr>
      <vt:lpstr>Times New Roman</vt:lpstr>
      <vt:lpstr>Verdana</vt:lpstr>
      <vt:lpstr>Wingdings</vt:lpstr>
      <vt:lpstr>Wingdings 2</vt:lpstr>
      <vt:lpstr>Solstice</vt:lpstr>
      <vt:lpstr>Research Compliance Overview</vt:lpstr>
      <vt:lpstr>Office Research Compliance Programs (ORCP)</vt:lpstr>
      <vt:lpstr>ORCP</vt:lpstr>
      <vt:lpstr>Research Compliance Website https://www.research.fsu.edu/research-compliance/</vt:lpstr>
      <vt:lpstr>PowerPoint Presentation</vt:lpstr>
      <vt:lpstr>PowerPoint Presentation</vt:lpstr>
      <vt:lpstr>PowerPoint Presentation</vt:lpstr>
      <vt:lpstr>Conflicts of Interest</vt:lpstr>
      <vt:lpstr>Conflict of Interest in Research</vt:lpstr>
      <vt:lpstr>Potential Bases for COI</vt:lpstr>
      <vt:lpstr>Potential Bases for COI</vt:lpstr>
      <vt:lpstr>Potential Bases for COI</vt:lpstr>
      <vt:lpstr>Federal Uniform Guidance</vt:lpstr>
      <vt:lpstr>Federal Financial Conflict of Interest </vt:lpstr>
      <vt:lpstr>Goals of FSU’s FCOI Policy</vt:lpstr>
      <vt:lpstr>Subrecipients</vt:lpstr>
      <vt:lpstr>State of Florida Code of Ethics F.S. Chapter 112</vt:lpstr>
      <vt:lpstr>Conflict of Interest in Procurement</vt:lpstr>
      <vt:lpstr>Conflict of Interest and  Intellectual Property</vt:lpstr>
      <vt:lpstr>Conflict of Interest and  Intellectual Property</vt:lpstr>
      <vt:lpstr>Managing a Conflict</vt:lpstr>
      <vt:lpstr>Non-compliance/Disciplinary Action</vt:lpstr>
      <vt:lpstr>What Did You Learn Today?</vt:lpstr>
      <vt:lpstr>What Did You Learn Today?</vt:lpstr>
      <vt:lpstr>What Did You Learn Today?</vt:lpstr>
      <vt:lpstr>What Did You Learn Today?</vt:lpstr>
      <vt:lpstr>What Did You Learn Today?</vt:lpstr>
      <vt:lpstr>What Did You Learn Today?</vt:lpstr>
      <vt:lpstr>What Did You Learn Today?</vt:lpstr>
      <vt:lpstr>What Did You Learn Today?</vt:lpstr>
      <vt:lpstr>Online On-Demand Training</vt:lpstr>
      <vt:lpstr>Questions</vt:lpstr>
      <vt:lpstr>Export Controls </vt:lpstr>
      <vt:lpstr>What Is An Export?</vt:lpstr>
      <vt:lpstr>Who is a Foreign National? </vt:lpstr>
      <vt:lpstr>3 Primary EC Regimes</vt:lpstr>
      <vt:lpstr>Proprietary/Restricted Research</vt:lpstr>
      <vt:lpstr>Penalties</vt:lpstr>
      <vt:lpstr>Worried? Don’t Be!</vt:lpstr>
      <vt:lpstr>Fundamental Research Exclusions</vt:lpstr>
      <vt:lpstr>Public Domain Exclusions</vt:lpstr>
      <vt:lpstr>Educational Information Exclusions</vt:lpstr>
      <vt:lpstr>OFAC Exclusions</vt:lpstr>
      <vt:lpstr>Full-Time University Employees</vt:lpstr>
      <vt:lpstr>International Travel</vt:lpstr>
      <vt:lpstr>International Travel</vt:lpstr>
      <vt:lpstr>International Shipping</vt:lpstr>
      <vt:lpstr>Procurement</vt:lpstr>
      <vt:lpstr>FSU EC Compliance Plan</vt:lpstr>
      <vt:lpstr>Is this an export?</vt:lpstr>
      <vt:lpstr>Is this an export?</vt:lpstr>
      <vt:lpstr>Is this an export?</vt:lpstr>
      <vt:lpstr>How Can I Help my University with Export Compliance??</vt:lpstr>
      <vt:lpstr>Online On-Demand Training</vt:lpstr>
      <vt:lpstr>Questions</vt:lpstr>
      <vt:lpstr>Research Misconduct</vt:lpstr>
      <vt:lpstr>Research Misconduct</vt:lpstr>
      <vt:lpstr>Research Misconduct</vt:lpstr>
      <vt:lpstr>Why does Research Misconduct Happen?</vt:lpstr>
      <vt:lpstr>How is Research Misconduct Identified?</vt:lpstr>
      <vt:lpstr>Impacts of Allegations</vt:lpstr>
      <vt:lpstr>Policy 7A-2, Misconduct in Research, Creative Activity, and Scholarship</vt:lpstr>
      <vt:lpstr>Applicability</vt:lpstr>
      <vt:lpstr>Responsibility to Report Misconduct</vt:lpstr>
      <vt:lpstr>Who is Accountable?</vt:lpstr>
      <vt:lpstr>Findings of Misconduct</vt:lpstr>
      <vt:lpstr>iThenticate</vt:lpstr>
      <vt:lpstr>Consequences</vt:lpstr>
      <vt:lpstr>Research Misconduct – Questionable Research Practices (QRPs)</vt:lpstr>
      <vt:lpstr>QRPs</vt:lpstr>
      <vt:lpstr>QRPs</vt:lpstr>
      <vt:lpstr>Online On-Demand Training</vt:lpstr>
      <vt:lpstr>Questions</vt:lpstr>
      <vt:lpstr>Protection of  Research Data</vt:lpstr>
      <vt:lpstr>Data Classification</vt:lpstr>
      <vt:lpstr>Protected Data</vt:lpstr>
      <vt:lpstr>Private Data</vt:lpstr>
      <vt:lpstr>Public Data</vt:lpstr>
      <vt:lpstr>Information Security</vt:lpstr>
      <vt:lpstr>Information Privacy</vt:lpstr>
      <vt:lpstr>Federal Regulations</vt:lpstr>
      <vt:lpstr>HIPAA – Health Insurance Portability and Accountability Act</vt:lpstr>
      <vt:lpstr>HIPAA Training</vt:lpstr>
      <vt:lpstr>FERPA – Family Educational Rights and Privacy Act</vt:lpstr>
      <vt:lpstr>GDPR - European Union (EU) General Data Protection Regulation</vt:lpstr>
      <vt:lpstr>GDPR - European Union (EU) General Data Protection Regulation</vt:lpstr>
      <vt:lpstr>CUI - Controlled Unclassified Information </vt:lpstr>
      <vt:lpstr>CUI - Controlled Unclassified Information </vt:lpstr>
      <vt:lpstr>Questions</vt:lpstr>
      <vt:lpstr>No-funds Agreements</vt:lpstr>
      <vt:lpstr>No-funds Agreements</vt:lpstr>
      <vt:lpstr>Non-disclosure Agreements</vt:lpstr>
      <vt:lpstr>Data Use Agreements</vt:lpstr>
      <vt:lpstr>Material Transfer Agreements</vt:lpstr>
      <vt:lpstr>Other No-funds Agreements</vt:lpstr>
      <vt:lpstr>Questions</vt:lpstr>
      <vt:lpstr>Contact</vt:lpstr>
    </vt:vector>
  </TitlesOfParts>
  <Company>FSU Office of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COI &amp; EC</dc:title>
  <dc:creator>dkey@fsu.edu</dc:creator>
  <cp:lastModifiedBy>Diana Key</cp:lastModifiedBy>
  <cp:revision>110</cp:revision>
  <cp:lastPrinted>2014-12-10T21:13:29Z</cp:lastPrinted>
  <dcterms:created xsi:type="dcterms:W3CDTF">2014-12-09T19:28:06Z</dcterms:created>
  <dcterms:modified xsi:type="dcterms:W3CDTF">2019-06-18T14:35:57Z</dcterms:modified>
</cp:coreProperties>
</file>