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4" r:id="rId16"/>
    <p:sldId id="275" r:id="rId17"/>
    <p:sldId id="271" r:id="rId18"/>
    <p:sldId id="272" r:id="rId19"/>
    <p:sldId id="273" r:id="rId20"/>
  </p:sldIdLst>
  <p:sldSz cx="12192000" cy="6858000"/>
  <p:notesSz cx="6858000" cy="9144000"/>
  <p:defaultTextStyle>
    <a:defPPr>
      <a:defRPr lang="en-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0302"/>
    <a:srgbClr val="520705"/>
    <a:srgbClr val="8D0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8"/>
    <p:restoredTop sz="96327"/>
  </p:normalViewPr>
  <p:slideViewPr>
    <p:cSldViewPr snapToGrid="0" snapToObjects="1">
      <p:cViewPr>
        <p:scale>
          <a:sx n="94" d="100"/>
          <a:sy n="94" d="100"/>
        </p:scale>
        <p:origin x="2072" y="1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chrishagemeyer/Documents/COGS/COGS%20Numbers%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chrishagemeyer/Documents/COGS/COGS%20Numbers%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chrishagemeyer/Documents/COGS/COGS%20Numbers%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chrishagemeyer/Documents/COGS/COGS%20Numbers%20.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Total Graduate Students</a:t>
            </a:r>
          </a:p>
        </c:rich>
      </c:tx>
      <c:layout>
        <c:manualLayout>
          <c:xMode val="edge"/>
          <c:yMode val="edge"/>
          <c:x val="0.23972447970559715"/>
          <c:y val="3.1226849892286686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PA"/>
        </a:p>
      </c:txPr>
    </c:title>
    <c:autoTitleDeleted val="0"/>
    <c:plotArea>
      <c:layout/>
      <c:lineChart>
        <c:grouping val="standard"/>
        <c:varyColors val="0"/>
        <c:ser>
          <c:idx val="0"/>
          <c:order val="0"/>
          <c:tx>
            <c:strRef>
              <c:f>Sheet7!$G$11</c:f>
              <c:strCache>
                <c:ptCount val="1"/>
                <c:pt idx="0">
                  <c:v>Total Grad</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Sheet7!$D$13:$D$18</c:f>
              <c:numCache>
                <c:formatCode>General</c:formatCode>
                <c:ptCount val="6"/>
                <c:pt idx="0">
                  <c:v>2015</c:v>
                </c:pt>
                <c:pt idx="1">
                  <c:v>2016</c:v>
                </c:pt>
                <c:pt idx="2">
                  <c:v>2017</c:v>
                </c:pt>
                <c:pt idx="3">
                  <c:v>2018</c:v>
                </c:pt>
                <c:pt idx="4">
                  <c:v>2019</c:v>
                </c:pt>
                <c:pt idx="5">
                  <c:v>2020</c:v>
                </c:pt>
              </c:numCache>
            </c:numRef>
          </c:cat>
          <c:val>
            <c:numRef>
              <c:f>Sheet7!$G$13:$G$18</c:f>
              <c:numCache>
                <c:formatCode>#,##0</c:formatCode>
                <c:ptCount val="6"/>
                <c:pt idx="0">
                  <c:v>9014</c:v>
                </c:pt>
                <c:pt idx="1">
                  <c:v>10247</c:v>
                </c:pt>
                <c:pt idx="2">
                  <c:v>9088</c:v>
                </c:pt>
                <c:pt idx="3">
                  <c:v>9294</c:v>
                </c:pt>
                <c:pt idx="4">
                  <c:v>9476</c:v>
                </c:pt>
                <c:pt idx="5">
                  <c:v>11433</c:v>
                </c:pt>
              </c:numCache>
            </c:numRef>
          </c:val>
          <c:smooth val="0"/>
          <c:extLst>
            <c:ext xmlns:c16="http://schemas.microsoft.com/office/drawing/2014/chart" uri="{C3380CC4-5D6E-409C-BE32-E72D297353CC}">
              <c16:uniqueId val="{00000000-2B8D-B943-8319-6350044528C9}"/>
            </c:ext>
          </c:extLst>
        </c:ser>
        <c:dLbls>
          <c:showLegendKey val="0"/>
          <c:showVal val="0"/>
          <c:showCatName val="0"/>
          <c:showSerName val="0"/>
          <c:showPercent val="0"/>
          <c:showBubbleSize val="0"/>
        </c:dLbls>
        <c:smooth val="0"/>
        <c:axId val="1326600271"/>
        <c:axId val="1327453279"/>
      </c:lineChart>
      <c:catAx>
        <c:axId val="1326600271"/>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PA"/>
          </a:p>
        </c:txPr>
        <c:crossAx val="1327453279"/>
        <c:crosses val="autoZero"/>
        <c:auto val="1"/>
        <c:lblAlgn val="ctr"/>
        <c:lblOffset val="100"/>
        <c:noMultiLvlLbl val="0"/>
      </c:catAx>
      <c:valAx>
        <c:axId val="1327453279"/>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PA"/>
          </a:p>
        </c:txPr>
        <c:crossAx val="1326600271"/>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P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FSU Childcare Budget</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PA"/>
        </a:p>
      </c:txPr>
    </c:title>
    <c:autoTitleDeleted val="0"/>
    <c:plotArea>
      <c:layout/>
      <c:lineChart>
        <c:grouping val="standard"/>
        <c:varyColors val="0"/>
        <c:ser>
          <c:idx val="0"/>
          <c:order val="0"/>
          <c:tx>
            <c:strRef>
              <c:f>Sheet7!$C$11</c:f>
              <c:strCache>
                <c:ptCount val="1"/>
                <c:pt idx="0">
                  <c:v>Childcare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Sheet7!$D$13:$D$18</c:f>
              <c:numCache>
                <c:formatCode>General</c:formatCode>
                <c:ptCount val="6"/>
                <c:pt idx="0">
                  <c:v>2015</c:v>
                </c:pt>
                <c:pt idx="1">
                  <c:v>2016</c:v>
                </c:pt>
                <c:pt idx="2">
                  <c:v>2017</c:v>
                </c:pt>
                <c:pt idx="3">
                  <c:v>2018</c:v>
                </c:pt>
                <c:pt idx="4">
                  <c:v>2019</c:v>
                </c:pt>
                <c:pt idx="5">
                  <c:v>2020</c:v>
                </c:pt>
              </c:numCache>
            </c:numRef>
          </c:cat>
          <c:val>
            <c:numRef>
              <c:f>Sheet7!$C$13:$C$18</c:f>
              <c:numCache>
                <c:formatCode>#,##0</c:formatCode>
                <c:ptCount val="6"/>
                <c:pt idx="0">
                  <c:v>84810</c:v>
                </c:pt>
                <c:pt idx="1">
                  <c:v>87000</c:v>
                </c:pt>
                <c:pt idx="2">
                  <c:v>89610</c:v>
                </c:pt>
                <c:pt idx="3">
                  <c:v>61564</c:v>
                </c:pt>
                <c:pt idx="4">
                  <c:v>64642</c:v>
                </c:pt>
                <c:pt idx="5">
                  <c:v>65000</c:v>
                </c:pt>
              </c:numCache>
            </c:numRef>
          </c:val>
          <c:smooth val="0"/>
          <c:extLst>
            <c:ext xmlns:c16="http://schemas.microsoft.com/office/drawing/2014/chart" uri="{C3380CC4-5D6E-409C-BE32-E72D297353CC}">
              <c16:uniqueId val="{00000000-37FB-7448-9BC1-AA2EC0F3446A}"/>
            </c:ext>
          </c:extLst>
        </c:ser>
        <c:dLbls>
          <c:showLegendKey val="0"/>
          <c:showVal val="0"/>
          <c:showCatName val="0"/>
          <c:showSerName val="0"/>
          <c:showPercent val="0"/>
          <c:showBubbleSize val="0"/>
        </c:dLbls>
        <c:smooth val="0"/>
        <c:axId val="1717292383"/>
        <c:axId val="1717294031"/>
      </c:lineChart>
      <c:catAx>
        <c:axId val="1717292383"/>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PA"/>
          </a:p>
        </c:txPr>
        <c:crossAx val="1717294031"/>
        <c:crosses val="autoZero"/>
        <c:auto val="1"/>
        <c:lblAlgn val="ctr"/>
        <c:lblOffset val="100"/>
        <c:noMultiLvlLbl val="0"/>
      </c:catAx>
      <c:valAx>
        <c:axId val="1717294031"/>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PA"/>
          </a:p>
        </c:txPr>
        <c:crossAx val="1717292383"/>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PA"/>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MSC vs LSC Budget</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PA"/>
        </a:p>
      </c:txPr>
    </c:title>
    <c:autoTitleDeleted val="0"/>
    <c:plotArea>
      <c:layout/>
      <c:lineChart>
        <c:grouping val="standard"/>
        <c:varyColors val="0"/>
        <c:ser>
          <c:idx val="0"/>
          <c:order val="0"/>
          <c:tx>
            <c:strRef>
              <c:f>Sheet7!$H$11</c:f>
              <c:strCache>
                <c:ptCount val="1"/>
                <c:pt idx="0">
                  <c:v>Law Budget </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delete val="1"/>
          </c:dLbls>
          <c:cat>
            <c:numRef>
              <c:f>Sheet7!$D$13:$D$18</c:f>
              <c:numCache>
                <c:formatCode>General</c:formatCode>
                <c:ptCount val="6"/>
                <c:pt idx="0">
                  <c:v>2015</c:v>
                </c:pt>
                <c:pt idx="1">
                  <c:v>2016</c:v>
                </c:pt>
                <c:pt idx="2">
                  <c:v>2017</c:v>
                </c:pt>
                <c:pt idx="3">
                  <c:v>2018</c:v>
                </c:pt>
                <c:pt idx="4">
                  <c:v>2019</c:v>
                </c:pt>
                <c:pt idx="5">
                  <c:v>2020</c:v>
                </c:pt>
              </c:numCache>
            </c:numRef>
          </c:cat>
          <c:val>
            <c:numRef>
              <c:f>Sheet7!$H$13:$H$18</c:f>
              <c:numCache>
                <c:formatCode>#,##0</c:formatCode>
                <c:ptCount val="6"/>
                <c:pt idx="0">
                  <c:v>48220</c:v>
                </c:pt>
                <c:pt idx="1">
                  <c:v>43500</c:v>
                </c:pt>
                <c:pt idx="2">
                  <c:v>40000</c:v>
                </c:pt>
                <c:pt idx="3">
                  <c:v>42000</c:v>
                </c:pt>
                <c:pt idx="4">
                  <c:v>42000</c:v>
                </c:pt>
                <c:pt idx="5">
                  <c:v>44000</c:v>
                </c:pt>
              </c:numCache>
            </c:numRef>
          </c:val>
          <c:smooth val="0"/>
          <c:extLst>
            <c:ext xmlns:c16="http://schemas.microsoft.com/office/drawing/2014/chart" uri="{C3380CC4-5D6E-409C-BE32-E72D297353CC}">
              <c16:uniqueId val="{00000000-A5CB-CC45-AC36-B18FAE0C796C}"/>
            </c:ext>
          </c:extLst>
        </c:ser>
        <c:ser>
          <c:idx val="1"/>
          <c:order val="1"/>
          <c:tx>
            <c:strRef>
              <c:f>Sheet7!$I$11</c:f>
              <c:strCache>
                <c:ptCount val="1"/>
                <c:pt idx="0">
                  <c:v>Med Budget </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delete val="1"/>
          </c:dLbls>
          <c:cat>
            <c:numRef>
              <c:f>Sheet7!$D$13:$D$18</c:f>
              <c:numCache>
                <c:formatCode>General</c:formatCode>
                <c:ptCount val="6"/>
                <c:pt idx="0">
                  <c:v>2015</c:v>
                </c:pt>
                <c:pt idx="1">
                  <c:v>2016</c:v>
                </c:pt>
                <c:pt idx="2">
                  <c:v>2017</c:v>
                </c:pt>
                <c:pt idx="3">
                  <c:v>2018</c:v>
                </c:pt>
                <c:pt idx="4">
                  <c:v>2019</c:v>
                </c:pt>
                <c:pt idx="5">
                  <c:v>2020</c:v>
                </c:pt>
              </c:numCache>
            </c:numRef>
          </c:cat>
          <c:val>
            <c:numRef>
              <c:f>Sheet7!$I$13:$I$18</c:f>
              <c:numCache>
                <c:formatCode>#,##0</c:formatCode>
                <c:ptCount val="6"/>
                <c:pt idx="0">
                  <c:v>52000</c:v>
                </c:pt>
                <c:pt idx="1">
                  <c:v>43500</c:v>
                </c:pt>
                <c:pt idx="2">
                  <c:v>43500</c:v>
                </c:pt>
                <c:pt idx="3">
                  <c:v>46500</c:v>
                </c:pt>
                <c:pt idx="4">
                  <c:v>42000</c:v>
                </c:pt>
                <c:pt idx="5">
                  <c:v>44000</c:v>
                </c:pt>
              </c:numCache>
            </c:numRef>
          </c:val>
          <c:smooth val="0"/>
          <c:extLst>
            <c:ext xmlns:c16="http://schemas.microsoft.com/office/drawing/2014/chart" uri="{C3380CC4-5D6E-409C-BE32-E72D297353CC}">
              <c16:uniqueId val="{00000001-A5CB-CC45-AC36-B18FAE0C796C}"/>
            </c:ext>
          </c:extLst>
        </c:ser>
        <c:dLbls>
          <c:dLblPos val="ctr"/>
          <c:showLegendKey val="0"/>
          <c:showVal val="1"/>
          <c:showCatName val="0"/>
          <c:showSerName val="0"/>
          <c:showPercent val="0"/>
          <c:showBubbleSize val="0"/>
        </c:dLbls>
        <c:smooth val="0"/>
        <c:axId val="1307687023"/>
        <c:axId val="1800236767"/>
      </c:lineChart>
      <c:catAx>
        <c:axId val="1307687023"/>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PA"/>
          </a:p>
        </c:txPr>
        <c:crossAx val="1800236767"/>
        <c:crosses val="autoZero"/>
        <c:auto val="1"/>
        <c:lblAlgn val="ctr"/>
        <c:lblOffset val="100"/>
        <c:noMultiLvlLbl val="0"/>
      </c:catAx>
      <c:valAx>
        <c:axId val="1800236767"/>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PA"/>
          </a:p>
        </c:txPr>
        <c:crossAx val="1307687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PA"/>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PA"/>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Medical vs Law School Enrollment</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PA"/>
        </a:p>
      </c:txPr>
    </c:title>
    <c:autoTitleDeleted val="0"/>
    <c:plotArea>
      <c:layout/>
      <c:lineChart>
        <c:grouping val="standard"/>
        <c:varyColors val="0"/>
        <c:ser>
          <c:idx val="0"/>
          <c:order val="0"/>
          <c:tx>
            <c:strRef>
              <c:f>Sheet7!$E$11</c:f>
              <c:strCache>
                <c:ptCount val="1"/>
                <c:pt idx="0">
                  <c:v>Law</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Sheet7!$D$13:$D$18</c:f>
              <c:numCache>
                <c:formatCode>General</c:formatCode>
                <c:ptCount val="6"/>
                <c:pt idx="0">
                  <c:v>2015</c:v>
                </c:pt>
                <c:pt idx="1">
                  <c:v>2016</c:v>
                </c:pt>
                <c:pt idx="2">
                  <c:v>2017</c:v>
                </c:pt>
                <c:pt idx="3">
                  <c:v>2018</c:v>
                </c:pt>
                <c:pt idx="4">
                  <c:v>2019</c:v>
                </c:pt>
                <c:pt idx="5">
                  <c:v>2020</c:v>
                </c:pt>
              </c:numCache>
            </c:numRef>
          </c:cat>
          <c:val>
            <c:numRef>
              <c:f>Sheet7!$E$13:$E$18</c:f>
              <c:numCache>
                <c:formatCode>General</c:formatCode>
                <c:ptCount val="6"/>
                <c:pt idx="0">
                  <c:v>614</c:v>
                </c:pt>
                <c:pt idx="1">
                  <c:v>600</c:v>
                </c:pt>
                <c:pt idx="2">
                  <c:v>605</c:v>
                </c:pt>
                <c:pt idx="3">
                  <c:v>727</c:v>
                </c:pt>
                <c:pt idx="4">
                  <c:v>852</c:v>
                </c:pt>
                <c:pt idx="5">
                  <c:v>1024</c:v>
                </c:pt>
              </c:numCache>
            </c:numRef>
          </c:val>
          <c:smooth val="0"/>
          <c:extLst>
            <c:ext xmlns:c16="http://schemas.microsoft.com/office/drawing/2014/chart" uri="{C3380CC4-5D6E-409C-BE32-E72D297353CC}">
              <c16:uniqueId val="{00000000-B13E-F140-92E0-1C24B81A48B8}"/>
            </c:ext>
          </c:extLst>
        </c:ser>
        <c:ser>
          <c:idx val="1"/>
          <c:order val="1"/>
          <c:tx>
            <c:strRef>
              <c:f>Sheet7!$F$11</c:f>
              <c:strCache>
                <c:ptCount val="1"/>
                <c:pt idx="0">
                  <c:v>Medicine</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Sheet7!$D$13:$D$18</c:f>
              <c:numCache>
                <c:formatCode>General</c:formatCode>
                <c:ptCount val="6"/>
                <c:pt idx="0">
                  <c:v>2015</c:v>
                </c:pt>
                <c:pt idx="1">
                  <c:v>2016</c:v>
                </c:pt>
                <c:pt idx="2">
                  <c:v>2017</c:v>
                </c:pt>
                <c:pt idx="3">
                  <c:v>2018</c:v>
                </c:pt>
                <c:pt idx="4">
                  <c:v>2019</c:v>
                </c:pt>
                <c:pt idx="5">
                  <c:v>2020</c:v>
                </c:pt>
              </c:numCache>
            </c:numRef>
          </c:cat>
          <c:val>
            <c:numRef>
              <c:f>Sheet7!$F$13:$F$18</c:f>
              <c:numCache>
                <c:formatCode>General</c:formatCode>
                <c:ptCount val="6"/>
                <c:pt idx="0">
                  <c:v>532</c:v>
                </c:pt>
                <c:pt idx="1">
                  <c:v>526</c:v>
                </c:pt>
                <c:pt idx="2">
                  <c:v>564</c:v>
                </c:pt>
                <c:pt idx="3">
                  <c:v>624</c:v>
                </c:pt>
                <c:pt idx="4">
                  <c:v>658</c:v>
                </c:pt>
                <c:pt idx="5">
                  <c:v>711</c:v>
                </c:pt>
              </c:numCache>
            </c:numRef>
          </c:val>
          <c:smooth val="0"/>
          <c:extLst>
            <c:ext xmlns:c16="http://schemas.microsoft.com/office/drawing/2014/chart" uri="{C3380CC4-5D6E-409C-BE32-E72D297353CC}">
              <c16:uniqueId val="{00000001-B13E-F140-92E0-1C24B81A48B8}"/>
            </c:ext>
          </c:extLst>
        </c:ser>
        <c:dLbls>
          <c:showLegendKey val="0"/>
          <c:showVal val="0"/>
          <c:showCatName val="0"/>
          <c:showSerName val="0"/>
          <c:showPercent val="0"/>
          <c:showBubbleSize val="0"/>
        </c:dLbls>
        <c:smooth val="0"/>
        <c:axId val="1307359231"/>
        <c:axId val="1307360879"/>
      </c:lineChart>
      <c:catAx>
        <c:axId val="1307359231"/>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PA"/>
          </a:p>
        </c:txPr>
        <c:crossAx val="1307360879"/>
        <c:crosses val="autoZero"/>
        <c:auto val="1"/>
        <c:lblAlgn val="ctr"/>
        <c:lblOffset val="100"/>
        <c:noMultiLvlLbl val="0"/>
      </c:catAx>
      <c:valAx>
        <c:axId val="1307360879"/>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PA"/>
          </a:p>
        </c:txPr>
        <c:crossAx val="1307359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PA"/>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P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24F7D-B446-F340-80CF-E50B31CA2B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A"/>
          </a:p>
        </p:txBody>
      </p:sp>
      <p:sp>
        <p:nvSpPr>
          <p:cNvPr id="3" name="Subtitle 2">
            <a:extLst>
              <a:ext uri="{FF2B5EF4-FFF2-40B4-BE49-F238E27FC236}">
                <a16:creationId xmlns:a16="http://schemas.microsoft.com/office/drawing/2014/main" id="{25E69211-8A6D-0B43-9DEA-804C447FCE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A"/>
          </a:p>
        </p:txBody>
      </p:sp>
      <p:sp>
        <p:nvSpPr>
          <p:cNvPr id="4" name="Date Placeholder 3">
            <a:extLst>
              <a:ext uri="{FF2B5EF4-FFF2-40B4-BE49-F238E27FC236}">
                <a16:creationId xmlns:a16="http://schemas.microsoft.com/office/drawing/2014/main" id="{4E22A5D1-C878-3E47-AB5A-D70EC793EA8E}"/>
              </a:ext>
            </a:extLst>
          </p:cNvPr>
          <p:cNvSpPr>
            <a:spLocks noGrp="1"/>
          </p:cNvSpPr>
          <p:nvPr>
            <p:ph type="dt" sz="half" idx="10"/>
          </p:nvPr>
        </p:nvSpPr>
        <p:spPr/>
        <p:txBody>
          <a:bodyPr/>
          <a:lstStyle/>
          <a:p>
            <a:fld id="{AE417C26-8731-0846-8BFB-086BFF7EC0D9}" type="datetimeFigureOut">
              <a:rPr lang="en-PA" smtClean="0"/>
              <a:t>02/23/21</a:t>
            </a:fld>
            <a:endParaRPr lang="en-PA"/>
          </a:p>
        </p:txBody>
      </p:sp>
      <p:sp>
        <p:nvSpPr>
          <p:cNvPr id="5" name="Footer Placeholder 4">
            <a:extLst>
              <a:ext uri="{FF2B5EF4-FFF2-40B4-BE49-F238E27FC236}">
                <a16:creationId xmlns:a16="http://schemas.microsoft.com/office/drawing/2014/main" id="{41452574-E100-9C49-9A89-D2BEF4F91738}"/>
              </a:ext>
            </a:extLst>
          </p:cNvPr>
          <p:cNvSpPr>
            <a:spLocks noGrp="1"/>
          </p:cNvSpPr>
          <p:nvPr>
            <p:ph type="ftr" sz="quarter" idx="11"/>
          </p:nvPr>
        </p:nvSpPr>
        <p:spPr/>
        <p:txBody>
          <a:bodyPr/>
          <a:lstStyle/>
          <a:p>
            <a:endParaRPr lang="en-PA"/>
          </a:p>
        </p:txBody>
      </p:sp>
      <p:sp>
        <p:nvSpPr>
          <p:cNvPr id="6" name="Slide Number Placeholder 5">
            <a:extLst>
              <a:ext uri="{FF2B5EF4-FFF2-40B4-BE49-F238E27FC236}">
                <a16:creationId xmlns:a16="http://schemas.microsoft.com/office/drawing/2014/main" id="{27C0C7E0-F737-FF47-9B66-CD829C9B755D}"/>
              </a:ext>
            </a:extLst>
          </p:cNvPr>
          <p:cNvSpPr>
            <a:spLocks noGrp="1"/>
          </p:cNvSpPr>
          <p:nvPr>
            <p:ph type="sldNum" sz="quarter" idx="12"/>
          </p:nvPr>
        </p:nvSpPr>
        <p:spPr/>
        <p:txBody>
          <a:bodyPr/>
          <a:lstStyle/>
          <a:p>
            <a:fld id="{80B67213-61AB-7449-8932-532467EF546A}" type="slidenum">
              <a:rPr lang="en-PA" smtClean="0"/>
              <a:t>‹#›</a:t>
            </a:fld>
            <a:endParaRPr lang="en-PA"/>
          </a:p>
        </p:txBody>
      </p:sp>
    </p:spTree>
    <p:extLst>
      <p:ext uri="{BB962C8B-B14F-4D97-AF65-F5344CB8AC3E}">
        <p14:creationId xmlns:p14="http://schemas.microsoft.com/office/powerpoint/2010/main" val="2891396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B34B1-E1C8-EF4D-8E1D-F87A5ED146ED}"/>
              </a:ext>
            </a:extLst>
          </p:cNvPr>
          <p:cNvSpPr>
            <a:spLocks noGrp="1"/>
          </p:cNvSpPr>
          <p:nvPr>
            <p:ph type="title"/>
          </p:nvPr>
        </p:nvSpPr>
        <p:spPr/>
        <p:txBody>
          <a:bodyPr/>
          <a:lstStyle/>
          <a:p>
            <a:r>
              <a:rPr lang="en-US"/>
              <a:t>Click to edit Master title style</a:t>
            </a:r>
            <a:endParaRPr lang="en-PA"/>
          </a:p>
        </p:txBody>
      </p:sp>
      <p:sp>
        <p:nvSpPr>
          <p:cNvPr id="3" name="Vertical Text Placeholder 2">
            <a:extLst>
              <a:ext uri="{FF2B5EF4-FFF2-40B4-BE49-F238E27FC236}">
                <a16:creationId xmlns:a16="http://schemas.microsoft.com/office/drawing/2014/main" id="{B56196A9-4FB9-4B4F-8A97-12D3D7DF2F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A"/>
          </a:p>
        </p:txBody>
      </p:sp>
      <p:sp>
        <p:nvSpPr>
          <p:cNvPr id="4" name="Date Placeholder 3">
            <a:extLst>
              <a:ext uri="{FF2B5EF4-FFF2-40B4-BE49-F238E27FC236}">
                <a16:creationId xmlns:a16="http://schemas.microsoft.com/office/drawing/2014/main" id="{47119AF6-1D0D-EB45-AB0C-A1547A71659B}"/>
              </a:ext>
            </a:extLst>
          </p:cNvPr>
          <p:cNvSpPr>
            <a:spLocks noGrp="1"/>
          </p:cNvSpPr>
          <p:nvPr>
            <p:ph type="dt" sz="half" idx="10"/>
          </p:nvPr>
        </p:nvSpPr>
        <p:spPr/>
        <p:txBody>
          <a:bodyPr/>
          <a:lstStyle/>
          <a:p>
            <a:fld id="{AE417C26-8731-0846-8BFB-086BFF7EC0D9}" type="datetimeFigureOut">
              <a:rPr lang="en-PA" smtClean="0"/>
              <a:t>02/23/21</a:t>
            </a:fld>
            <a:endParaRPr lang="en-PA"/>
          </a:p>
        </p:txBody>
      </p:sp>
      <p:sp>
        <p:nvSpPr>
          <p:cNvPr id="5" name="Footer Placeholder 4">
            <a:extLst>
              <a:ext uri="{FF2B5EF4-FFF2-40B4-BE49-F238E27FC236}">
                <a16:creationId xmlns:a16="http://schemas.microsoft.com/office/drawing/2014/main" id="{22ED4CD5-92FE-FB42-8E67-A684522E0208}"/>
              </a:ext>
            </a:extLst>
          </p:cNvPr>
          <p:cNvSpPr>
            <a:spLocks noGrp="1"/>
          </p:cNvSpPr>
          <p:nvPr>
            <p:ph type="ftr" sz="quarter" idx="11"/>
          </p:nvPr>
        </p:nvSpPr>
        <p:spPr/>
        <p:txBody>
          <a:bodyPr/>
          <a:lstStyle/>
          <a:p>
            <a:endParaRPr lang="en-PA"/>
          </a:p>
        </p:txBody>
      </p:sp>
      <p:sp>
        <p:nvSpPr>
          <p:cNvPr id="6" name="Slide Number Placeholder 5">
            <a:extLst>
              <a:ext uri="{FF2B5EF4-FFF2-40B4-BE49-F238E27FC236}">
                <a16:creationId xmlns:a16="http://schemas.microsoft.com/office/drawing/2014/main" id="{5C364248-3DAF-2B4C-B0B0-4F7832A71868}"/>
              </a:ext>
            </a:extLst>
          </p:cNvPr>
          <p:cNvSpPr>
            <a:spLocks noGrp="1"/>
          </p:cNvSpPr>
          <p:nvPr>
            <p:ph type="sldNum" sz="quarter" idx="12"/>
          </p:nvPr>
        </p:nvSpPr>
        <p:spPr/>
        <p:txBody>
          <a:bodyPr/>
          <a:lstStyle/>
          <a:p>
            <a:fld id="{80B67213-61AB-7449-8932-532467EF546A}" type="slidenum">
              <a:rPr lang="en-PA" smtClean="0"/>
              <a:t>‹#›</a:t>
            </a:fld>
            <a:endParaRPr lang="en-PA"/>
          </a:p>
        </p:txBody>
      </p:sp>
    </p:spTree>
    <p:extLst>
      <p:ext uri="{BB962C8B-B14F-4D97-AF65-F5344CB8AC3E}">
        <p14:creationId xmlns:p14="http://schemas.microsoft.com/office/powerpoint/2010/main" val="139482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06D991-BEF5-BC48-A0D1-3A8D5B763C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A"/>
          </a:p>
        </p:txBody>
      </p:sp>
      <p:sp>
        <p:nvSpPr>
          <p:cNvPr id="3" name="Vertical Text Placeholder 2">
            <a:extLst>
              <a:ext uri="{FF2B5EF4-FFF2-40B4-BE49-F238E27FC236}">
                <a16:creationId xmlns:a16="http://schemas.microsoft.com/office/drawing/2014/main" id="{99889ABD-165F-FC4D-BA5B-8F0DDBB93E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A"/>
          </a:p>
        </p:txBody>
      </p:sp>
      <p:sp>
        <p:nvSpPr>
          <p:cNvPr id="4" name="Date Placeholder 3">
            <a:extLst>
              <a:ext uri="{FF2B5EF4-FFF2-40B4-BE49-F238E27FC236}">
                <a16:creationId xmlns:a16="http://schemas.microsoft.com/office/drawing/2014/main" id="{34678326-C617-5942-B642-7978FC0677CE}"/>
              </a:ext>
            </a:extLst>
          </p:cNvPr>
          <p:cNvSpPr>
            <a:spLocks noGrp="1"/>
          </p:cNvSpPr>
          <p:nvPr>
            <p:ph type="dt" sz="half" idx="10"/>
          </p:nvPr>
        </p:nvSpPr>
        <p:spPr/>
        <p:txBody>
          <a:bodyPr/>
          <a:lstStyle/>
          <a:p>
            <a:fld id="{AE417C26-8731-0846-8BFB-086BFF7EC0D9}" type="datetimeFigureOut">
              <a:rPr lang="en-PA" smtClean="0"/>
              <a:t>02/23/21</a:t>
            </a:fld>
            <a:endParaRPr lang="en-PA"/>
          </a:p>
        </p:txBody>
      </p:sp>
      <p:sp>
        <p:nvSpPr>
          <p:cNvPr id="5" name="Footer Placeholder 4">
            <a:extLst>
              <a:ext uri="{FF2B5EF4-FFF2-40B4-BE49-F238E27FC236}">
                <a16:creationId xmlns:a16="http://schemas.microsoft.com/office/drawing/2014/main" id="{E8747228-A31F-2640-B581-FDD9F98F51CA}"/>
              </a:ext>
            </a:extLst>
          </p:cNvPr>
          <p:cNvSpPr>
            <a:spLocks noGrp="1"/>
          </p:cNvSpPr>
          <p:nvPr>
            <p:ph type="ftr" sz="quarter" idx="11"/>
          </p:nvPr>
        </p:nvSpPr>
        <p:spPr/>
        <p:txBody>
          <a:bodyPr/>
          <a:lstStyle/>
          <a:p>
            <a:endParaRPr lang="en-PA"/>
          </a:p>
        </p:txBody>
      </p:sp>
      <p:sp>
        <p:nvSpPr>
          <p:cNvPr id="6" name="Slide Number Placeholder 5">
            <a:extLst>
              <a:ext uri="{FF2B5EF4-FFF2-40B4-BE49-F238E27FC236}">
                <a16:creationId xmlns:a16="http://schemas.microsoft.com/office/drawing/2014/main" id="{C010383A-E143-B445-BE53-DD6F5EAA1438}"/>
              </a:ext>
            </a:extLst>
          </p:cNvPr>
          <p:cNvSpPr>
            <a:spLocks noGrp="1"/>
          </p:cNvSpPr>
          <p:nvPr>
            <p:ph type="sldNum" sz="quarter" idx="12"/>
          </p:nvPr>
        </p:nvSpPr>
        <p:spPr/>
        <p:txBody>
          <a:bodyPr/>
          <a:lstStyle/>
          <a:p>
            <a:fld id="{80B67213-61AB-7449-8932-532467EF546A}" type="slidenum">
              <a:rPr lang="en-PA" smtClean="0"/>
              <a:t>‹#›</a:t>
            </a:fld>
            <a:endParaRPr lang="en-PA"/>
          </a:p>
        </p:txBody>
      </p:sp>
    </p:spTree>
    <p:extLst>
      <p:ext uri="{BB962C8B-B14F-4D97-AF65-F5344CB8AC3E}">
        <p14:creationId xmlns:p14="http://schemas.microsoft.com/office/powerpoint/2010/main" val="1271392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A943D-5F87-2346-BD84-D1F0FCA850BC}"/>
              </a:ext>
            </a:extLst>
          </p:cNvPr>
          <p:cNvSpPr>
            <a:spLocks noGrp="1"/>
          </p:cNvSpPr>
          <p:nvPr>
            <p:ph type="title"/>
          </p:nvPr>
        </p:nvSpPr>
        <p:spPr/>
        <p:txBody>
          <a:bodyPr/>
          <a:lstStyle/>
          <a:p>
            <a:r>
              <a:rPr lang="en-US"/>
              <a:t>Click to edit Master title style</a:t>
            </a:r>
            <a:endParaRPr lang="en-PA"/>
          </a:p>
        </p:txBody>
      </p:sp>
      <p:sp>
        <p:nvSpPr>
          <p:cNvPr id="3" name="Content Placeholder 2">
            <a:extLst>
              <a:ext uri="{FF2B5EF4-FFF2-40B4-BE49-F238E27FC236}">
                <a16:creationId xmlns:a16="http://schemas.microsoft.com/office/drawing/2014/main" id="{850A32CB-8D4E-3643-81EB-9DB41B6A32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A"/>
          </a:p>
        </p:txBody>
      </p:sp>
      <p:sp>
        <p:nvSpPr>
          <p:cNvPr id="4" name="Date Placeholder 3">
            <a:extLst>
              <a:ext uri="{FF2B5EF4-FFF2-40B4-BE49-F238E27FC236}">
                <a16:creationId xmlns:a16="http://schemas.microsoft.com/office/drawing/2014/main" id="{3A1D6F06-83A1-454E-B4D6-5146E444A9B4}"/>
              </a:ext>
            </a:extLst>
          </p:cNvPr>
          <p:cNvSpPr>
            <a:spLocks noGrp="1"/>
          </p:cNvSpPr>
          <p:nvPr>
            <p:ph type="dt" sz="half" idx="10"/>
          </p:nvPr>
        </p:nvSpPr>
        <p:spPr/>
        <p:txBody>
          <a:bodyPr/>
          <a:lstStyle/>
          <a:p>
            <a:fld id="{AE417C26-8731-0846-8BFB-086BFF7EC0D9}" type="datetimeFigureOut">
              <a:rPr lang="en-PA" smtClean="0"/>
              <a:t>02/23/21</a:t>
            </a:fld>
            <a:endParaRPr lang="en-PA"/>
          </a:p>
        </p:txBody>
      </p:sp>
      <p:sp>
        <p:nvSpPr>
          <p:cNvPr id="5" name="Footer Placeholder 4">
            <a:extLst>
              <a:ext uri="{FF2B5EF4-FFF2-40B4-BE49-F238E27FC236}">
                <a16:creationId xmlns:a16="http://schemas.microsoft.com/office/drawing/2014/main" id="{5413AB7C-4674-F545-833C-8C7D2A6A7B1F}"/>
              </a:ext>
            </a:extLst>
          </p:cNvPr>
          <p:cNvSpPr>
            <a:spLocks noGrp="1"/>
          </p:cNvSpPr>
          <p:nvPr>
            <p:ph type="ftr" sz="quarter" idx="11"/>
          </p:nvPr>
        </p:nvSpPr>
        <p:spPr/>
        <p:txBody>
          <a:bodyPr/>
          <a:lstStyle/>
          <a:p>
            <a:endParaRPr lang="en-PA"/>
          </a:p>
        </p:txBody>
      </p:sp>
      <p:sp>
        <p:nvSpPr>
          <p:cNvPr id="6" name="Slide Number Placeholder 5">
            <a:extLst>
              <a:ext uri="{FF2B5EF4-FFF2-40B4-BE49-F238E27FC236}">
                <a16:creationId xmlns:a16="http://schemas.microsoft.com/office/drawing/2014/main" id="{F43833B4-3EC6-E149-8E7A-78587D281FDF}"/>
              </a:ext>
            </a:extLst>
          </p:cNvPr>
          <p:cNvSpPr>
            <a:spLocks noGrp="1"/>
          </p:cNvSpPr>
          <p:nvPr>
            <p:ph type="sldNum" sz="quarter" idx="12"/>
          </p:nvPr>
        </p:nvSpPr>
        <p:spPr/>
        <p:txBody>
          <a:bodyPr/>
          <a:lstStyle/>
          <a:p>
            <a:fld id="{80B67213-61AB-7449-8932-532467EF546A}" type="slidenum">
              <a:rPr lang="en-PA" smtClean="0"/>
              <a:t>‹#›</a:t>
            </a:fld>
            <a:endParaRPr lang="en-PA"/>
          </a:p>
        </p:txBody>
      </p:sp>
    </p:spTree>
    <p:extLst>
      <p:ext uri="{BB962C8B-B14F-4D97-AF65-F5344CB8AC3E}">
        <p14:creationId xmlns:p14="http://schemas.microsoft.com/office/powerpoint/2010/main" val="86054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0F23-B3B5-874D-BE00-FC4DEB0D32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A"/>
          </a:p>
        </p:txBody>
      </p:sp>
      <p:sp>
        <p:nvSpPr>
          <p:cNvPr id="3" name="Text Placeholder 2">
            <a:extLst>
              <a:ext uri="{FF2B5EF4-FFF2-40B4-BE49-F238E27FC236}">
                <a16:creationId xmlns:a16="http://schemas.microsoft.com/office/drawing/2014/main" id="{B6BF6D0A-073B-5F42-8A81-4534AE962A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66E73A-5647-B842-A391-3A2568E183E6}"/>
              </a:ext>
            </a:extLst>
          </p:cNvPr>
          <p:cNvSpPr>
            <a:spLocks noGrp="1"/>
          </p:cNvSpPr>
          <p:nvPr>
            <p:ph type="dt" sz="half" idx="10"/>
          </p:nvPr>
        </p:nvSpPr>
        <p:spPr/>
        <p:txBody>
          <a:bodyPr/>
          <a:lstStyle/>
          <a:p>
            <a:fld id="{AE417C26-8731-0846-8BFB-086BFF7EC0D9}" type="datetimeFigureOut">
              <a:rPr lang="en-PA" smtClean="0"/>
              <a:t>02/23/21</a:t>
            </a:fld>
            <a:endParaRPr lang="en-PA"/>
          </a:p>
        </p:txBody>
      </p:sp>
      <p:sp>
        <p:nvSpPr>
          <p:cNvPr id="5" name="Footer Placeholder 4">
            <a:extLst>
              <a:ext uri="{FF2B5EF4-FFF2-40B4-BE49-F238E27FC236}">
                <a16:creationId xmlns:a16="http://schemas.microsoft.com/office/drawing/2014/main" id="{0535A0B8-69EC-3A46-BC60-F87945CC48BE}"/>
              </a:ext>
            </a:extLst>
          </p:cNvPr>
          <p:cNvSpPr>
            <a:spLocks noGrp="1"/>
          </p:cNvSpPr>
          <p:nvPr>
            <p:ph type="ftr" sz="quarter" idx="11"/>
          </p:nvPr>
        </p:nvSpPr>
        <p:spPr/>
        <p:txBody>
          <a:bodyPr/>
          <a:lstStyle/>
          <a:p>
            <a:endParaRPr lang="en-PA"/>
          </a:p>
        </p:txBody>
      </p:sp>
      <p:sp>
        <p:nvSpPr>
          <p:cNvPr id="6" name="Slide Number Placeholder 5">
            <a:extLst>
              <a:ext uri="{FF2B5EF4-FFF2-40B4-BE49-F238E27FC236}">
                <a16:creationId xmlns:a16="http://schemas.microsoft.com/office/drawing/2014/main" id="{7C56D365-8491-9747-9986-8AEF52FD9E20}"/>
              </a:ext>
            </a:extLst>
          </p:cNvPr>
          <p:cNvSpPr>
            <a:spLocks noGrp="1"/>
          </p:cNvSpPr>
          <p:nvPr>
            <p:ph type="sldNum" sz="quarter" idx="12"/>
          </p:nvPr>
        </p:nvSpPr>
        <p:spPr/>
        <p:txBody>
          <a:bodyPr/>
          <a:lstStyle/>
          <a:p>
            <a:fld id="{80B67213-61AB-7449-8932-532467EF546A}" type="slidenum">
              <a:rPr lang="en-PA" smtClean="0"/>
              <a:t>‹#›</a:t>
            </a:fld>
            <a:endParaRPr lang="en-PA"/>
          </a:p>
        </p:txBody>
      </p:sp>
    </p:spTree>
    <p:extLst>
      <p:ext uri="{BB962C8B-B14F-4D97-AF65-F5344CB8AC3E}">
        <p14:creationId xmlns:p14="http://schemas.microsoft.com/office/powerpoint/2010/main" val="1461600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42B2B-A22F-C445-8025-CC09BFEE83D4}"/>
              </a:ext>
            </a:extLst>
          </p:cNvPr>
          <p:cNvSpPr>
            <a:spLocks noGrp="1"/>
          </p:cNvSpPr>
          <p:nvPr>
            <p:ph type="title"/>
          </p:nvPr>
        </p:nvSpPr>
        <p:spPr/>
        <p:txBody>
          <a:bodyPr/>
          <a:lstStyle/>
          <a:p>
            <a:r>
              <a:rPr lang="en-US"/>
              <a:t>Click to edit Master title style</a:t>
            </a:r>
            <a:endParaRPr lang="en-PA"/>
          </a:p>
        </p:txBody>
      </p:sp>
      <p:sp>
        <p:nvSpPr>
          <p:cNvPr id="3" name="Content Placeholder 2">
            <a:extLst>
              <a:ext uri="{FF2B5EF4-FFF2-40B4-BE49-F238E27FC236}">
                <a16:creationId xmlns:a16="http://schemas.microsoft.com/office/drawing/2014/main" id="{13190915-F420-3F44-B988-107247EFD4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A"/>
          </a:p>
        </p:txBody>
      </p:sp>
      <p:sp>
        <p:nvSpPr>
          <p:cNvPr id="4" name="Content Placeholder 3">
            <a:extLst>
              <a:ext uri="{FF2B5EF4-FFF2-40B4-BE49-F238E27FC236}">
                <a16:creationId xmlns:a16="http://schemas.microsoft.com/office/drawing/2014/main" id="{3D1452AB-CDAE-F840-8D88-AF3EB94576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A"/>
          </a:p>
        </p:txBody>
      </p:sp>
      <p:sp>
        <p:nvSpPr>
          <p:cNvPr id="5" name="Date Placeholder 4">
            <a:extLst>
              <a:ext uri="{FF2B5EF4-FFF2-40B4-BE49-F238E27FC236}">
                <a16:creationId xmlns:a16="http://schemas.microsoft.com/office/drawing/2014/main" id="{651E14D6-BCEE-D348-A2D5-F242D98A9BD7}"/>
              </a:ext>
            </a:extLst>
          </p:cNvPr>
          <p:cNvSpPr>
            <a:spLocks noGrp="1"/>
          </p:cNvSpPr>
          <p:nvPr>
            <p:ph type="dt" sz="half" idx="10"/>
          </p:nvPr>
        </p:nvSpPr>
        <p:spPr/>
        <p:txBody>
          <a:bodyPr/>
          <a:lstStyle/>
          <a:p>
            <a:fld id="{AE417C26-8731-0846-8BFB-086BFF7EC0D9}" type="datetimeFigureOut">
              <a:rPr lang="en-PA" smtClean="0"/>
              <a:t>02/23/21</a:t>
            </a:fld>
            <a:endParaRPr lang="en-PA"/>
          </a:p>
        </p:txBody>
      </p:sp>
      <p:sp>
        <p:nvSpPr>
          <p:cNvPr id="6" name="Footer Placeholder 5">
            <a:extLst>
              <a:ext uri="{FF2B5EF4-FFF2-40B4-BE49-F238E27FC236}">
                <a16:creationId xmlns:a16="http://schemas.microsoft.com/office/drawing/2014/main" id="{C0997CAB-5472-5A49-AA3F-665165782251}"/>
              </a:ext>
            </a:extLst>
          </p:cNvPr>
          <p:cNvSpPr>
            <a:spLocks noGrp="1"/>
          </p:cNvSpPr>
          <p:nvPr>
            <p:ph type="ftr" sz="quarter" idx="11"/>
          </p:nvPr>
        </p:nvSpPr>
        <p:spPr/>
        <p:txBody>
          <a:bodyPr/>
          <a:lstStyle/>
          <a:p>
            <a:endParaRPr lang="en-PA"/>
          </a:p>
        </p:txBody>
      </p:sp>
      <p:sp>
        <p:nvSpPr>
          <p:cNvPr id="7" name="Slide Number Placeholder 6">
            <a:extLst>
              <a:ext uri="{FF2B5EF4-FFF2-40B4-BE49-F238E27FC236}">
                <a16:creationId xmlns:a16="http://schemas.microsoft.com/office/drawing/2014/main" id="{FCF38B37-3A6D-C646-8BED-D66B9442F781}"/>
              </a:ext>
            </a:extLst>
          </p:cNvPr>
          <p:cNvSpPr>
            <a:spLocks noGrp="1"/>
          </p:cNvSpPr>
          <p:nvPr>
            <p:ph type="sldNum" sz="quarter" idx="12"/>
          </p:nvPr>
        </p:nvSpPr>
        <p:spPr/>
        <p:txBody>
          <a:bodyPr/>
          <a:lstStyle/>
          <a:p>
            <a:fld id="{80B67213-61AB-7449-8932-532467EF546A}" type="slidenum">
              <a:rPr lang="en-PA" smtClean="0"/>
              <a:t>‹#›</a:t>
            </a:fld>
            <a:endParaRPr lang="en-PA"/>
          </a:p>
        </p:txBody>
      </p:sp>
    </p:spTree>
    <p:extLst>
      <p:ext uri="{BB962C8B-B14F-4D97-AF65-F5344CB8AC3E}">
        <p14:creationId xmlns:p14="http://schemas.microsoft.com/office/powerpoint/2010/main" val="912950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6C949-EEAF-7241-9276-58A3872114AD}"/>
              </a:ext>
            </a:extLst>
          </p:cNvPr>
          <p:cNvSpPr>
            <a:spLocks noGrp="1"/>
          </p:cNvSpPr>
          <p:nvPr>
            <p:ph type="title"/>
          </p:nvPr>
        </p:nvSpPr>
        <p:spPr>
          <a:xfrm>
            <a:off x="839788" y="365125"/>
            <a:ext cx="10515600" cy="1325563"/>
          </a:xfrm>
        </p:spPr>
        <p:txBody>
          <a:bodyPr/>
          <a:lstStyle/>
          <a:p>
            <a:r>
              <a:rPr lang="en-US"/>
              <a:t>Click to edit Master title style</a:t>
            </a:r>
            <a:endParaRPr lang="en-PA"/>
          </a:p>
        </p:txBody>
      </p:sp>
      <p:sp>
        <p:nvSpPr>
          <p:cNvPr id="3" name="Text Placeholder 2">
            <a:extLst>
              <a:ext uri="{FF2B5EF4-FFF2-40B4-BE49-F238E27FC236}">
                <a16:creationId xmlns:a16="http://schemas.microsoft.com/office/drawing/2014/main" id="{3F5F3681-7E89-8948-B7E4-1A10CBA398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69B9CF-AD3E-FC4F-939E-9AAB66E9A0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A"/>
          </a:p>
        </p:txBody>
      </p:sp>
      <p:sp>
        <p:nvSpPr>
          <p:cNvPr id="5" name="Text Placeholder 4">
            <a:extLst>
              <a:ext uri="{FF2B5EF4-FFF2-40B4-BE49-F238E27FC236}">
                <a16:creationId xmlns:a16="http://schemas.microsoft.com/office/drawing/2014/main" id="{60EA0F4B-6B21-DD4B-B036-5025419FD9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B173BC-70D1-8146-A39E-8F1DE5AA72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A"/>
          </a:p>
        </p:txBody>
      </p:sp>
      <p:sp>
        <p:nvSpPr>
          <p:cNvPr id="7" name="Date Placeholder 6">
            <a:extLst>
              <a:ext uri="{FF2B5EF4-FFF2-40B4-BE49-F238E27FC236}">
                <a16:creationId xmlns:a16="http://schemas.microsoft.com/office/drawing/2014/main" id="{BA6195F0-2972-D940-8951-6BC085EE2F28}"/>
              </a:ext>
            </a:extLst>
          </p:cNvPr>
          <p:cNvSpPr>
            <a:spLocks noGrp="1"/>
          </p:cNvSpPr>
          <p:nvPr>
            <p:ph type="dt" sz="half" idx="10"/>
          </p:nvPr>
        </p:nvSpPr>
        <p:spPr/>
        <p:txBody>
          <a:bodyPr/>
          <a:lstStyle/>
          <a:p>
            <a:fld id="{AE417C26-8731-0846-8BFB-086BFF7EC0D9}" type="datetimeFigureOut">
              <a:rPr lang="en-PA" smtClean="0"/>
              <a:t>02/23/21</a:t>
            </a:fld>
            <a:endParaRPr lang="en-PA"/>
          </a:p>
        </p:txBody>
      </p:sp>
      <p:sp>
        <p:nvSpPr>
          <p:cNvPr id="8" name="Footer Placeholder 7">
            <a:extLst>
              <a:ext uri="{FF2B5EF4-FFF2-40B4-BE49-F238E27FC236}">
                <a16:creationId xmlns:a16="http://schemas.microsoft.com/office/drawing/2014/main" id="{CED47552-7BB4-A74E-A86A-6F978BF4EFEB}"/>
              </a:ext>
            </a:extLst>
          </p:cNvPr>
          <p:cNvSpPr>
            <a:spLocks noGrp="1"/>
          </p:cNvSpPr>
          <p:nvPr>
            <p:ph type="ftr" sz="quarter" idx="11"/>
          </p:nvPr>
        </p:nvSpPr>
        <p:spPr/>
        <p:txBody>
          <a:bodyPr/>
          <a:lstStyle/>
          <a:p>
            <a:endParaRPr lang="en-PA"/>
          </a:p>
        </p:txBody>
      </p:sp>
      <p:sp>
        <p:nvSpPr>
          <p:cNvPr id="9" name="Slide Number Placeholder 8">
            <a:extLst>
              <a:ext uri="{FF2B5EF4-FFF2-40B4-BE49-F238E27FC236}">
                <a16:creationId xmlns:a16="http://schemas.microsoft.com/office/drawing/2014/main" id="{9D56E5D3-3D9C-A44E-A5B8-4A61D71179B2}"/>
              </a:ext>
            </a:extLst>
          </p:cNvPr>
          <p:cNvSpPr>
            <a:spLocks noGrp="1"/>
          </p:cNvSpPr>
          <p:nvPr>
            <p:ph type="sldNum" sz="quarter" idx="12"/>
          </p:nvPr>
        </p:nvSpPr>
        <p:spPr/>
        <p:txBody>
          <a:bodyPr/>
          <a:lstStyle/>
          <a:p>
            <a:fld id="{80B67213-61AB-7449-8932-532467EF546A}" type="slidenum">
              <a:rPr lang="en-PA" smtClean="0"/>
              <a:t>‹#›</a:t>
            </a:fld>
            <a:endParaRPr lang="en-PA"/>
          </a:p>
        </p:txBody>
      </p:sp>
    </p:spTree>
    <p:extLst>
      <p:ext uri="{BB962C8B-B14F-4D97-AF65-F5344CB8AC3E}">
        <p14:creationId xmlns:p14="http://schemas.microsoft.com/office/powerpoint/2010/main" val="1915300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0E590-8BDB-7F44-9E29-EFF2806669B9}"/>
              </a:ext>
            </a:extLst>
          </p:cNvPr>
          <p:cNvSpPr>
            <a:spLocks noGrp="1"/>
          </p:cNvSpPr>
          <p:nvPr>
            <p:ph type="title"/>
          </p:nvPr>
        </p:nvSpPr>
        <p:spPr/>
        <p:txBody>
          <a:bodyPr/>
          <a:lstStyle/>
          <a:p>
            <a:r>
              <a:rPr lang="en-US"/>
              <a:t>Click to edit Master title style</a:t>
            </a:r>
            <a:endParaRPr lang="en-PA"/>
          </a:p>
        </p:txBody>
      </p:sp>
      <p:sp>
        <p:nvSpPr>
          <p:cNvPr id="3" name="Date Placeholder 2">
            <a:extLst>
              <a:ext uri="{FF2B5EF4-FFF2-40B4-BE49-F238E27FC236}">
                <a16:creationId xmlns:a16="http://schemas.microsoft.com/office/drawing/2014/main" id="{2A1366BC-6A55-FA4F-9312-530B7FAC71F6}"/>
              </a:ext>
            </a:extLst>
          </p:cNvPr>
          <p:cNvSpPr>
            <a:spLocks noGrp="1"/>
          </p:cNvSpPr>
          <p:nvPr>
            <p:ph type="dt" sz="half" idx="10"/>
          </p:nvPr>
        </p:nvSpPr>
        <p:spPr/>
        <p:txBody>
          <a:bodyPr/>
          <a:lstStyle/>
          <a:p>
            <a:fld id="{AE417C26-8731-0846-8BFB-086BFF7EC0D9}" type="datetimeFigureOut">
              <a:rPr lang="en-PA" smtClean="0"/>
              <a:t>02/23/21</a:t>
            </a:fld>
            <a:endParaRPr lang="en-PA"/>
          </a:p>
        </p:txBody>
      </p:sp>
      <p:sp>
        <p:nvSpPr>
          <p:cNvPr id="4" name="Footer Placeholder 3">
            <a:extLst>
              <a:ext uri="{FF2B5EF4-FFF2-40B4-BE49-F238E27FC236}">
                <a16:creationId xmlns:a16="http://schemas.microsoft.com/office/drawing/2014/main" id="{A8031216-0507-E946-A456-1FF578AF5552}"/>
              </a:ext>
            </a:extLst>
          </p:cNvPr>
          <p:cNvSpPr>
            <a:spLocks noGrp="1"/>
          </p:cNvSpPr>
          <p:nvPr>
            <p:ph type="ftr" sz="quarter" idx="11"/>
          </p:nvPr>
        </p:nvSpPr>
        <p:spPr/>
        <p:txBody>
          <a:bodyPr/>
          <a:lstStyle/>
          <a:p>
            <a:endParaRPr lang="en-PA"/>
          </a:p>
        </p:txBody>
      </p:sp>
      <p:sp>
        <p:nvSpPr>
          <p:cNvPr id="5" name="Slide Number Placeholder 4">
            <a:extLst>
              <a:ext uri="{FF2B5EF4-FFF2-40B4-BE49-F238E27FC236}">
                <a16:creationId xmlns:a16="http://schemas.microsoft.com/office/drawing/2014/main" id="{E8ABAEA1-ECCE-D141-A2DC-53C2C5C63864}"/>
              </a:ext>
            </a:extLst>
          </p:cNvPr>
          <p:cNvSpPr>
            <a:spLocks noGrp="1"/>
          </p:cNvSpPr>
          <p:nvPr>
            <p:ph type="sldNum" sz="quarter" idx="12"/>
          </p:nvPr>
        </p:nvSpPr>
        <p:spPr/>
        <p:txBody>
          <a:bodyPr/>
          <a:lstStyle/>
          <a:p>
            <a:fld id="{80B67213-61AB-7449-8932-532467EF546A}" type="slidenum">
              <a:rPr lang="en-PA" smtClean="0"/>
              <a:t>‹#›</a:t>
            </a:fld>
            <a:endParaRPr lang="en-PA"/>
          </a:p>
        </p:txBody>
      </p:sp>
    </p:spTree>
    <p:extLst>
      <p:ext uri="{BB962C8B-B14F-4D97-AF65-F5344CB8AC3E}">
        <p14:creationId xmlns:p14="http://schemas.microsoft.com/office/powerpoint/2010/main" val="2576515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BAEE3B-14BA-3A4A-93D2-0B6ADA323F3F}"/>
              </a:ext>
            </a:extLst>
          </p:cNvPr>
          <p:cNvSpPr>
            <a:spLocks noGrp="1"/>
          </p:cNvSpPr>
          <p:nvPr>
            <p:ph type="dt" sz="half" idx="10"/>
          </p:nvPr>
        </p:nvSpPr>
        <p:spPr/>
        <p:txBody>
          <a:bodyPr/>
          <a:lstStyle/>
          <a:p>
            <a:fld id="{AE417C26-8731-0846-8BFB-086BFF7EC0D9}" type="datetimeFigureOut">
              <a:rPr lang="en-PA" smtClean="0"/>
              <a:t>02/23/21</a:t>
            </a:fld>
            <a:endParaRPr lang="en-PA"/>
          </a:p>
        </p:txBody>
      </p:sp>
      <p:sp>
        <p:nvSpPr>
          <p:cNvPr id="3" name="Footer Placeholder 2">
            <a:extLst>
              <a:ext uri="{FF2B5EF4-FFF2-40B4-BE49-F238E27FC236}">
                <a16:creationId xmlns:a16="http://schemas.microsoft.com/office/drawing/2014/main" id="{64DFD05C-BDBD-BC43-AC2D-11BD36CE487B}"/>
              </a:ext>
            </a:extLst>
          </p:cNvPr>
          <p:cNvSpPr>
            <a:spLocks noGrp="1"/>
          </p:cNvSpPr>
          <p:nvPr>
            <p:ph type="ftr" sz="quarter" idx="11"/>
          </p:nvPr>
        </p:nvSpPr>
        <p:spPr/>
        <p:txBody>
          <a:bodyPr/>
          <a:lstStyle/>
          <a:p>
            <a:endParaRPr lang="en-PA"/>
          </a:p>
        </p:txBody>
      </p:sp>
      <p:sp>
        <p:nvSpPr>
          <p:cNvPr id="4" name="Slide Number Placeholder 3">
            <a:extLst>
              <a:ext uri="{FF2B5EF4-FFF2-40B4-BE49-F238E27FC236}">
                <a16:creationId xmlns:a16="http://schemas.microsoft.com/office/drawing/2014/main" id="{93261B89-C234-CB49-A0A6-A226989E542B}"/>
              </a:ext>
            </a:extLst>
          </p:cNvPr>
          <p:cNvSpPr>
            <a:spLocks noGrp="1"/>
          </p:cNvSpPr>
          <p:nvPr>
            <p:ph type="sldNum" sz="quarter" idx="12"/>
          </p:nvPr>
        </p:nvSpPr>
        <p:spPr/>
        <p:txBody>
          <a:bodyPr/>
          <a:lstStyle/>
          <a:p>
            <a:fld id="{80B67213-61AB-7449-8932-532467EF546A}" type="slidenum">
              <a:rPr lang="en-PA" smtClean="0"/>
              <a:t>‹#›</a:t>
            </a:fld>
            <a:endParaRPr lang="en-PA"/>
          </a:p>
        </p:txBody>
      </p:sp>
    </p:spTree>
    <p:extLst>
      <p:ext uri="{BB962C8B-B14F-4D97-AF65-F5344CB8AC3E}">
        <p14:creationId xmlns:p14="http://schemas.microsoft.com/office/powerpoint/2010/main" val="3019923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379ED-3F8F-9E46-9113-91BD9B6F2D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A"/>
          </a:p>
        </p:txBody>
      </p:sp>
      <p:sp>
        <p:nvSpPr>
          <p:cNvPr id="3" name="Content Placeholder 2">
            <a:extLst>
              <a:ext uri="{FF2B5EF4-FFF2-40B4-BE49-F238E27FC236}">
                <a16:creationId xmlns:a16="http://schemas.microsoft.com/office/drawing/2014/main" id="{0E2F8BB2-0CD4-4746-B43D-27F2B96204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A"/>
          </a:p>
        </p:txBody>
      </p:sp>
      <p:sp>
        <p:nvSpPr>
          <p:cNvPr id="4" name="Text Placeholder 3">
            <a:extLst>
              <a:ext uri="{FF2B5EF4-FFF2-40B4-BE49-F238E27FC236}">
                <a16:creationId xmlns:a16="http://schemas.microsoft.com/office/drawing/2014/main" id="{9B29DF51-000F-7744-BBF4-363BEA6977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DA005D-1456-8A49-B045-660283FC189B}"/>
              </a:ext>
            </a:extLst>
          </p:cNvPr>
          <p:cNvSpPr>
            <a:spLocks noGrp="1"/>
          </p:cNvSpPr>
          <p:nvPr>
            <p:ph type="dt" sz="half" idx="10"/>
          </p:nvPr>
        </p:nvSpPr>
        <p:spPr/>
        <p:txBody>
          <a:bodyPr/>
          <a:lstStyle/>
          <a:p>
            <a:fld id="{AE417C26-8731-0846-8BFB-086BFF7EC0D9}" type="datetimeFigureOut">
              <a:rPr lang="en-PA" smtClean="0"/>
              <a:t>02/23/21</a:t>
            </a:fld>
            <a:endParaRPr lang="en-PA"/>
          </a:p>
        </p:txBody>
      </p:sp>
      <p:sp>
        <p:nvSpPr>
          <p:cNvPr id="6" name="Footer Placeholder 5">
            <a:extLst>
              <a:ext uri="{FF2B5EF4-FFF2-40B4-BE49-F238E27FC236}">
                <a16:creationId xmlns:a16="http://schemas.microsoft.com/office/drawing/2014/main" id="{8027B318-4382-884A-8CD7-C3504AD18971}"/>
              </a:ext>
            </a:extLst>
          </p:cNvPr>
          <p:cNvSpPr>
            <a:spLocks noGrp="1"/>
          </p:cNvSpPr>
          <p:nvPr>
            <p:ph type="ftr" sz="quarter" idx="11"/>
          </p:nvPr>
        </p:nvSpPr>
        <p:spPr/>
        <p:txBody>
          <a:bodyPr/>
          <a:lstStyle/>
          <a:p>
            <a:endParaRPr lang="en-PA"/>
          </a:p>
        </p:txBody>
      </p:sp>
      <p:sp>
        <p:nvSpPr>
          <p:cNvPr id="7" name="Slide Number Placeholder 6">
            <a:extLst>
              <a:ext uri="{FF2B5EF4-FFF2-40B4-BE49-F238E27FC236}">
                <a16:creationId xmlns:a16="http://schemas.microsoft.com/office/drawing/2014/main" id="{521C6ED2-C2CF-8C4D-8823-27F281148218}"/>
              </a:ext>
            </a:extLst>
          </p:cNvPr>
          <p:cNvSpPr>
            <a:spLocks noGrp="1"/>
          </p:cNvSpPr>
          <p:nvPr>
            <p:ph type="sldNum" sz="quarter" idx="12"/>
          </p:nvPr>
        </p:nvSpPr>
        <p:spPr/>
        <p:txBody>
          <a:bodyPr/>
          <a:lstStyle/>
          <a:p>
            <a:fld id="{80B67213-61AB-7449-8932-532467EF546A}" type="slidenum">
              <a:rPr lang="en-PA" smtClean="0"/>
              <a:t>‹#›</a:t>
            </a:fld>
            <a:endParaRPr lang="en-PA"/>
          </a:p>
        </p:txBody>
      </p:sp>
    </p:spTree>
    <p:extLst>
      <p:ext uri="{BB962C8B-B14F-4D97-AF65-F5344CB8AC3E}">
        <p14:creationId xmlns:p14="http://schemas.microsoft.com/office/powerpoint/2010/main" val="369214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DC2A8-BA0A-FD42-8136-E07EC6BE2D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A"/>
          </a:p>
        </p:txBody>
      </p:sp>
      <p:sp>
        <p:nvSpPr>
          <p:cNvPr id="3" name="Picture Placeholder 2">
            <a:extLst>
              <a:ext uri="{FF2B5EF4-FFF2-40B4-BE49-F238E27FC236}">
                <a16:creationId xmlns:a16="http://schemas.microsoft.com/office/drawing/2014/main" id="{463DF837-8C27-3145-8A29-8E67DB4505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A"/>
          </a:p>
        </p:txBody>
      </p:sp>
      <p:sp>
        <p:nvSpPr>
          <p:cNvPr id="4" name="Text Placeholder 3">
            <a:extLst>
              <a:ext uri="{FF2B5EF4-FFF2-40B4-BE49-F238E27FC236}">
                <a16:creationId xmlns:a16="http://schemas.microsoft.com/office/drawing/2014/main" id="{2A8EB381-6C15-FB43-A362-4EFC94CE2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13F5E7-AC09-7247-9742-BACE025FB1E0}"/>
              </a:ext>
            </a:extLst>
          </p:cNvPr>
          <p:cNvSpPr>
            <a:spLocks noGrp="1"/>
          </p:cNvSpPr>
          <p:nvPr>
            <p:ph type="dt" sz="half" idx="10"/>
          </p:nvPr>
        </p:nvSpPr>
        <p:spPr/>
        <p:txBody>
          <a:bodyPr/>
          <a:lstStyle/>
          <a:p>
            <a:fld id="{AE417C26-8731-0846-8BFB-086BFF7EC0D9}" type="datetimeFigureOut">
              <a:rPr lang="en-PA" smtClean="0"/>
              <a:t>02/23/21</a:t>
            </a:fld>
            <a:endParaRPr lang="en-PA"/>
          </a:p>
        </p:txBody>
      </p:sp>
      <p:sp>
        <p:nvSpPr>
          <p:cNvPr id="6" name="Footer Placeholder 5">
            <a:extLst>
              <a:ext uri="{FF2B5EF4-FFF2-40B4-BE49-F238E27FC236}">
                <a16:creationId xmlns:a16="http://schemas.microsoft.com/office/drawing/2014/main" id="{F5254ED5-960D-5344-ABAF-30BCCDCC67A2}"/>
              </a:ext>
            </a:extLst>
          </p:cNvPr>
          <p:cNvSpPr>
            <a:spLocks noGrp="1"/>
          </p:cNvSpPr>
          <p:nvPr>
            <p:ph type="ftr" sz="quarter" idx="11"/>
          </p:nvPr>
        </p:nvSpPr>
        <p:spPr/>
        <p:txBody>
          <a:bodyPr/>
          <a:lstStyle/>
          <a:p>
            <a:endParaRPr lang="en-PA"/>
          </a:p>
        </p:txBody>
      </p:sp>
      <p:sp>
        <p:nvSpPr>
          <p:cNvPr id="7" name="Slide Number Placeholder 6">
            <a:extLst>
              <a:ext uri="{FF2B5EF4-FFF2-40B4-BE49-F238E27FC236}">
                <a16:creationId xmlns:a16="http://schemas.microsoft.com/office/drawing/2014/main" id="{011063D2-E1D7-7548-8EA8-498B68D62D33}"/>
              </a:ext>
            </a:extLst>
          </p:cNvPr>
          <p:cNvSpPr>
            <a:spLocks noGrp="1"/>
          </p:cNvSpPr>
          <p:nvPr>
            <p:ph type="sldNum" sz="quarter" idx="12"/>
          </p:nvPr>
        </p:nvSpPr>
        <p:spPr/>
        <p:txBody>
          <a:bodyPr/>
          <a:lstStyle/>
          <a:p>
            <a:fld id="{80B67213-61AB-7449-8932-532467EF546A}" type="slidenum">
              <a:rPr lang="en-PA" smtClean="0"/>
              <a:t>‹#›</a:t>
            </a:fld>
            <a:endParaRPr lang="en-PA"/>
          </a:p>
        </p:txBody>
      </p:sp>
    </p:spTree>
    <p:extLst>
      <p:ext uri="{BB962C8B-B14F-4D97-AF65-F5344CB8AC3E}">
        <p14:creationId xmlns:p14="http://schemas.microsoft.com/office/powerpoint/2010/main" val="4255739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13BEFD-DDF3-404A-A17E-18FA6BA4BD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A"/>
          </a:p>
        </p:txBody>
      </p:sp>
      <p:sp>
        <p:nvSpPr>
          <p:cNvPr id="3" name="Text Placeholder 2">
            <a:extLst>
              <a:ext uri="{FF2B5EF4-FFF2-40B4-BE49-F238E27FC236}">
                <a16:creationId xmlns:a16="http://schemas.microsoft.com/office/drawing/2014/main" id="{FAF13B41-7A7F-3740-A177-43F14E93F5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A"/>
          </a:p>
        </p:txBody>
      </p:sp>
      <p:sp>
        <p:nvSpPr>
          <p:cNvPr id="4" name="Date Placeholder 3">
            <a:extLst>
              <a:ext uri="{FF2B5EF4-FFF2-40B4-BE49-F238E27FC236}">
                <a16:creationId xmlns:a16="http://schemas.microsoft.com/office/drawing/2014/main" id="{93CB9CD7-984F-7C46-AA7F-F74C15C847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17C26-8731-0846-8BFB-086BFF7EC0D9}" type="datetimeFigureOut">
              <a:rPr lang="en-PA" smtClean="0"/>
              <a:t>02/23/21</a:t>
            </a:fld>
            <a:endParaRPr lang="en-PA"/>
          </a:p>
        </p:txBody>
      </p:sp>
      <p:sp>
        <p:nvSpPr>
          <p:cNvPr id="5" name="Footer Placeholder 4">
            <a:extLst>
              <a:ext uri="{FF2B5EF4-FFF2-40B4-BE49-F238E27FC236}">
                <a16:creationId xmlns:a16="http://schemas.microsoft.com/office/drawing/2014/main" id="{F3792AE1-E98E-3645-94EF-8B42983D4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A"/>
          </a:p>
        </p:txBody>
      </p:sp>
      <p:sp>
        <p:nvSpPr>
          <p:cNvPr id="6" name="Slide Number Placeholder 5">
            <a:extLst>
              <a:ext uri="{FF2B5EF4-FFF2-40B4-BE49-F238E27FC236}">
                <a16:creationId xmlns:a16="http://schemas.microsoft.com/office/drawing/2014/main" id="{F5D33349-EDE8-364C-9FD3-04338DF8FA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B67213-61AB-7449-8932-532467EF546A}" type="slidenum">
              <a:rPr lang="en-PA" smtClean="0"/>
              <a:t>‹#›</a:t>
            </a:fld>
            <a:endParaRPr lang="en-PA"/>
          </a:p>
        </p:txBody>
      </p:sp>
    </p:spTree>
    <p:extLst>
      <p:ext uri="{BB962C8B-B14F-4D97-AF65-F5344CB8AC3E}">
        <p14:creationId xmlns:p14="http://schemas.microsoft.com/office/powerpoint/2010/main" val="1720328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docs.google.com/spreadsheets/d/1NTi1ZDxCtya5xcy_ipekztSRLxAU5b7CYVLudWJOz1Y/edit#gid=822299471" TargetMode="External"/><Relationship Id="rId4" Type="http://schemas.openxmlformats.org/officeDocument/2006/relationships/hyperlink" Target="https://sga.fsu.edu/2020-2021-PLATFORM.shtm" TargetMode="Externa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BD13EE-B3AF-6D49-A860-90EC00674B0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D463AB0-6424-9544-86A5-7AC6923EFB14}"/>
              </a:ext>
            </a:extLst>
          </p:cNvPr>
          <p:cNvSpPr>
            <a:spLocks noGrp="1"/>
          </p:cNvSpPr>
          <p:nvPr>
            <p:ph type="ctrTitle"/>
          </p:nvPr>
        </p:nvSpPr>
        <p:spPr/>
        <p:txBody>
          <a:bodyPr/>
          <a:lstStyle/>
          <a:p>
            <a:r>
              <a:rPr lang="en-PA" b="1" dirty="0">
                <a:solidFill>
                  <a:srgbClr val="7F0302"/>
                </a:solidFill>
                <a:latin typeface="Baskerville Old Face" panose="02020602080505020303" pitchFamily="18" charset="77"/>
              </a:rPr>
              <a:t>COGS Information Session</a:t>
            </a:r>
          </a:p>
        </p:txBody>
      </p:sp>
      <p:sp>
        <p:nvSpPr>
          <p:cNvPr id="3" name="Subtitle 2">
            <a:extLst>
              <a:ext uri="{FF2B5EF4-FFF2-40B4-BE49-F238E27FC236}">
                <a16:creationId xmlns:a16="http://schemas.microsoft.com/office/drawing/2014/main" id="{2C36B39D-30CF-064B-9225-02486647EA21}"/>
              </a:ext>
            </a:extLst>
          </p:cNvPr>
          <p:cNvSpPr>
            <a:spLocks noGrp="1"/>
          </p:cNvSpPr>
          <p:nvPr>
            <p:ph type="subTitle" idx="1"/>
          </p:nvPr>
        </p:nvSpPr>
        <p:spPr/>
        <p:txBody>
          <a:bodyPr/>
          <a:lstStyle/>
          <a:p>
            <a:endParaRPr lang="en-PA"/>
          </a:p>
        </p:txBody>
      </p:sp>
    </p:spTree>
    <p:extLst>
      <p:ext uri="{BB962C8B-B14F-4D97-AF65-F5344CB8AC3E}">
        <p14:creationId xmlns:p14="http://schemas.microsoft.com/office/powerpoint/2010/main" val="4166466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AC3285-B900-884C-AACD-9EADCEB12B1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FF5525C-30D6-8B4F-ABF4-87CB8A6EEA00}"/>
              </a:ext>
            </a:extLst>
          </p:cNvPr>
          <p:cNvSpPr>
            <a:spLocks noGrp="1"/>
          </p:cNvSpPr>
          <p:nvPr>
            <p:ph type="title"/>
          </p:nvPr>
        </p:nvSpPr>
        <p:spPr/>
        <p:txBody>
          <a:bodyPr/>
          <a:lstStyle/>
          <a:p>
            <a:r>
              <a:rPr lang="en-PA" b="1" dirty="0">
                <a:solidFill>
                  <a:srgbClr val="7F0302"/>
                </a:solidFill>
                <a:latin typeface="Baskerville Old Face" panose="02020602080505020303" pitchFamily="18" charset="77"/>
              </a:rPr>
              <a:t>Office of Governmental Affairs (see Legislation)</a:t>
            </a:r>
          </a:p>
        </p:txBody>
      </p:sp>
      <p:sp>
        <p:nvSpPr>
          <p:cNvPr id="3" name="Content Placeholder 2">
            <a:extLst>
              <a:ext uri="{FF2B5EF4-FFF2-40B4-BE49-F238E27FC236}">
                <a16:creationId xmlns:a16="http://schemas.microsoft.com/office/drawing/2014/main" id="{21750145-6EB7-6347-AD0A-353957A5DC07}"/>
              </a:ext>
            </a:extLst>
          </p:cNvPr>
          <p:cNvSpPr>
            <a:spLocks noGrp="1"/>
          </p:cNvSpPr>
          <p:nvPr>
            <p:ph idx="1"/>
          </p:nvPr>
        </p:nvSpPr>
        <p:spPr/>
        <p:txBody>
          <a:bodyPr>
            <a:normAutofit fontScale="70000" lnSpcReduction="20000"/>
          </a:bodyPr>
          <a:lstStyle/>
          <a:p>
            <a:r>
              <a:rPr lang="en-US" dirty="0"/>
              <a:t>908.2 (A.) 2. The voting members will consist of the Student Body President or a designee, the Student Senate President or a designee, </a:t>
            </a:r>
            <a:r>
              <a:rPr lang="en-US" dirty="0">
                <a:highlight>
                  <a:srgbClr val="FFFF00"/>
                </a:highlight>
              </a:rPr>
              <a:t>the Speaker of COGS or a designee</a:t>
            </a:r>
            <a:r>
              <a:rPr lang="en-US" dirty="0"/>
              <a:t>, nine (9) members-at-large, the Director, the Deputy Director, and the Internal Assistant Director.</a:t>
            </a:r>
          </a:p>
          <a:p>
            <a:r>
              <a:rPr lang="en-US" dirty="0"/>
              <a:t>B. Powers and Duties of the Board </a:t>
            </a:r>
          </a:p>
          <a:p>
            <a:pPr lvl="1"/>
            <a:r>
              <a:rPr lang="en-US" dirty="0"/>
              <a:t>1. The Board shall set the legislative agenda for the student body for each legislative session. 2. The Board shall find affective means of educating the student body concerning voter turnout and voter registration. </a:t>
            </a:r>
          </a:p>
          <a:p>
            <a:pPr lvl="1"/>
            <a:r>
              <a:rPr lang="en-US" dirty="0"/>
              <a:t>3. The Board shall determine all of its rules and bylaws. The Board may recommend removal of the Director by a two-thirds (2/3) vote of the voting members. The Director shall not have a vote. Removal of any bureau officer shall occur only in accordance with Chapter 405 of the Student Body Statutes or by impeachment by the Student Senate. </a:t>
            </a:r>
          </a:p>
          <a:p>
            <a:pPr lvl="1"/>
            <a:r>
              <a:rPr lang="en-US" dirty="0"/>
              <a:t>4. Should the student body contract a private lobbyist service, the Board will produce any documents or proposals related to the procurement of such services. </a:t>
            </a:r>
          </a:p>
          <a:p>
            <a:pPr lvl="1"/>
            <a:r>
              <a:rPr lang="en-US" dirty="0"/>
              <a:t>5. The Board will plan and hold trainings and programs to educate and engage students about specific governmental/legislative issues, which are endorsed by student body legislative agenda or resolution passed by the Student Senate relating to government al relations and opportunities to get involved. </a:t>
            </a:r>
          </a:p>
          <a:p>
            <a:pPr lvl="1"/>
            <a:r>
              <a:rPr lang="en-US" dirty="0"/>
              <a:t>6. The Board will work to survey a diverse population of students to gain insight on concerns and opinions relevant to the mission of the office.</a:t>
            </a:r>
            <a:endParaRPr lang="en-PA" dirty="0"/>
          </a:p>
        </p:txBody>
      </p:sp>
    </p:spTree>
    <p:extLst>
      <p:ext uri="{BB962C8B-B14F-4D97-AF65-F5344CB8AC3E}">
        <p14:creationId xmlns:p14="http://schemas.microsoft.com/office/powerpoint/2010/main" val="2378481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792305-8FEE-E545-908F-43CC70A6C55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22EDDE0-5987-C345-B52A-E13C4B8AB81E}"/>
              </a:ext>
            </a:extLst>
          </p:cNvPr>
          <p:cNvSpPr>
            <a:spLocks noGrp="1"/>
          </p:cNvSpPr>
          <p:nvPr>
            <p:ph type="title"/>
          </p:nvPr>
        </p:nvSpPr>
        <p:spPr/>
        <p:txBody>
          <a:bodyPr/>
          <a:lstStyle/>
          <a:p>
            <a:r>
              <a:rPr lang="en-PA" b="1" dirty="0">
                <a:solidFill>
                  <a:srgbClr val="7F0302"/>
                </a:solidFill>
                <a:latin typeface="Baskerville Old Face" panose="02020602080505020303" pitchFamily="18" charset="77"/>
              </a:rPr>
              <a:t>Office of Sustainability (no longer an active group?)</a:t>
            </a:r>
          </a:p>
        </p:txBody>
      </p:sp>
      <p:sp>
        <p:nvSpPr>
          <p:cNvPr id="3" name="Content Placeholder 2">
            <a:extLst>
              <a:ext uri="{FF2B5EF4-FFF2-40B4-BE49-F238E27FC236}">
                <a16:creationId xmlns:a16="http://schemas.microsoft.com/office/drawing/2014/main" id="{B83737A0-D9FA-8B41-A880-3654247DFBCE}"/>
              </a:ext>
            </a:extLst>
          </p:cNvPr>
          <p:cNvSpPr>
            <a:spLocks noGrp="1"/>
          </p:cNvSpPr>
          <p:nvPr>
            <p:ph idx="1"/>
          </p:nvPr>
        </p:nvSpPr>
        <p:spPr/>
        <p:txBody>
          <a:bodyPr>
            <a:normAutofit fontScale="77500" lnSpcReduction="20000"/>
          </a:bodyPr>
          <a:lstStyle/>
          <a:p>
            <a:r>
              <a:rPr lang="en-US" dirty="0"/>
              <a:t>911.9 Ex-Officio Members </a:t>
            </a:r>
          </a:p>
          <a:p>
            <a:pPr lvl="1"/>
            <a:r>
              <a:rPr lang="en-US" dirty="0"/>
              <a:t>A. The following constitutes a list of students who may be included in the Green Leadership Circle as ex-officio members. </a:t>
            </a:r>
          </a:p>
          <a:p>
            <a:pPr lvl="2"/>
            <a:r>
              <a:rPr lang="en-US" dirty="0"/>
              <a:t>1. Student Body President or a designee</a:t>
            </a:r>
          </a:p>
          <a:p>
            <a:pPr lvl="2"/>
            <a:r>
              <a:rPr lang="en-US" dirty="0"/>
              <a:t>2. Student Senate President or a designee </a:t>
            </a:r>
          </a:p>
          <a:p>
            <a:pPr lvl="2"/>
            <a:r>
              <a:rPr lang="en-US" dirty="0">
                <a:highlight>
                  <a:srgbClr val="FFFF00"/>
                </a:highlight>
              </a:rPr>
              <a:t>3. COGS Speaker or a designee</a:t>
            </a:r>
          </a:p>
          <a:p>
            <a:r>
              <a:rPr lang="en-US" dirty="0"/>
              <a:t>Purpose</a:t>
            </a:r>
          </a:p>
          <a:p>
            <a:pPr lvl="1"/>
            <a:r>
              <a:rPr lang="en-US" dirty="0"/>
              <a:t>1.Coordinate and promote engagement sustainability within student-centered issues including, but not limited to conservation, social justice, and environmental service opportunities. </a:t>
            </a:r>
          </a:p>
          <a:p>
            <a:pPr lvl="1"/>
            <a:r>
              <a:rPr lang="en-US" dirty="0"/>
              <a:t>2. Educate students about pressing issues and current affairs related to sustainability through inclusive programming and reflection-based service experiences. </a:t>
            </a:r>
          </a:p>
          <a:p>
            <a:pPr lvl="1"/>
            <a:r>
              <a:rPr lang="en-US" dirty="0"/>
              <a:t>3. Recommend changes to the Student Government Association to promote a more sustainable Student Government Association and University. </a:t>
            </a:r>
          </a:p>
          <a:p>
            <a:pPr lvl="1"/>
            <a:r>
              <a:rPr lang="en-US" dirty="0"/>
              <a:t>4. The OSS shall serve as a collaborative organization, uniting several student groups around campus that maintain a focus on sustainability including conservation, social justice, environmental service opportunities, or any other fields that falls within these areas.</a:t>
            </a:r>
            <a:endParaRPr lang="en-PA" dirty="0"/>
          </a:p>
        </p:txBody>
      </p:sp>
    </p:spTree>
    <p:extLst>
      <p:ext uri="{BB962C8B-B14F-4D97-AF65-F5344CB8AC3E}">
        <p14:creationId xmlns:p14="http://schemas.microsoft.com/office/powerpoint/2010/main" val="1590592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9DAA99-413A-794C-AC1D-D77F7528CB5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270D27C-4980-9B46-9855-BD8906CCEF41}"/>
              </a:ext>
            </a:extLst>
          </p:cNvPr>
          <p:cNvSpPr>
            <a:spLocks noGrp="1"/>
          </p:cNvSpPr>
          <p:nvPr>
            <p:ph type="title"/>
          </p:nvPr>
        </p:nvSpPr>
        <p:spPr/>
        <p:txBody>
          <a:bodyPr/>
          <a:lstStyle/>
          <a:p>
            <a:r>
              <a:rPr lang="en-PA" b="1" dirty="0">
                <a:solidFill>
                  <a:srgbClr val="7F0302"/>
                </a:solidFill>
                <a:latin typeface="Baskerville Old Face" panose="02020602080505020303" pitchFamily="18" charset="77"/>
              </a:rPr>
              <a:t>Rolls Outside of Statutes</a:t>
            </a:r>
          </a:p>
        </p:txBody>
      </p:sp>
      <p:sp>
        <p:nvSpPr>
          <p:cNvPr id="3" name="Content Placeholder 2">
            <a:extLst>
              <a:ext uri="{FF2B5EF4-FFF2-40B4-BE49-F238E27FC236}">
                <a16:creationId xmlns:a16="http://schemas.microsoft.com/office/drawing/2014/main" id="{232FEC3D-5F37-AE40-A13C-F1DAF4F0961E}"/>
              </a:ext>
            </a:extLst>
          </p:cNvPr>
          <p:cNvSpPr>
            <a:spLocks noGrp="1"/>
          </p:cNvSpPr>
          <p:nvPr>
            <p:ph idx="1"/>
          </p:nvPr>
        </p:nvSpPr>
        <p:spPr/>
        <p:txBody>
          <a:bodyPr>
            <a:normAutofit lnSpcReduction="10000"/>
          </a:bodyPr>
          <a:lstStyle/>
          <a:p>
            <a:r>
              <a:rPr lang="en-PA" dirty="0"/>
              <a:t>The Speaker meets periodically with the Dean of the Graduate School and the University President. </a:t>
            </a:r>
          </a:p>
          <a:p>
            <a:r>
              <a:rPr lang="en-PA" dirty="0"/>
              <a:t>The Speaker delivers speeches at University Graduation ceremonies, during Graduate School Orientation, and at the Fall SGA inauguration</a:t>
            </a:r>
          </a:p>
          <a:p>
            <a:r>
              <a:rPr lang="en-PA" dirty="0"/>
              <a:t>Other Ex-officio seats on: </a:t>
            </a:r>
          </a:p>
          <a:p>
            <a:pPr lvl="1"/>
            <a:r>
              <a:rPr lang="en-PA" dirty="0"/>
              <a:t>FSU University Survey Committee</a:t>
            </a:r>
          </a:p>
          <a:p>
            <a:pPr lvl="1"/>
            <a:r>
              <a:rPr lang="en-PA" dirty="0"/>
              <a:t>FSU Child Development Programs, Board of Directors</a:t>
            </a:r>
          </a:p>
          <a:p>
            <a:pPr lvl="1"/>
            <a:r>
              <a:rPr lang="en-PA" dirty="0"/>
              <a:t>FSU Graduate Enrollement Management Committee</a:t>
            </a:r>
          </a:p>
          <a:p>
            <a:pPr lvl="1"/>
            <a:r>
              <a:rPr lang="en-PA" dirty="0"/>
              <a:t>FSU Student Technology Fee Advisory Committee</a:t>
            </a:r>
          </a:p>
          <a:p>
            <a:pPr lvl="1"/>
            <a:r>
              <a:rPr lang="en-PA" dirty="0"/>
              <a:t>FSU Libraries Graduate Student Advisory Council </a:t>
            </a:r>
          </a:p>
          <a:p>
            <a:pPr lvl="1"/>
            <a:r>
              <a:rPr lang="en-PA" dirty="0"/>
              <a:t>FSU Student Foundation, Board of Trustees</a:t>
            </a:r>
          </a:p>
          <a:p>
            <a:pPr lvl="1"/>
            <a:endParaRPr lang="en-PA" dirty="0"/>
          </a:p>
        </p:txBody>
      </p:sp>
    </p:spTree>
    <p:extLst>
      <p:ext uri="{BB962C8B-B14F-4D97-AF65-F5344CB8AC3E}">
        <p14:creationId xmlns:p14="http://schemas.microsoft.com/office/powerpoint/2010/main" val="4135714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08A171-CA7C-E64D-AC02-8ECBF3B71CF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FB06F58-987E-C141-9E65-389B9EB371C5}"/>
              </a:ext>
            </a:extLst>
          </p:cNvPr>
          <p:cNvSpPr>
            <a:spLocks noGrp="1"/>
          </p:cNvSpPr>
          <p:nvPr>
            <p:ph type="title"/>
          </p:nvPr>
        </p:nvSpPr>
        <p:spPr/>
        <p:txBody>
          <a:bodyPr/>
          <a:lstStyle/>
          <a:p>
            <a:r>
              <a:rPr lang="en-PA" b="1" dirty="0">
                <a:solidFill>
                  <a:srgbClr val="7F0302"/>
                </a:solidFill>
                <a:latin typeface="Baskerville Old Face" panose="02020602080505020303" pitchFamily="18" charset="77"/>
              </a:rPr>
              <a:t>Messages from Previous Speaker (2015)</a:t>
            </a:r>
          </a:p>
        </p:txBody>
      </p:sp>
      <p:sp>
        <p:nvSpPr>
          <p:cNvPr id="3" name="Content Placeholder 2">
            <a:extLst>
              <a:ext uri="{FF2B5EF4-FFF2-40B4-BE49-F238E27FC236}">
                <a16:creationId xmlns:a16="http://schemas.microsoft.com/office/drawing/2014/main" id="{832EBFFE-5669-C44A-918B-5AB37E6727FF}"/>
              </a:ext>
            </a:extLst>
          </p:cNvPr>
          <p:cNvSpPr>
            <a:spLocks noGrp="1"/>
          </p:cNvSpPr>
          <p:nvPr>
            <p:ph idx="1"/>
          </p:nvPr>
        </p:nvSpPr>
        <p:spPr/>
        <p:txBody>
          <a:bodyPr>
            <a:normAutofit fontScale="70000" lnSpcReduction="20000"/>
          </a:bodyPr>
          <a:lstStyle/>
          <a:p>
            <a:r>
              <a:rPr lang="en-US" dirty="0"/>
              <a:t>“It’s important to know these people and connect with them. The Senate President is elected at the first meeting of Senate following fall inauguration. The Student Body President is announced at the Senate meeting following spring elections and sworn-in at spring inauguration. </a:t>
            </a:r>
          </a:p>
          <a:p>
            <a:r>
              <a:rPr lang="en-US" dirty="0"/>
              <a:t>Have meetings with them at least once a month. You should have some idea of what’s going on in Senate and what the Executive Branch is working on. Graduate students often get overlooked because our experience can be so different from an undergraduate’s. You have to be a bit of a squeaky wheel.</a:t>
            </a:r>
          </a:p>
          <a:p>
            <a:r>
              <a:rPr lang="en-US" dirty="0"/>
              <a:t>Be aware of the platforms of any campus political parties. We don’t have parties in COGS, but it’s still important to know what the parties are doing. Sometimes you need to step in and speak for the benefit of graduate students to the majority party leadership – again, because there are very few graduate students involved elsewhere in SGA, undergrads don’t always have the benefit of understanding how their own policies might affect graduate students. It’s your job to make sure they gain that understanding.</a:t>
            </a:r>
          </a:p>
          <a:p>
            <a:r>
              <a:rPr lang="en-US" dirty="0"/>
              <a:t>Attend Senate when you can, especially when you have something to share about COGS projects or events. There is a line in the Senate agenda that is always reserved for messages from COGS,”</a:t>
            </a:r>
            <a:endParaRPr lang="en-PA" dirty="0"/>
          </a:p>
        </p:txBody>
      </p:sp>
    </p:spTree>
    <p:extLst>
      <p:ext uri="{BB962C8B-B14F-4D97-AF65-F5344CB8AC3E}">
        <p14:creationId xmlns:p14="http://schemas.microsoft.com/office/powerpoint/2010/main" val="2466967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461BA0-DF64-8B48-BB6E-3CC70F3682E7}"/>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25F7D06-EB42-4445-9552-6C0F355D90C7}"/>
              </a:ext>
            </a:extLst>
          </p:cNvPr>
          <p:cNvSpPr>
            <a:spLocks noGrp="1"/>
          </p:cNvSpPr>
          <p:nvPr>
            <p:ph type="title"/>
          </p:nvPr>
        </p:nvSpPr>
        <p:spPr/>
        <p:txBody>
          <a:bodyPr/>
          <a:lstStyle/>
          <a:p>
            <a:r>
              <a:rPr lang="en-PA" b="1" dirty="0">
                <a:solidFill>
                  <a:srgbClr val="7F0302"/>
                </a:solidFill>
                <a:latin typeface="Baskerville Old Face" panose="02020602080505020303" pitchFamily="18" charset="77"/>
              </a:rPr>
              <a:t>Other Notes</a:t>
            </a:r>
          </a:p>
        </p:txBody>
      </p:sp>
      <p:sp>
        <p:nvSpPr>
          <p:cNvPr id="3" name="Content Placeholder 2">
            <a:extLst>
              <a:ext uri="{FF2B5EF4-FFF2-40B4-BE49-F238E27FC236}">
                <a16:creationId xmlns:a16="http://schemas.microsoft.com/office/drawing/2014/main" id="{CB4751BB-7B1D-1A46-ADB8-21A3BC50B914}"/>
              </a:ext>
            </a:extLst>
          </p:cNvPr>
          <p:cNvSpPr>
            <a:spLocks noGrp="1"/>
          </p:cNvSpPr>
          <p:nvPr>
            <p:ph idx="1"/>
          </p:nvPr>
        </p:nvSpPr>
        <p:spPr/>
        <p:txBody>
          <a:bodyPr>
            <a:normAutofit/>
          </a:bodyPr>
          <a:lstStyle/>
          <a:p>
            <a:r>
              <a:rPr lang="en-US" dirty="0"/>
              <a:t>“On campus:</a:t>
            </a:r>
          </a:p>
          <a:p>
            <a:pPr lvl="1"/>
            <a:r>
              <a:rPr lang="en-US" dirty="0"/>
              <a:t>Pay attention to what’s happening on campus – social issues, political issues, administrative issues. You want to be aware when there are things going on that might affect graduate students. It’s up to you to be current on these issues so that you may inform Representatives. One of my goals with COGS was for us to have more of an official stance or voice on issues, made tangible by Resolutions voted on by the Assembly. We do more than just give RSOs money, we represent graduate students to campus and outside of FSU. Sometimes I think we did this well, and sometimes not. But it’s important to try.”</a:t>
            </a:r>
            <a:endParaRPr lang="en-PA" dirty="0"/>
          </a:p>
        </p:txBody>
      </p:sp>
    </p:spTree>
    <p:extLst>
      <p:ext uri="{BB962C8B-B14F-4D97-AF65-F5344CB8AC3E}">
        <p14:creationId xmlns:p14="http://schemas.microsoft.com/office/powerpoint/2010/main" val="190351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0D9984-EEEE-B849-A842-8F70261A4E6C}"/>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F3EC0F-46D9-DA4E-9861-623DFA6B15CE}"/>
              </a:ext>
            </a:extLst>
          </p:cNvPr>
          <p:cNvSpPr>
            <a:spLocks noGrp="1"/>
          </p:cNvSpPr>
          <p:nvPr>
            <p:ph type="title"/>
          </p:nvPr>
        </p:nvSpPr>
        <p:spPr/>
        <p:txBody>
          <a:bodyPr/>
          <a:lstStyle/>
          <a:p>
            <a:r>
              <a:rPr lang="en-PA" b="1" dirty="0">
                <a:solidFill>
                  <a:srgbClr val="7F0302"/>
                </a:solidFill>
                <a:latin typeface="Baskerville Old Face" panose="02020602080505020303" pitchFamily="18" charset="77"/>
              </a:rPr>
              <a:t>Current Legislation and Committess</a:t>
            </a:r>
          </a:p>
        </p:txBody>
      </p:sp>
      <p:sp>
        <p:nvSpPr>
          <p:cNvPr id="3" name="Content Placeholder 2">
            <a:extLst>
              <a:ext uri="{FF2B5EF4-FFF2-40B4-BE49-F238E27FC236}">
                <a16:creationId xmlns:a16="http://schemas.microsoft.com/office/drawing/2014/main" id="{BAF56A1B-58A2-6F4E-AD28-5070BD192470}"/>
              </a:ext>
            </a:extLst>
          </p:cNvPr>
          <p:cNvSpPr>
            <a:spLocks noGrp="1"/>
          </p:cNvSpPr>
          <p:nvPr>
            <p:ph idx="1"/>
          </p:nvPr>
        </p:nvSpPr>
        <p:spPr/>
        <p:txBody>
          <a:bodyPr/>
          <a:lstStyle/>
          <a:p>
            <a:r>
              <a:rPr lang="en-US" dirty="0">
                <a:hlinkClick r:id="rId4">
                  <a:extLst>
                    <a:ext uri="{A12FA001-AC4F-418D-AE19-62706E023703}">
                      <ahyp:hlinkClr xmlns:ahyp="http://schemas.microsoft.com/office/drawing/2018/hyperlinkcolor" val="tx"/>
                    </a:ext>
                  </a:extLst>
                </a:hlinkClick>
              </a:rPr>
              <a:t>https://sga.fsu.edu/2020-2021-PLATFORM.shtm</a:t>
            </a:r>
            <a:r>
              <a:rPr lang="en-US" dirty="0"/>
              <a:t> </a:t>
            </a:r>
          </a:p>
          <a:p>
            <a:pPr lvl="1"/>
            <a:r>
              <a:rPr lang="en-US" dirty="0"/>
              <a:t>Funding medical bills or counseling for sexual assault victims</a:t>
            </a:r>
          </a:p>
          <a:p>
            <a:pPr lvl="1"/>
            <a:r>
              <a:rPr lang="en-US" dirty="0"/>
              <a:t>FSU Police Ride </a:t>
            </a:r>
            <a:r>
              <a:rPr lang="en-US" dirty="0" err="1"/>
              <a:t>alongs</a:t>
            </a:r>
            <a:endParaRPr lang="en-US" dirty="0"/>
          </a:p>
          <a:p>
            <a:pPr lvl="1"/>
            <a:r>
              <a:rPr lang="en-US" dirty="0"/>
              <a:t>AEDs or CPR certified residence assistants for </a:t>
            </a:r>
            <a:r>
              <a:rPr lang="en-US" dirty="0" err="1"/>
              <a:t>dormatories</a:t>
            </a:r>
            <a:endParaRPr lang="en-US" dirty="0"/>
          </a:p>
          <a:p>
            <a:pPr lvl="1"/>
            <a:endParaRPr lang="en-US" dirty="0"/>
          </a:p>
          <a:p>
            <a:r>
              <a:rPr lang="en-US" dirty="0"/>
              <a:t>Committee Appointments </a:t>
            </a:r>
            <a:r>
              <a:rPr lang="en-US" dirty="0">
                <a:hlinkClick r:id="rId5">
                  <a:extLst>
                    <a:ext uri="{A12FA001-AC4F-418D-AE19-62706E023703}">
                      <ahyp:hlinkClr xmlns:ahyp="http://schemas.microsoft.com/office/drawing/2018/hyperlinkcolor" val="tx"/>
                    </a:ext>
                  </a:extLst>
                </a:hlinkClick>
              </a:rPr>
              <a:t>https://docs.google.com/spreadsheets/d/1NTi1ZDxCtya5xcy_ipekztSRLxAU5b7CYVLudWJOz1Y/edit#gid=822299471</a:t>
            </a:r>
            <a:r>
              <a:rPr lang="en-US" dirty="0"/>
              <a:t> </a:t>
            </a:r>
          </a:p>
        </p:txBody>
      </p:sp>
    </p:spTree>
    <p:extLst>
      <p:ext uri="{BB962C8B-B14F-4D97-AF65-F5344CB8AC3E}">
        <p14:creationId xmlns:p14="http://schemas.microsoft.com/office/powerpoint/2010/main" val="2319024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C76DB4-5593-2C43-97EE-501436F55A8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77CF9B-E593-CE4D-86D3-1E25F17D29B1}"/>
              </a:ext>
            </a:extLst>
          </p:cNvPr>
          <p:cNvSpPr>
            <a:spLocks noGrp="1"/>
          </p:cNvSpPr>
          <p:nvPr>
            <p:ph type="title"/>
          </p:nvPr>
        </p:nvSpPr>
        <p:spPr/>
        <p:txBody>
          <a:bodyPr/>
          <a:lstStyle/>
          <a:p>
            <a:endParaRPr lang="en-PA" dirty="0"/>
          </a:p>
        </p:txBody>
      </p:sp>
      <p:graphicFrame>
        <p:nvGraphicFramePr>
          <p:cNvPr id="4" name="Content Placeholder 3">
            <a:extLst>
              <a:ext uri="{FF2B5EF4-FFF2-40B4-BE49-F238E27FC236}">
                <a16:creationId xmlns:a16="http://schemas.microsoft.com/office/drawing/2014/main" id="{5E0DDA79-8427-884A-8B24-358EF55B03D9}"/>
              </a:ext>
            </a:extLst>
          </p:cNvPr>
          <p:cNvGraphicFramePr>
            <a:graphicFrameLocks noGrp="1"/>
          </p:cNvGraphicFramePr>
          <p:nvPr>
            <p:ph idx="1"/>
            <p:extLst>
              <p:ext uri="{D42A27DB-BD31-4B8C-83A1-F6EECF244321}">
                <p14:modId xmlns:p14="http://schemas.microsoft.com/office/powerpoint/2010/main" val="2832138572"/>
              </p:ext>
            </p:extLst>
          </p:nvPr>
        </p:nvGraphicFramePr>
        <p:xfrm>
          <a:off x="1105469" y="365125"/>
          <a:ext cx="5163970" cy="29581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CE660F8E-C304-A346-87E7-10D10EFBB387}"/>
              </a:ext>
            </a:extLst>
          </p:cNvPr>
          <p:cNvGraphicFramePr>
            <a:graphicFrameLocks/>
          </p:cNvGraphicFramePr>
          <p:nvPr>
            <p:extLst>
              <p:ext uri="{D42A27DB-BD31-4B8C-83A1-F6EECF244321}">
                <p14:modId xmlns:p14="http://schemas.microsoft.com/office/powerpoint/2010/main" val="2400301482"/>
              </p:ext>
            </p:extLst>
          </p:nvPr>
        </p:nvGraphicFramePr>
        <p:xfrm>
          <a:off x="1105467" y="3534771"/>
          <a:ext cx="5163971" cy="32028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ACF2DF53-B248-2B48-9DD0-B63926880023}"/>
              </a:ext>
            </a:extLst>
          </p:cNvPr>
          <p:cNvGraphicFramePr>
            <a:graphicFrameLocks/>
          </p:cNvGraphicFramePr>
          <p:nvPr>
            <p:extLst>
              <p:ext uri="{D42A27DB-BD31-4B8C-83A1-F6EECF244321}">
                <p14:modId xmlns:p14="http://schemas.microsoft.com/office/powerpoint/2010/main" val="2172837736"/>
              </p:ext>
            </p:extLst>
          </p:nvPr>
        </p:nvGraphicFramePr>
        <p:xfrm>
          <a:off x="6496334" y="3534772"/>
          <a:ext cx="4857466" cy="320283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Chart 7">
            <a:extLst>
              <a:ext uri="{FF2B5EF4-FFF2-40B4-BE49-F238E27FC236}">
                <a16:creationId xmlns:a16="http://schemas.microsoft.com/office/drawing/2014/main" id="{39F915A4-0674-E84A-B3CC-56C7A6AF2FCE}"/>
              </a:ext>
            </a:extLst>
          </p:cNvPr>
          <p:cNvGraphicFramePr>
            <a:graphicFrameLocks/>
          </p:cNvGraphicFramePr>
          <p:nvPr>
            <p:extLst>
              <p:ext uri="{D42A27DB-BD31-4B8C-83A1-F6EECF244321}">
                <p14:modId xmlns:p14="http://schemas.microsoft.com/office/powerpoint/2010/main" val="2513396025"/>
              </p:ext>
            </p:extLst>
          </p:nvPr>
        </p:nvGraphicFramePr>
        <p:xfrm>
          <a:off x="6496333" y="365125"/>
          <a:ext cx="4857465" cy="306387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75478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692852-55DC-2A41-9560-C14974BB6E1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92D35D1-71A5-8249-B970-2BCB68427E1C}"/>
              </a:ext>
            </a:extLst>
          </p:cNvPr>
          <p:cNvSpPr>
            <a:spLocks noGrp="1"/>
          </p:cNvSpPr>
          <p:nvPr>
            <p:ph type="title"/>
          </p:nvPr>
        </p:nvSpPr>
        <p:spPr>
          <a:xfrm>
            <a:off x="838200" y="365126"/>
            <a:ext cx="10515600" cy="713048"/>
          </a:xfrm>
        </p:spPr>
        <p:txBody>
          <a:bodyPr/>
          <a:lstStyle/>
          <a:p>
            <a:pPr algn="ctr"/>
            <a:r>
              <a:rPr lang="en-PA" b="1" dirty="0">
                <a:solidFill>
                  <a:srgbClr val="7F0302"/>
                </a:solidFill>
                <a:latin typeface="Baskerville Old Face" panose="02020602080505020303" pitchFamily="18" charset="77"/>
              </a:rPr>
              <a:t>Summary</a:t>
            </a:r>
            <a:r>
              <a:rPr lang="en-PA" dirty="0">
                <a:solidFill>
                  <a:srgbClr val="7F0302"/>
                </a:solidFill>
              </a:rPr>
              <a:t> </a:t>
            </a:r>
          </a:p>
        </p:txBody>
      </p:sp>
      <p:sp>
        <p:nvSpPr>
          <p:cNvPr id="3" name="Content Placeholder 2">
            <a:extLst>
              <a:ext uri="{FF2B5EF4-FFF2-40B4-BE49-F238E27FC236}">
                <a16:creationId xmlns:a16="http://schemas.microsoft.com/office/drawing/2014/main" id="{F3BBC134-60F0-4843-9B6B-3F1CA0D7C6B4}"/>
              </a:ext>
            </a:extLst>
          </p:cNvPr>
          <p:cNvSpPr>
            <a:spLocks noGrp="1"/>
          </p:cNvSpPr>
          <p:nvPr>
            <p:ph idx="1"/>
          </p:nvPr>
        </p:nvSpPr>
        <p:spPr>
          <a:xfrm>
            <a:off x="437866" y="1690688"/>
            <a:ext cx="5658134" cy="4351338"/>
          </a:xfrm>
        </p:spPr>
        <p:txBody>
          <a:bodyPr>
            <a:normAutofit/>
          </a:bodyPr>
          <a:lstStyle/>
          <a:p>
            <a:r>
              <a:rPr lang="en-PA" dirty="0"/>
              <a:t>Advertising and filling seats</a:t>
            </a:r>
          </a:p>
          <a:p>
            <a:r>
              <a:rPr lang="en-PA" dirty="0"/>
              <a:t>Updating COGS code to eliminate outdated code a</a:t>
            </a:r>
            <a:r>
              <a:rPr lang="en-US" dirty="0" err="1"/>
              <a:t>nd</a:t>
            </a:r>
            <a:r>
              <a:rPr lang="en-PA" dirty="0"/>
              <a:t> add provisio language</a:t>
            </a:r>
          </a:p>
          <a:p>
            <a:r>
              <a:rPr lang="en-PA" dirty="0"/>
              <a:t>Lots of money left in Senate projects (been asked for ideas, donations, etc.)</a:t>
            </a:r>
          </a:p>
          <a:p>
            <a:r>
              <a:rPr lang="en-US" dirty="0"/>
              <a:t>Budget statistics (help predict future needs) </a:t>
            </a:r>
          </a:p>
          <a:p>
            <a:endParaRPr lang="en-US" dirty="0"/>
          </a:p>
          <a:p>
            <a:endParaRPr lang="en-PA" dirty="0"/>
          </a:p>
          <a:p>
            <a:pPr marL="0" indent="0">
              <a:buNone/>
            </a:pPr>
            <a:endParaRPr lang="en-PA" dirty="0"/>
          </a:p>
        </p:txBody>
      </p:sp>
      <p:sp>
        <p:nvSpPr>
          <p:cNvPr id="4" name="TextBox 3">
            <a:extLst>
              <a:ext uri="{FF2B5EF4-FFF2-40B4-BE49-F238E27FC236}">
                <a16:creationId xmlns:a16="http://schemas.microsoft.com/office/drawing/2014/main" id="{7DEFCAA1-209B-144D-BAB7-716921535512}"/>
              </a:ext>
            </a:extLst>
          </p:cNvPr>
          <p:cNvSpPr txBox="1"/>
          <p:nvPr/>
        </p:nvSpPr>
        <p:spPr>
          <a:xfrm>
            <a:off x="6496334" y="1293669"/>
            <a:ext cx="5342168" cy="4801314"/>
          </a:xfrm>
          <a:prstGeom prst="rect">
            <a:avLst/>
          </a:prstGeom>
          <a:noFill/>
        </p:spPr>
        <p:txBody>
          <a:bodyPr wrap="none" rtlCol="0">
            <a:spAutoFit/>
          </a:bodyPr>
          <a:lstStyle/>
          <a:p>
            <a:r>
              <a:rPr lang="en-US" u="sng" dirty="0"/>
              <a:t>Liaisons for the following: </a:t>
            </a:r>
          </a:p>
          <a:p>
            <a:r>
              <a:rPr lang="en-US" dirty="0"/>
              <a:t>Senate Meetings </a:t>
            </a:r>
          </a:p>
          <a:p>
            <a:r>
              <a:rPr lang="en-US" dirty="0"/>
              <a:t>Student Senate Budget Committees</a:t>
            </a:r>
          </a:p>
          <a:p>
            <a:r>
              <a:rPr lang="en-US" dirty="0"/>
              <a:t>Budget sub-committees</a:t>
            </a:r>
          </a:p>
          <a:p>
            <a:r>
              <a:rPr lang="en-US" dirty="0"/>
              <a:t>Central Reserves Committee</a:t>
            </a:r>
          </a:p>
          <a:p>
            <a:r>
              <a:rPr lang="en-US" dirty="0"/>
              <a:t>Sweepings Committee</a:t>
            </a:r>
          </a:p>
          <a:p>
            <a:r>
              <a:rPr lang="en-PA" dirty="0"/>
              <a:t>FSU University Survey Committee</a:t>
            </a:r>
          </a:p>
          <a:p>
            <a:r>
              <a:rPr lang="en-PA" dirty="0"/>
              <a:t>FSU Child Development Programs, Board of Directors</a:t>
            </a:r>
          </a:p>
          <a:p>
            <a:r>
              <a:rPr lang="en-PA" dirty="0"/>
              <a:t>FSU Graduate Enrollement Management Committee</a:t>
            </a:r>
          </a:p>
          <a:p>
            <a:r>
              <a:rPr lang="en-PA" dirty="0"/>
              <a:t>FSU Student Technology Fee Advisory Committee</a:t>
            </a:r>
          </a:p>
          <a:p>
            <a:r>
              <a:rPr lang="en-PA" dirty="0"/>
              <a:t>FSU Libraries Graduate Student Advisory Council </a:t>
            </a:r>
          </a:p>
          <a:p>
            <a:r>
              <a:rPr lang="en-PA" dirty="0"/>
              <a:t>FSU Student Foundation, Board of Trustees (removed?)</a:t>
            </a:r>
          </a:p>
          <a:p>
            <a:r>
              <a:rPr lang="en-PA" dirty="0"/>
              <a:t>FSU Office of Governmental Affairs </a:t>
            </a:r>
          </a:p>
          <a:p>
            <a:r>
              <a:rPr lang="en-PA" dirty="0"/>
              <a:t>Green Leadership group (inactive?) </a:t>
            </a:r>
          </a:p>
          <a:p>
            <a:r>
              <a:rPr lang="en-PA" dirty="0"/>
              <a:t>Council of Presidents</a:t>
            </a:r>
          </a:p>
          <a:p>
            <a:r>
              <a:rPr lang="en-PA" dirty="0"/>
              <a:t>Graduate Student Orientation</a:t>
            </a:r>
          </a:p>
          <a:p>
            <a:r>
              <a:rPr lang="en-PA" dirty="0"/>
              <a:t>Graduate Assistants United</a:t>
            </a:r>
          </a:p>
        </p:txBody>
      </p:sp>
    </p:spTree>
    <p:extLst>
      <p:ext uri="{BB962C8B-B14F-4D97-AF65-F5344CB8AC3E}">
        <p14:creationId xmlns:p14="http://schemas.microsoft.com/office/powerpoint/2010/main" val="2129798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DB6C3-FE99-A443-996F-6C3507AB37C7}"/>
              </a:ext>
            </a:extLst>
          </p:cNvPr>
          <p:cNvSpPr>
            <a:spLocks noGrp="1"/>
          </p:cNvSpPr>
          <p:nvPr>
            <p:ph type="title"/>
          </p:nvPr>
        </p:nvSpPr>
        <p:spPr/>
        <p:txBody>
          <a:bodyPr/>
          <a:lstStyle/>
          <a:p>
            <a:endParaRPr lang="en-PA"/>
          </a:p>
        </p:txBody>
      </p:sp>
      <p:sp>
        <p:nvSpPr>
          <p:cNvPr id="3" name="Content Placeholder 2">
            <a:extLst>
              <a:ext uri="{FF2B5EF4-FFF2-40B4-BE49-F238E27FC236}">
                <a16:creationId xmlns:a16="http://schemas.microsoft.com/office/drawing/2014/main" id="{DBE8EF3D-26D4-4A40-9D47-2F5778AA8BC4}"/>
              </a:ext>
            </a:extLst>
          </p:cNvPr>
          <p:cNvSpPr>
            <a:spLocks noGrp="1"/>
          </p:cNvSpPr>
          <p:nvPr>
            <p:ph idx="1"/>
          </p:nvPr>
        </p:nvSpPr>
        <p:spPr/>
        <p:txBody>
          <a:bodyPr/>
          <a:lstStyle/>
          <a:p>
            <a:endParaRPr lang="en-PA"/>
          </a:p>
        </p:txBody>
      </p:sp>
    </p:spTree>
    <p:extLst>
      <p:ext uri="{BB962C8B-B14F-4D97-AF65-F5344CB8AC3E}">
        <p14:creationId xmlns:p14="http://schemas.microsoft.com/office/powerpoint/2010/main" val="779501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3AF59-10AE-3541-9045-8DEB81B53581}"/>
              </a:ext>
            </a:extLst>
          </p:cNvPr>
          <p:cNvSpPr>
            <a:spLocks noGrp="1"/>
          </p:cNvSpPr>
          <p:nvPr>
            <p:ph type="title"/>
          </p:nvPr>
        </p:nvSpPr>
        <p:spPr/>
        <p:txBody>
          <a:bodyPr/>
          <a:lstStyle/>
          <a:p>
            <a:endParaRPr lang="en-PA"/>
          </a:p>
        </p:txBody>
      </p:sp>
      <p:sp>
        <p:nvSpPr>
          <p:cNvPr id="3" name="Content Placeholder 2">
            <a:extLst>
              <a:ext uri="{FF2B5EF4-FFF2-40B4-BE49-F238E27FC236}">
                <a16:creationId xmlns:a16="http://schemas.microsoft.com/office/drawing/2014/main" id="{75CD1C91-972E-FB43-8688-2C2E768CB8D3}"/>
              </a:ext>
            </a:extLst>
          </p:cNvPr>
          <p:cNvSpPr>
            <a:spLocks noGrp="1"/>
          </p:cNvSpPr>
          <p:nvPr>
            <p:ph idx="1"/>
          </p:nvPr>
        </p:nvSpPr>
        <p:spPr/>
        <p:txBody>
          <a:bodyPr/>
          <a:lstStyle/>
          <a:p>
            <a:endParaRPr lang="en-PA"/>
          </a:p>
        </p:txBody>
      </p:sp>
    </p:spTree>
    <p:extLst>
      <p:ext uri="{BB962C8B-B14F-4D97-AF65-F5344CB8AC3E}">
        <p14:creationId xmlns:p14="http://schemas.microsoft.com/office/powerpoint/2010/main" val="98428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26B50B-AB21-A14E-8D82-D5E8CC7C7C7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5829940-2ACE-C64C-A2D8-9228AA66010C}"/>
              </a:ext>
            </a:extLst>
          </p:cNvPr>
          <p:cNvSpPr>
            <a:spLocks noGrp="1"/>
          </p:cNvSpPr>
          <p:nvPr>
            <p:ph type="title"/>
          </p:nvPr>
        </p:nvSpPr>
        <p:spPr/>
        <p:txBody>
          <a:bodyPr/>
          <a:lstStyle/>
          <a:p>
            <a:r>
              <a:rPr lang="en-PA" b="1" dirty="0">
                <a:solidFill>
                  <a:srgbClr val="7F0302"/>
                </a:solidFill>
                <a:latin typeface="Baskerville Old Face" panose="02020602080505020303" pitchFamily="18" charset="77"/>
              </a:rPr>
              <a:t>Committees</a:t>
            </a:r>
          </a:p>
        </p:txBody>
      </p:sp>
      <p:sp>
        <p:nvSpPr>
          <p:cNvPr id="4" name="TextBox 3">
            <a:extLst>
              <a:ext uri="{FF2B5EF4-FFF2-40B4-BE49-F238E27FC236}">
                <a16:creationId xmlns:a16="http://schemas.microsoft.com/office/drawing/2014/main" id="{0813EB38-0CF7-B04F-8589-3720A4917D4E}"/>
              </a:ext>
            </a:extLst>
          </p:cNvPr>
          <p:cNvSpPr txBox="1"/>
          <p:nvPr/>
        </p:nvSpPr>
        <p:spPr>
          <a:xfrm>
            <a:off x="3831598" y="1754084"/>
            <a:ext cx="4528804" cy="2954655"/>
          </a:xfrm>
          <a:prstGeom prst="rect">
            <a:avLst/>
          </a:prstGeom>
          <a:noFill/>
        </p:spPr>
        <p:txBody>
          <a:bodyPr wrap="none" rtlCol="0">
            <a:spAutoFit/>
          </a:bodyPr>
          <a:lstStyle/>
          <a:p>
            <a:r>
              <a:rPr lang="en-US" sz="2400" u="sng" dirty="0"/>
              <a:t>Student Affairs</a:t>
            </a:r>
            <a:endParaRPr lang="en-PA" sz="2400" u="sng" dirty="0"/>
          </a:p>
          <a:p>
            <a:pPr marL="342900" lvl="0" indent="-342900">
              <a:buFont typeface="Arial" panose="020B0604020202020204" pitchFamily="34" charset="0"/>
              <a:buChar char="•"/>
            </a:pPr>
            <a:r>
              <a:rPr lang="en-US" sz="2400" dirty="0"/>
              <a:t>Academics and honor policy </a:t>
            </a:r>
            <a:endParaRPr lang="en-PA" sz="2400" dirty="0"/>
          </a:p>
          <a:p>
            <a:pPr marL="342900" lvl="0" indent="-342900">
              <a:buFont typeface="Arial" panose="020B0604020202020204" pitchFamily="34" charset="0"/>
              <a:buChar char="•"/>
            </a:pPr>
            <a:r>
              <a:rPr lang="en-US" sz="2400" dirty="0"/>
              <a:t>Parking and Transportation </a:t>
            </a:r>
            <a:endParaRPr lang="en-PA" sz="2400" dirty="0"/>
          </a:p>
          <a:p>
            <a:pPr marL="342900" lvl="0" indent="-342900">
              <a:buFont typeface="Arial" panose="020B0604020202020204" pitchFamily="34" charset="0"/>
              <a:buChar char="•"/>
            </a:pPr>
            <a:r>
              <a:rPr lang="en-US" sz="2400" dirty="0"/>
              <a:t>Housing and Dining </a:t>
            </a:r>
            <a:endParaRPr lang="en-PA" sz="2400" dirty="0"/>
          </a:p>
          <a:p>
            <a:pPr marL="342900" lvl="0" indent="-342900">
              <a:buFont typeface="Arial" panose="020B0604020202020204" pitchFamily="34" charset="0"/>
              <a:buChar char="•"/>
            </a:pPr>
            <a:r>
              <a:rPr lang="en-US" sz="2400" dirty="0"/>
              <a:t>Library </a:t>
            </a:r>
            <a:endParaRPr lang="en-PA" sz="2400" dirty="0"/>
          </a:p>
          <a:p>
            <a:pPr marL="342900" lvl="0" indent="-342900">
              <a:buFont typeface="Arial" panose="020B0604020202020204" pitchFamily="34" charset="0"/>
              <a:buChar char="•"/>
            </a:pPr>
            <a:r>
              <a:rPr lang="en-US" sz="2400" dirty="0"/>
              <a:t>Health and Wellness</a:t>
            </a:r>
            <a:endParaRPr lang="en-PA" sz="2400" dirty="0"/>
          </a:p>
          <a:p>
            <a:pPr marL="342900" lvl="0" indent="-342900">
              <a:buFont typeface="Arial" panose="020B0604020202020204" pitchFamily="34" charset="0"/>
              <a:buChar char="•"/>
            </a:pPr>
            <a:r>
              <a:rPr lang="en-US" sz="2400" dirty="0"/>
              <a:t>Social and Community Planning </a:t>
            </a:r>
            <a:endParaRPr lang="en-PA" sz="2400" dirty="0"/>
          </a:p>
          <a:p>
            <a:endParaRPr lang="en-PA" dirty="0"/>
          </a:p>
        </p:txBody>
      </p:sp>
      <p:sp>
        <p:nvSpPr>
          <p:cNvPr id="5" name="TextBox 4">
            <a:extLst>
              <a:ext uri="{FF2B5EF4-FFF2-40B4-BE49-F238E27FC236}">
                <a16:creationId xmlns:a16="http://schemas.microsoft.com/office/drawing/2014/main" id="{9E2A5F1B-E413-C543-95F4-7971DFF860B6}"/>
              </a:ext>
            </a:extLst>
          </p:cNvPr>
          <p:cNvSpPr txBox="1"/>
          <p:nvPr/>
        </p:nvSpPr>
        <p:spPr>
          <a:xfrm>
            <a:off x="8360402" y="1690688"/>
            <a:ext cx="3769658" cy="4339650"/>
          </a:xfrm>
          <a:prstGeom prst="rect">
            <a:avLst/>
          </a:prstGeom>
          <a:noFill/>
        </p:spPr>
        <p:txBody>
          <a:bodyPr wrap="square" rtlCol="0">
            <a:spAutoFit/>
          </a:bodyPr>
          <a:lstStyle/>
          <a:p>
            <a:r>
              <a:rPr lang="en-US" sz="2400" u="sng" dirty="0"/>
              <a:t>Internal Affairs </a:t>
            </a:r>
            <a:endParaRPr lang="en-PA" sz="2400" u="sng" dirty="0"/>
          </a:p>
          <a:p>
            <a:pPr marL="342900" lvl="0" indent="-342900">
              <a:buFont typeface="Arial" panose="020B0604020202020204" pitchFamily="34" charset="0"/>
              <a:buChar char="•"/>
            </a:pPr>
            <a:r>
              <a:rPr lang="en-US" sz="2400" dirty="0"/>
              <a:t>Cogs monthly news letter (none?)</a:t>
            </a:r>
            <a:endParaRPr lang="en-PA" sz="2400" dirty="0"/>
          </a:p>
          <a:p>
            <a:pPr marL="342900" lvl="0" indent="-342900">
              <a:buFont typeface="Arial" panose="020B0604020202020204" pitchFamily="34" charset="0"/>
              <a:buChar char="•"/>
            </a:pPr>
            <a:r>
              <a:rPr lang="en-US" sz="2400" dirty="0"/>
              <a:t>Updates to the website</a:t>
            </a:r>
            <a:endParaRPr lang="en-PA" sz="2400" dirty="0"/>
          </a:p>
          <a:p>
            <a:pPr marL="342900" lvl="0" indent="-342900">
              <a:buFont typeface="Arial" panose="020B0604020202020204" pitchFamily="34" charset="0"/>
              <a:buChar char="•"/>
            </a:pPr>
            <a:r>
              <a:rPr lang="en-US" sz="2400" dirty="0"/>
              <a:t>Membership and outreach </a:t>
            </a:r>
            <a:endParaRPr lang="en-PA" sz="2400" dirty="0"/>
          </a:p>
          <a:p>
            <a:pPr marL="342900" lvl="0" indent="-342900">
              <a:buFont typeface="Arial" panose="020B0604020202020204" pitchFamily="34" charset="0"/>
              <a:buChar char="•"/>
            </a:pPr>
            <a:r>
              <a:rPr lang="en-US" sz="2400" dirty="0"/>
              <a:t>Oversight of expenditures</a:t>
            </a:r>
            <a:endParaRPr lang="en-PA" sz="2400" dirty="0"/>
          </a:p>
          <a:p>
            <a:pPr marL="342900" lvl="0" indent="-342900">
              <a:buFont typeface="Arial" panose="020B0604020202020204" pitchFamily="34" charset="0"/>
              <a:buChar char="•"/>
            </a:pPr>
            <a:r>
              <a:rPr lang="en-US" sz="2400" dirty="0"/>
              <a:t>Train new Cogs members </a:t>
            </a:r>
            <a:endParaRPr lang="en-PA" sz="2400" dirty="0"/>
          </a:p>
          <a:p>
            <a:pPr marL="342900" lvl="0" indent="-342900">
              <a:buFont typeface="Arial" panose="020B0604020202020204" pitchFamily="34" charset="0"/>
              <a:buChar char="•"/>
            </a:pPr>
            <a:r>
              <a:rPr lang="en-US" sz="2400" dirty="0"/>
              <a:t>Maintain attendance records </a:t>
            </a:r>
            <a:endParaRPr lang="en-PA" sz="2400" dirty="0"/>
          </a:p>
          <a:p>
            <a:pPr marL="285750" indent="-285750">
              <a:buFont typeface="Arial" panose="020B0604020202020204" pitchFamily="34" charset="0"/>
              <a:buChar char="•"/>
            </a:pPr>
            <a:endParaRPr lang="en-PA" dirty="0"/>
          </a:p>
          <a:p>
            <a:endParaRPr lang="en-PA" dirty="0"/>
          </a:p>
        </p:txBody>
      </p:sp>
      <p:sp>
        <p:nvSpPr>
          <p:cNvPr id="8" name="TextBox 7">
            <a:extLst>
              <a:ext uri="{FF2B5EF4-FFF2-40B4-BE49-F238E27FC236}">
                <a16:creationId xmlns:a16="http://schemas.microsoft.com/office/drawing/2014/main" id="{52A41603-0D62-084C-853B-0CDD54A85818}"/>
              </a:ext>
            </a:extLst>
          </p:cNvPr>
          <p:cNvSpPr txBox="1"/>
          <p:nvPr/>
        </p:nvSpPr>
        <p:spPr>
          <a:xfrm>
            <a:off x="340660" y="1829188"/>
            <a:ext cx="3352800" cy="3600986"/>
          </a:xfrm>
          <a:prstGeom prst="rect">
            <a:avLst/>
          </a:prstGeom>
          <a:noFill/>
        </p:spPr>
        <p:txBody>
          <a:bodyPr wrap="square" rtlCol="0">
            <a:spAutoFit/>
          </a:bodyPr>
          <a:lstStyle/>
          <a:p>
            <a:r>
              <a:rPr lang="en-US" sz="2400" u="sng" dirty="0"/>
              <a:t>Student Advocacy </a:t>
            </a:r>
            <a:endParaRPr lang="en-PA" sz="2400" u="sng" dirty="0"/>
          </a:p>
          <a:p>
            <a:pPr marL="342900" lvl="0" indent="-342900">
              <a:buFont typeface="Arial" panose="020B0604020202020204" pitchFamily="34" charset="0"/>
              <a:buChar char="•"/>
            </a:pPr>
            <a:r>
              <a:rPr lang="en-US" sz="2400" dirty="0"/>
              <a:t>Graduate Students pay and funding</a:t>
            </a:r>
            <a:endParaRPr lang="en-PA" sz="2400" dirty="0"/>
          </a:p>
          <a:p>
            <a:pPr marL="342900" lvl="0" indent="-342900">
              <a:buFont typeface="Arial" panose="020B0604020202020204" pitchFamily="34" charset="0"/>
              <a:buChar char="•"/>
            </a:pPr>
            <a:r>
              <a:rPr lang="en-US" sz="2400" dirty="0"/>
              <a:t>Childcare</a:t>
            </a:r>
            <a:endParaRPr lang="en-PA" sz="2400" dirty="0"/>
          </a:p>
          <a:p>
            <a:pPr marL="342900" lvl="0" indent="-342900">
              <a:buFont typeface="Arial" panose="020B0604020202020204" pitchFamily="34" charset="0"/>
              <a:buChar char="•"/>
            </a:pPr>
            <a:r>
              <a:rPr lang="en-US" sz="2400" dirty="0"/>
              <a:t>Relations with the Graduate Students United</a:t>
            </a:r>
          </a:p>
          <a:p>
            <a:pPr marL="342900" lvl="0" indent="-342900">
              <a:buFont typeface="Arial" panose="020B0604020202020204" pitchFamily="34" charset="0"/>
              <a:buChar char="•"/>
            </a:pPr>
            <a:r>
              <a:rPr lang="en-US" sz="2400" dirty="0"/>
              <a:t>Health Care </a:t>
            </a:r>
            <a:endParaRPr lang="en-PA" sz="2400" dirty="0"/>
          </a:p>
          <a:p>
            <a:endParaRPr lang="en-PA" dirty="0"/>
          </a:p>
          <a:p>
            <a:endParaRPr lang="en-PA" dirty="0"/>
          </a:p>
        </p:txBody>
      </p:sp>
    </p:spTree>
    <p:extLst>
      <p:ext uri="{BB962C8B-B14F-4D97-AF65-F5344CB8AC3E}">
        <p14:creationId xmlns:p14="http://schemas.microsoft.com/office/powerpoint/2010/main" val="2076919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ADFB6C-C30E-8F4F-98FC-8F379A10B246}"/>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E0D207C-2DD2-8140-BBB7-75BC4EE244B5}"/>
              </a:ext>
            </a:extLst>
          </p:cNvPr>
          <p:cNvSpPr>
            <a:spLocks noGrp="1"/>
          </p:cNvSpPr>
          <p:nvPr>
            <p:ph idx="1"/>
          </p:nvPr>
        </p:nvSpPr>
        <p:spPr>
          <a:xfrm>
            <a:off x="9603827" y="1722219"/>
            <a:ext cx="2588173" cy="4351338"/>
          </a:xfrm>
        </p:spPr>
        <p:txBody>
          <a:bodyPr/>
          <a:lstStyle/>
          <a:p>
            <a:r>
              <a:rPr lang="en-PA" dirty="0"/>
              <a:t>~600 members </a:t>
            </a:r>
          </a:p>
          <a:p>
            <a:endParaRPr lang="en-PA" dirty="0"/>
          </a:p>
        </p:txBody>
      </p:sp>
      <p:pic>
        <p:nvPicPr>
          <p:cNvPr id="5" name="Picture 4" descr="Graphical user interface, application&#10;&#10;Description automatically generated">
            <a:extLst>
              <a:ext uri="{FF2B5EF4-FFF2-40B4-BE49-F238E27FC236}">
                <a16:creationId xmlns:a16="http://schemas.microsoft.com/office/drawing/2014/main" id="{BD0E488F-D996-B242-B828-A2FF0D69F199}"/>
              </a:ext>
            </a:extLst>
          </p:cNvPr>
          <p:cNvPicPr>
            <a:picLocks noChangeAspect="1"/>
          </p:cNvPicPr>
          <p:nvPr/>
        </p:nvPicPr>
        <p:blipFill>
          <a:blip r:embed="rId4"/>
          <a:stretch>
            <a:fillRect/>
          </a:stretch>
        </p:blipFill>
        <p:spPr>
          <a:xfrm>
            <a:off x="698995" y="908569"/>
            <a:ext cx="8644700" cy="5040861"/>
          </a:xfrm>
          <a:prstGeom prst="rect">
            <a:avLst/>
          </a:prstGeom>
        </p:spPr>
      </p:pic>
    </p:spTree>
    <p:extLst>
      <p:ext uri="{BB962C8B-B14F-4D97-AF65-F5344CB8AC3E}">
        <p14:creationId xmlns:p14="http://schemas.microsoft.com/office/powerpoint/2010/main" val="1613914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CB2FF4-5906-C74E-A441-8F6240E1D65C}"/>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BA68CB1-D0F2-FE40-8B8E-67EA8A10682F}"/>
              </a:ext>
            </a:extLst>
          </p:cNvPr>
          <p:cNvSpPr>
            <a:spLocks noGrp="1"/>
          </p:cNvSpPr>
          <p:nvPr>
            <p:ph type="title"/>
          </p:nvPr>
        </p:nvSpPr>
        <p:spPr>
          <a:xfrm>
            <a:off x="3704229" y="0"/>
            <a:ext cx="10515600" cy="1325563"/>
          </a:xfrm>
        </p:spPr>
        <p:txBody>
          <a:bodyPr/>
          <a:lstStyle/>
          <a:p>
            <a:r>
              <a:rPr lang="en-PA" b="1" dirty="0">
                <a:solidFill>
                  <a:srgbClr val="7F0302"/>
                </a:solidFill>
                <a:latin typeface="Baskerville Old Face" panose="02020602080505020303" pitchFamily="18" charset="77"/>
              </a:rPr>
              <a:t>Current Initiatives</a:t>
            </a:r>
          </a:p>
        </p:txBody>
      </p:sp>
      <p:sp>
        <p:nvSpPr>
          <p:cNvPr id="3" name="Content Placeholder 2">
            <a:extLst>
              <a:ext uri="{FF2B5EF4-FFF2-40B4-BE49-F238E27FC236}">
                <a16:creationId xmlns:a16="http://schemas.microsoft.com/office/drawing/2014/main" id="{1C7ECB46-4817-A944-8B1D-25B0EFFC7AA6}"/>
              </a:ext>
            </a:extLst>
          </p:cNvPr>
          <p:cNvSpPr>
            <a:spLocks noGrp="1"/>
          </p:cNvSpPr>
          <p:nvPr>
            <p:ph idx="1"/>
          </p:nvPr>
        </p:nvSpPr>
        <p:spPr>
          <a:xfrm>
            <a:off x="1" y="979463"/>
            <a:ext cx="12405814" cy="5776178"/>
          </a:xfrm>
        </p:spPr>
        <p:txBody>
          <a:bodyPr>
            <a:normAutofit fontScale="55000" lnSpcReduction="20000"/>
          </a:bodyPr>
          <a:lstStyle/>
          <a:p>
            <a:pPr fontAlgn="base"/>
            <a:r>
              <a:rPr lang="en-US" sz="2500" b="1" u="sng" dirty="0"/>
              <a:t>Fees (ex. Tuition and fees)</a:t>
            </a:r>
          </a:p>
          <a:p>
            <a:pPr lvl="1" fontAlgn="base"/>
            <a:r>
              <a:rPr lang="en-US" sz="2500" dirty="0"/>
              <a:t>GAs pay the university to do their jobs </a:t>
            </a:r>
          </a:p>
          <a:p>
            <a:pPr lvl="1" fontAlgn="base"/>
            <a:r>
              <a:rPr lang="en-US" sz="2500" dirty="0"/>
              <a:t>Resolution to BOT</a:t>
            </a:r>
          </a:p>
          <a:p>
            <a:pPr lvl="1" fontAlgn="base"/>
            <a:r>
              <a:rPr lang="en-US" sz="2500" dirty="0"/>
              <a:t>Legislation to waive fees</a:t>
            </a:r>
          </a:p>
          <a:p>
            <a:pPr lvl="2" fontAlgn="base"/>
            <a:r>
              <a:rPr lang="en-US" sz="2500" dirty="0"/>
              <a:t>HB 553, SB 176</a:t>
            </a:r>
          </a:p>
          <a:p>
            <a:pPr lvl="2" fontAlgn="base"/>
            <a:r>
              <a:rPr lang="en-US" sz="2500" dirty="0"/>
              <a:t>Bipartisan support in FL Leg</a:t>
            </a:r>
          </a:p>
          <a:p>
            <a:pPr lvl="2" fontAlgn="base"/>
            <a:r>
              <a:rPr lang="en-US" sz="2500" dirty="0"/>
              <a:t>Fees: Financial aid fee (sec 7), Capital improvement trust fund (sec 8), activities and service health and athletic fee (sec 9), student health fee (sec 11), tech fee sec 13)</a:t>
            </a:r>
          </a:p>
          <a:p>
            <a:pPr lvl="1" fontAlgn="base"/>
            <a:r>
              <a:rPr lang="en-US" sz="2500" dirty="0"/>
              <a:t>FSU Issue: Statute requires FSU to charge all graduate students</a:t>
            </a:r>
          </a:p>
          <a:p>
            <a:pPr lvl="2" fontAlgn="base"/>
            <a:r>
              <a:rPr lang="en-US" sz="2500" dirty="0"/>
              <a:t>UF has gotten around this be reimburse</a:t>
            </a:r>
          </a:p>
          <a:p>
            <a:pPr lvl="1" fontAlgn="base"/>
            <a:r>
              <a:rPr lang="en-US" sz="2500" dirty="0"/>
              <a:t>Leg Challenge: getting on the committee agendas in both house and senate. (Education and Appropriations)</a:t>
            </a:r>
          </a:p>
          <a:p>
            <a:pPr lvl="2" fontAlgn="base"/>
            <a:r>
              <a:rPr lang="en-US" sz="2500" dirty="0"/>
              <a:t>Three years ago they got it through all committees and the senate president didn’t schedule it to be heard on the floor</a:t>
            </a:r>
          </a:p>
          <a:p>
            <a:pPr lvl="1" fontAlgn="base"/>
            <a:r>
              <a:rPr lang="en-US" sz="2500" dirty="0"/>
              <a:t>Cost: $10-15 billion statewide</a:t>
            </a:r>
          </a:p>
          <a:p>
            <a:pPr lvl="1" fontAlgn="base"/>
            <a:r>
              <a:rPr lang="en-US" sz="2500" dirty="0"/>
              <a:t>University is supportive of legislation as long as the State pays for it</a:t>
            </a:r>
          </a:p>
          <a:p>
            <a:pPr fontAlgn="base"/>
            <a:r>
              <a:rPr lang="en-US" sz="2500" b="1" u="sng" dirty="0"/>
              <a:t>Childcare</a:t>
            </a:r>
          </a:p>
          <a:p>
            <a:pPr lvl="1" fontAlgn="base"/>
            <a:r>
              <a:rPr lang="en-US" sz="2500" dirty="0"/>
              <a:t>Not enough places for new kids admissions</a:t>
            </a:r>
          </a:p>
          <a:p>
            <a:pPr lvl="1" fontAlgn="base"/>
            <a:r>
              <a:rPr lang="en-US" sz="2500" dirty="0"/>
              <a:t>Expansion helps</a:t>
            </a:r>
          </a:p>
          <a:p>
            <a:pPr lvl="1" fontAlgn="base"/>
            <a:r>
              <a:rPr lang="en-US" sz="2500" dirty="0"/>
              <a:t>Don’t see this as an issue that affects grad students more than any other community</a:t>
            </a:r>
          </a:p>
          <a:p>
            <a:pPr lvl="1" fontAlgn="base"/>
            <a:r>
              <a:rPr lang="en-US" sz="2500" dirty="0"/>
              <a:t>Misplaced assumption that the grad students don’t have families</a:t>
            </a:r>
          </a:p>
          <a:p>
            <a:pPr lvl="1" fontAlgn="base"/>
            <a:r>
              <a:rPr lang="en-US" sz="2500" dirty="0"/>
              <a:t>15 spots reserved for GAs</a:t>
            </a:r>
          </a:p>
          <a:p>
            <a:pPr lvl="1" fontAlgn="base"/>
            <a:r>
              <a:rPr lang="en-US" sz="2500" dirty="0"/>
              <a:t>How many people are they turning away?</a:t>
            </a:r>
          </a:p>
          <a:p>
            <a:pPr fontAlgn="base"/>
            <a:r>
              <a:rPr lang="en-US" sz="2500" b="1" u="sng" dirty="0"/>
              <a:t>University Budget</a:t>
            </a:r>
          </a:p>
          <a:p>
            <a:pPr lvl="1" fontAlgn="base"/>
            <a:r>
              <a:rPr lang="en-US" sz="2500" dirty="0"/>
              <a:t>Proposed budget</a:t>
            </a:r>
          </a:p>
          <a:p>
            <a:pPr lvl="1" fontAlgn="base"/>
            <a:r>
              <a:rPr lang="en-US" sz="2500" dirty="0"/>
              <a:t>End of year budget actually spent</a:t>
            </a:r>
          </a:p>
          <a:p>
            <a:pPr lvl="1" fontAlgn="base"/>
            <a:r>
              <a:rPr lang="en-US" sz="2500" dirty="0"/>
              <a:t>Psych, </a:t>
            </a:r>
            <a:r>
              <a:rPr lang="en-US" sz="2500" dirty="0" err="1"/>
              <a:t>english</a:t>
            </a:r>
            <a:r>
              <a:rPr lang="en-US" sz="2500" dirty="0"/>
              <a:t>, Music, bio, chem</a:t>
            </a:r>
          </a:p>
          <a:p>
            <a:pPr fontAlgn="base"/>
            <a:r>
              <a:rPr lang="en-US" sz="2500" dirty="0"/>
              <a:t>Send a survey</a:t>
            </a:r>
          </a:p>
          <a:p>
            <a:endParaRPr lang="en-PA" dirty="0"/>
          </a:p>
        </p:txBody>
      </p:sp>
    </p:spTree>
    <p:extLst>
      <p:ext uri="{BB962C8B-B14F-4D97-AF65-F5344CB8AC3E}">
        <p14:creationId xmlns:p14="http://schemas.microsoft.com/office/powerpoint/2010/main" val="2459145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692E25-C1FD-AB40-8939-8312103433F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6BD222B-9D58-DD46-B43D-FEF0887F740D}"/>
              </a:ext>
            </a:extLst>
          </p:cNvPr>
          <p:cNvSpPr>
            <a:spLocks noGrp="1"/>
          </p:cNvSpPr>
          <p:nvPr>
            <p:ph type="title"/>
          </p:nvPr>
        </p:nvSpPr>
        <p:spPr/>
        <p:txBody>
          <a:bodyPr/>
          <a:lstStyle/>
          <a:p>
            <a:r>
              <a:rPr lang="en-PA" b="1" dirty="0">
                <a:solidFill>
                  <a:srgbClr val="7F0302"/>
                </a:solidFill>
                <a:latin typeface="Baskerville Old Face" panose="02020602080505020303" pitchFamily="18" charset="77"/>
              </a:rPr>
              <a:t>COGS Responsibilities </a:t>
            </a:r>
          </a:p>
        </p:txBody>
      </p:sp>
      <p:sp>
        <p:nvSpPr>
          <p:cNvPr id="3" name="Content Placeholder 2">
            <a:extLst>
              <a:ext uri="{FF2B5EF4-FFF2-40B4-BE49-F238E27FC236}">
                <a16:creationId xmlns:a16="http://schemas.microsoft.com/office/drawing/2014/main" id="{0C94B07B-F374-9C42-8DB7-6764AF1802C3}"/>
              </a:ext>
            </a:extLst>
          </p:cNvPr>
          <p:cNvSpPr>
            <a:spLocks noGrp="1"/>
          </p:cNvSpPr>
          <p:nvPr>
            <p:ph idx="1"/>
          </p:nvPr>
        </p:nvSpPr>
        <p:spPr>
          <a:xfrm>
            <a:off x="838200" y="1416192"/>
            <a:ext cx="10515600" cy="4351338"/>
          </a:xfrm>
        </p:spPr>
        <p:txBody>
          <a:bodyPr>
            <a:normAutofit lnSpcReduction="10000"/>
          </a:bodyPr>
          <a:lstStyle/>
          <a:p>
            <a:pPr marL="0" indent="0">
              <a:buNone/>
            </a:pPr>
            <a:r>
              <a:rPr lang="en-US" dirty="0"/>
              <a:t>Chapter 101 Purpose of the Congress of Graduate Students </a:t>
            </a:r>
          </a:p>
          <a:p>
            <a:pPr marL="0" indent="0">
              <a:buNone/>
            </a:pPr>
            <a:r>
              <a:rPr lang="en-US" dirty="0"/>
              <a:t>101.1 The Congress of Graduate Students, in accordance with Article IX of the Florida State University Student Body Constitution, shall:</a:t>
            </a:r>
          </a:p>
          <a:p>
            <a:pPr lvl="1"/>
            <a:r>
              <a:rPr lang="en-US" dirty="0"/>
              <a:t> A) Defend the interests of graduate, special, master, specialist, professional, doctoral, and post-baccalaureate students in graduate student life, services, and academics. </a:t>
            </a:r>
          </a:p>
          <a:p>
            <a:pPr lvl="1"/>
            <a:r>
              <a:rPr lang="en-US" dirty="0"/>
              <a:t>B) Manage the funds within its purview in a fiscally responsible manner. </a:t>
            </a:r>
          </a:p>
          <a:p>
            <a:pPr lvl="1"/>
            <a:r>
              <a:rPr lang="en-US" dirty="0"/>
              <a:t>C) Work to ensure the greatest participation by graduate students in the immediate governance of, and policy development for, the Florida State University. </a:t>
            </a:r>
          </a:p>
          <a:p>
            <a:pPr lvl="1"/>
            <a:r>
              <a:rPr lang="en-US" dirty="0"/>
              <a:t>D) Provide an official voice through which the opinions of the Graduate Student Body may be expressed.</a:t>
            </a:r>
            <a:endParaRPr lang="en-PA" dirty="0"/>
          </a:p>
        </p:txBody>
      </p:sp>
      <p:sp>
        <p:nvSpPr>
          <p:cNvPr id="4" name="TextBox 3">
            <a:extLst>
              <a:ext uri="{FF2B5EF4-FFF2-40B4-BE49-F238E27FC236}">
                <a16:creationId xmlns:a16="http://schemas.microsoft.com/office/drawing/2014/main" id="{CF631ED7-C3A4-F64B-998E-178C798415B1}"/>
              </a:ext>
            </a:extLst>
          </p:cNvPr>
          <p:cNvSpPr txBox="1"/>
          <p:nvPr/>
        </p:nvSpPr>
        <p:spPr>
          <a:xfrm>
            <a:off x="3098041" y="6123543"/>
            <a:ext cx="5557868" cy="369332"/>
          </a:xfrm>
          <a:prstGeom prst="rect">
            <a:avLst/>
          </a:prstGeom>
          <a:noFill/>
        </p:spPr>
        <p:txBody>
          <a:bodyPr wrap="none" rtlCol="0">
            <a:spAutoFit/>
          </a:bodyPr>
          <a:lstStyle/>
          <a:p>
            <a:r>
              <a:rPr lang="en-PA" dirty="0">
                <a:highlight>
                  <a:srgbClr val="FFFF00"/>
                </a:highlight>
              </a:rPr>
              <a:t>*Only one of these four responsibilities involves funding*</a:t>
            </a:r>
          </a:p>
        </p:txBody>
      </p:sp>
    </p:spTree>
    <p:extLst>
      <p:ext uri="{BB962C8B-B14F-4D97-AF65-F5344CB8AC3E}">
        <p14:creationId xmlns:p14="http://schemas.microsoft.com/office/powerpoint/2010/main" val="2878187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63AF0E-D27D-E747-A1E0-5BBA7A1789C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CF2450-15B4-E54D-9D40-26197D0D15A0}"/>
              </a:ext>
            </a:extLst>
          </p:cNvPr>
          <p:cNvSpPr>
            <a:spLocks noGrp="1"/>
          </p:cNvSpPr>
          <p:nvPr>
            <p:ph type="title"/>
          </p:nvPr>
        </p:nvSpPr>
        <p:spPr/>
        <p:txBody>
          <a:bodyPr/>
          <a:lstStyle/>
          <a:p>
            <a:r>
              <a:rPr lang="en-PA" b="1" dirty="0">
                <a:solidFill>
                  <a:srgbClr val="7F0302"/>
                </a:solidFill>
                <a:latin typeface="Baskerville Old Face" panose="02020602080505020303" pitchFamily="18" charset="77"/>
              </a:rPr>
              <a:t>Things that Stood out in COGS Code</a:t>
            </a:r>
          </a:p>
        </p:txBody>
      </p:sp>
      <p:sp>
        <p:nvSpPr>
          <p:cNvPr id="3" name="Content Placeholder 2">
            <a:extLst>
              <a:ext uri="{FF2B5EF4-FFF2-40B4-BE49-F238E27FC236}">
                <a16:creationId xmlns:a16="http://schemas.microsoft.com/office/drawing/2014/main" id="{D6E2B42C-8419-414E-B8AD-81A6B92D0987}"/>
              </a:ext>
            </a:extLst>
          </p:cNvPr>
          <p:cNvSpPr>
            <a:spLocks noGrp="1"/>
          </p:cNvSpPr>
          <p:nvPr>
            <p:ph idx="1"/>
          </p:nvPr>
        </p:nvSpPr>
        <p:spPr/>
        <p:txBody>
          <a:bodyPr>
            <a:normAutofit fontScale="62500" lnSpcReduction="20000"/>
          </a:bodyPr>
          <a:lstStyle/>
          <a:p>
            <a:r>
              <a:rPr lang="en-PA" dirty="0"/>
              <a:t>Outdated Code:</a:t>
            </a:r>
          </a:p>
          <a:p>
            <a:pPr lvl="1"/>
            <a:r>
              <a:rPr lang="en-PA" dirty="0"/>
              <a:t>104.7 Executive Editor</a:t>
            </a:r>
          </a:p>
          <a:p>
            <a:pPr lvl="1"/>
            <a:r>
              <a:rPr lang="en-PA" dirty="0"/>
              <a:t>108.3</a:t>
            </a:r>
          </a:p>
          <a:p>
            <a:pPr lvl="2"/>
            <a:r>
              <a:rPr lang="en-US" dirty="0"/>
              <a:t>E) Committee leadership elections shall be held before February 19th, 2018 for any COGS Committee not existing prior to February 5th, 2018</a:t>
            </a:r>
          </a:p>
          <a:p>
            <a:pPr lvl="2"/>
            <a:r>
              <a:rPr lang="en-US" dirty="0"/>
              <a:t>F) On February 5th, 2018, the membership and leadership of the COGS committees listed here, shall be dissolved, at which point this provision 108.3(E) shall be stricken from the COGS Code: Internal Affairs Committee, Academics &amp; Student Life Committee and Ways &amp; Means Committee. </a:t>
            </a:r>
            <a:endParaRPr lang="en-PA" dirty="0"/>
          </a:p>
          <a:p>
            <a:pPr lvl="1"/>
            <a:r>
              <a:rPr lang="en-US" dirty="0"/>
              <a:t>208.2 D) In the interests of fairness, the Speaker shall be authorized to permit a single $300.00 grant for students traveling to a conference over 300 miles from Tallahassee until June 30, 2011 at which point this provision 208.2(D) shall be stricken from the COGS Code.</a:t>
            </a:r>
          </a:p>
          <a:p>
            <a:r>
              <a:rPr lang="en-US" dirty="0"/>
              <a:t>Forgotten Roles:</a:t>
            </a:r>
          </a:p>
          <a:p>
            <a:pPr lvl="1"/>
            <a:r>
              <a:rPr lang="en-PA" dirty="0"/>
              <a:t>108.5 </a:t>
            </a:r>
            <a:r>
              <a:rPr lang="en-US" dirty="0"/>
              <a:t>Once a month the chairs if all standing committees (with the exception of the Budget Committee) shall meet with the Speaker to submit a written progress report, establish goals, and assign new members to committees. </a:t>
            </a:r>
          </a:p>
          <a:p>
            <a:pPr lvl="1"/>
            <a:r>
              <a:rPr lang="en-US" dirty="0"/>
              <a:t>112.1 The Deputy Speaker for Communication shall advertise vacancies within twenty-four (24) hours to the appropriate colleges in which the vacancies have occurred. In the case of vacancies in Advocacy seats, all colleges shall be informed. Vacancies shall also be forwarded to the SGA President’s Chief of Staff</a:t>
            </a:r>
          </a:p>
          <a:p>
            <a:pPr lvl="1"/>
            <a:r>
              <a:rPr lang="en-US" dirty="0"/>
              <a:t>211.2 Public Censure COGS may issue a public censure for RSOs or officers who engage in conduct that is either dishonest, unethical, or a violation of this code, if the Speaker and the Deputy Speaker for Finance concur.</a:t>
            </a:r>
          </a:p>
          <a:p>
            <a:pPr lvl="1"/>
            <a:r>
              <a:rPr lang="en-US" dirty="0"/>
              <a:t>300.7 3) LSC shall report to the Internal Affairs Committee of COGS as requested by the Internal Affairs Committee, with a minimum fifteen (15) school days’ notice. </a:t>
            </a:r>
          </a:p>
          <a:p>
            <a:endParaRPr lang="en-PA" dirty="0"/>
          </a:p>
          <a:p>
            <a:endParaRPr lang="en-PA" dirty="0"/>
          </a:p>
        </p:txBody>
      </p:sp>
    </p:spTree>
    <p:extLst>
      <p:ext uri="{BB962C8B-B14F-4D97-AF65-F5344CB8AC3E}">
        <p14:creationId xmlns:p14="http://schemas.microsoft.com/office/powerpoint/2010/main" val="393530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AD6B57-FC3D-404F-8394-D5915C41AB67}"/>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2A53B10-F7ED-6D49-AAED-826D7E429FBE}"/>
              </a:ext>
            </a:extLst>
          </p:cNvPr>
          <p:cNvSpPr>
            <a:spLocks noGrp="1"/>
          </p:cNvSpPr>
          <p:nvPr>
            <p:ph type="title"/>
          </p:nvPr>
        </p:nvSpPr>
        <p:spPr/>
        <p:txBody>
          <a:bodyPr/>
          <a:lstStyle/>
          <a:p>
            <a:r>
              <a:rPr lang="en-PA" b="1" dirty="0">
                <a:solidFill>
                  <a:srgbClr val="7F0302"/>
                </a:solidFill>
                <a:latin typeface="Baskerville Old Face" panose="02020602080505020303" pitchFamily="18" charset="77"/>
              </a:rPr>
              <a:t>Student Statutes “Purpose of COGS”</a:t>
            </a:r>
          </a:p>
        </p:txBody>
      </p:sp>
      <p:sp>
        <p:nvSpPr>
          <p:cNvPr id="3" name="Content Placeholder 2">
            <a:extLst>
              <a:ext uri="{FF2B5EF4-FFF2-40B4-BE49-F238E27FC236}">
                <a16:creationId xmlns:a16="http://schemas.microsoft.com/office/drawing/2014/main" id="{07829483-ABF8-2644-A995-40EF4544A192}"/>
              </a:ext>
            </a:extLst>
          </p:cNvPr>
          <p:cNvSpPr>
            <a:spLocks noGrp="1"/>
          </p:cNvSpPr>
          <p:nvPr>
            <p:ph idx="1"/>
          </p:nvPr>
        </p:nvSpPr>
        <p:spPr/>
        <p:txBody>
          <a:bodyPr/>
          <a:lstStyle/>
          <a:p>
            <a:r>
              <a:rPr lang="en-US" dirty="0"/>
              <a:t>607.1 (B) </a:t>
            </a:r>
          </a:p>
          <a:p>
            <a:r>
              <a:rPr lang="en-US" dirty="0"/>
              <a:t>Purpose of COGS </a:t>
            </a:r>
          </a:p>
          <a:p>
            <a:pPr lvl="1"/>
            <a:r>
              <a:rPr lang="en-US" dirty="0"/>
              <a:t>1. To provide graduate and professional students at FSU, through COGS, an opportunity to participate in the decision-making process.</a:t>
            </a:r>
          </a:p>
          <a:p>
            <a:pPr lvl="1"/>
            <a:r>
              <a:rPr lang="en-US" dirty="0"/>
              <a:t> 2. To consider, make recommendations and act upon phases of graduate/professional student life at FSU. </a:t>
            </a:r>
          </a:p>
          <a:p>
            <a:pPr lvl="1"/>
            <a:r>
              <a:rPr lang="en-US" dirty="0"/>
              <a:t>3. To serve as the principal forum for decisions on matters of broad concern to the graduate/ professional students at FSU. </a:t>
            </a:r>
          </a:p>
          <a:p>
            <a:pPr lvl="1"/>
            <a:r>
              <a:rPr lang="en-US" dirty="0"/>
              <a:t>4. To serve as the chief means by which graduate/professional students may express their university concerns for FSU-SGA.</a:t>
            </a:r>
            <a:endParaRPr lang="en-PA" dirty="0"/>
          </a:p>
        </p:txBody>
      </p:sp>
    </p:spTree>
    <p:extLst>
      <p:ext uri="{BB962C8B-B14F-4D97-AF65-F5344CB8AC3E}">
        <p14:creationId xmlns:p14="http://schemas.microsoft.com/office/powerpoint/2010/main" val="3820488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D99ED8-5334-E245-907F-A0B76DFF8C25}"/>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EC872E0-D9CC-DD47-A47F-ED2E0F46834B}"/>
              </a:ext>
            </a:extLst>
          </p:cNvPr>
          <p:cNvSpPr>
            <a:spLocks noGrp="1"/>
          </p:cNvSpPr>
          <p:nvPr>
            <p:ph type="title"/>
          </p:nvPr>
        </p:nvSpPr>
        <p:spPr/>
        <p:txBody>
          <a:bodyPr/>
          <a:lstStyle/>
          <a:p>
            <a:r>
              <a:rPr lang="en-PA" b="1" dirty="0">
                <a:solidFill>
                  <a:srgbClr val="7F0302"/>
                </a:solidFill>
                <a:latin typeface="Baskerville Old Face" panose="02020602080505020303" pitchFamily="18" charset="77"/>
              </a:rPr>
              <a:t>Things that Stood Out in Student Statutes</a:t>
            </a:r>
          </a:p>
        </p:txBody>
      </p:sp>
      <p:sp>
        <p:nvSpPr>
          <p:cNvPr id="3" name="Content Placeholder 2">
            <a:extLst>
              <a:ext uri="{FF2B5EF4-FFF2-40B4-BE49-F238E27FC236}">
                <a16:creationId xmlns:a16="http://schemas.microsoft.com/office/drawing/2014/main" id="{E1DFB71C-4314-9F4B-BD83-8861EDEC5707}"/>
              </a:ext>
            </a:extLst>
          </p:cNvPr>
          <p:cNvSpPr>
            <a:spLocks noGrp="1"/>
          </p:cNvSpPr>
          <p:nvPr>
            <p:ph idx="1"/>
          </p:nvPr>
        </p:nvSpPr>
        <p:spPr/>
        <p:txBody>
          <a:bodyPr>
            <a:normAutofit fontScale="62500" lnSpcReduction="20000"/>
          </a:bodyPr>
          <a:lstStyle/>
          <a:p>
            <a:r>
              <a:rPr lang="en-US" dirty="0"/>
              <a:t>607.1</a:t>
            </a:r>
          </a:p>
          <a:p>
            <a:r>
              <a:rPr lang="en-US" dirty="0"/>
              <a:t>(D) 2. COGS shall represent itself in Student Senate, either by a resolution read in Student Senate or by appearance of a delegate from COGS, on the following matters: </a:t>
            </a:r>
          </a:p>
          <a:p>
            <a:pPr lvl="1"/>
            <a:r>
              <a:rPr lang="en-US" dirty="0"/>
              <a:t>a. Legislation that changes Chapter 607 of the Student Body Statutes. </a:t>
            </a:r>
          </a:p>
          <a:p>
            <a:pPr lvl="1"/>
            <a:r>
              <a:rPr lang="en-US" dirty="0"/>
              <a:t>b. Legislation which is a resolution of COGS concerning university-wide matters. </a:t>
            </a:r>
          </a:p>
          <a:p>
            <a:pPr lvl="1"/>
            <a:r>
              <a:rPr lang="en-US" dirty="0"/>
              <a:t>c. Other matters as the SGA shall request COGS representation. </a:t>
            </a:r>
          </a:p>
          <a:p>
            <a:pPr lvl="1"/>
            <a:r>
              <a:rPr lang="en-US" dirty="0"/>
              <a:t>d. Other matters as COGS shall request to be represented before SGA.</a:t>
            </a:r>
          </a:p>
          <a:p>
            <a:r>
              <a:rPr lang="en-US" dirty="0"/>
              <a:t> J. Interaction Between COGS and SGA </a:t>
            </a:r>
          </a:p>
          <a:p>
            <a:pPr lvl="1"/>
            <a:r>
              <a:rPr lang="en-US" dirty="0"/>
              <a:t>1. A copy of all bills, minutes, and resolutions shall be sent promptly to COGS to SGA and vice versa. This task is the duty of the Information Officer of COGS and of the Student Senate Pro Tempore.</a:t>
            </a:r>
          </a:p>
          <a:p>
            <a:pPr lvl="1"/>
            <a:r>
              <a:rPr lang="en-US" dirty="0"/>
              <a:t>2. COGS and SGA representatives shall meet a minimum of twice a year to share and discuss issues, problems, and items of mutual concern. Each group shall host one liaison meeting each year. </a:t>
            </a:r>
          </a:p>
          <a:p>
            <a:pPr lvl="1"/>
            <a:r>
              <a:rPr lang="en-US" dirty="0"/>
              <a:t>3. Notification shall be given by the Student Senate Pro Tempore to COGS at the time of the first reading of bills originating in the Student Senate which change FSU Statutes, the Student Body Constitution, or any university-wide issues which affect COGS. A minimum of one week shall elapse between the first and second reading of the bill. </a:t>
            </a:r>
          </a:p>
          <a:p>
            <a:pPr lvl="1"/>
            <a:r>
              <a:rPr lang="en-US" dirty="0"/>
              <a:t>4. Legislation originated in Student Senate which would change Chapter 607 of the Student Body Statutes must pass the Student Senate by a two-thirds (2/3) majority vote. K. All provisions of Chapter 607 shall be considered fully severable.</a:t>
            </a:r>
            <a:endParaRPr lang="en-PA" dirty="0"/>
          </a:p>
          <a:p>
            <a:r>
              <a:rPr lang="en-US" dirty="0"/>
              <a:t>(G.) 8. COGS will be offered a non-voting ex-officio seat on all Student Senate Budget Committees, budget sub committees, Central Reserves Committee, and Sweepings Committee.</a:t>
            </a:r>
          </a:p>
        </p:txBody>
      </p:sp>
    </p:spTree>
    <p:extLst>
      <p:ext uri="{BB962C8B-B14F-4D97-AF65-F5344CB8AC3E}">
        <p14:creationId xmlns:p14="http://schemas.microsoft.com/office/powerpoint/2010/main" val="224203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93A75B-535A-A145-A044-DF67885402FA}"/>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E854D4-A176-8E44-96F3-EB4B69EFF53E}"/>
              </a:ext>
            </a:extLst>
          </p:cNvPr>
          <p:cNvSpPr>
            <a:spLocks noGrp="1"/>
          </p:cNvSpPr>
          <p:nvPr>
            <p:ph type="title"/>
          </p:nvPr>
        </p:nvSpPr>
        <p:spPr/>
        <p:txBody>
          <a:bodyPr/>
          <a:lstStyle/>
          <a:p>
            <a:endParaRPr lang="en-PA"/>
          </a:p>
        </p:txBody>
      </p:sp>
      <p:sp>
        <p:nvSpPr>
          <p:cNvPr id="3" name="Content Placeholder 2">
            <a:extLst>
              <a:ext uri="{FF2B5EF4-FFF2-40B4-BE49-F238E27FC236}">
                <a16:creationId xmlns:a16="http://schemas.microsoft.com/office/drawing/2014/main" id="{205AF950-E607-154D-B3A6-51186BA4412A}"/>
              </a:ext>
            </a:extLst>
          </p:cNvPr>
          <p:cNvSpPr>
            <a:spLocks noGrp="1"/>
          </p:cNvSpPr>
          <p:nvPr>
            <p:ph idx="1"/>
          </p:nvPr>
        </p:nvSpPr>
        <p:spPr/>
        <p:txBody>
          <a:bodyPr/>
          <a:lstStyle/>
          <a:p>
            <a:r>
              <a:rPr lang="en-US" dirty="0"/>
              <a:t>No funding board shall allocate or fund any amount in the OCO category, absent Senate or COGS approval by resolution. This provision shall not be construed so as to prevent the Senate from doing so at any time.</a:t>
            </a:r>
            <a:endParaRPr lang="en-PA" dirty="0"/>
          </a:p>
        </p:txBody>
      </p:sp>
    </p:spTree>
    <p:extLst>
      <p:ext uri="{BB962C8B-B14F-4D97-AF65-F5344CB8AC3E}">
        <p14:creationId xmlns:p14="http://schemas.microsoft.com/office/powerpoint/2010/main" val="1203962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2303</Words>
  <Application>Microsoft Macintosh PowerPoint</Application>
  <PresentationFormat>Widescreen</PresentationFormat>
  <Paragraphs>160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Baskerville Old Face</vt:lpstr>
      <vt:lpstr>Calibri</vt:lpstr>
      <vt:lpstr>Calibri Light</vt:lpstr>
      <vt:lpstr>Office Theme</vt:lpstr>
      <vt:lpstr>COGS Information Session</vt:lpstr>
      <vt:lpstr>Committees</vt:lpstr>
      <vt:lpstr>PowerPoint Presentation</vt:lpstr>
      <vt:lpstr>Current Initiatives</vt:lpstr>
      <vt:lpstr>COGS Responsibilities </vt:lpstr>
      <vt:lpstr>Things that Stood out in COGS Code</vt:lpstr>
      <vt:lpstr>Student Statutes “Purpose of COGS”</vt:lpstr>
      <vt:lpstr>Things that Stood Out in Student Statutes</vt:lpstr>
      <vt:lpstr>PowerPoint Presentation</vt:lpstr>
      <vt:lpstr>Office of Governmental Affairs (see Legislation)</vt:lpstr>
      <vt:lpstr>Office of Sustainability (no longer an active group?)</vt:lpstr>
      <vt:lpstr>Rolls Outside of Statutes</vt:lpstr>
      <vt:lpstr>Messages from Previous Speaker (2015)</vt:lpstr>
      <vt:lpstr>Other Notes</vt:lpstr>
      <vt:lpstr>Current Legislation and Committess</vt:lpstr>
      <vt:lpstr>PowerPoint Presentation</vt:lpstr>
      <vt:lpstr>Summary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Hagemeyer</dc:creator>
  <cp:lastModifiedBy>Chris Hagemeyer</cp:lastModifiedBy>
  <cp:revision>15</cp:revision>
  <dcterms:created xsi:type="dcterms:W3CDTF">2021-02-23T17:05:27Z</dcterms:created>
  <dcterms:modified xsi:type="dcterms:W3CDTF">2021-02-23T20:30:35Z</dcterms:modified>
</cp:coreProperties>
</file>