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8" r:id="rId2"/>
    <p:sldId id="283" r:id="rId3"/>
    <p:sldId id="274" r:id="rId4"/>
    <p:sldId id="263" r:id="rId5"/>
    <p:sldId id="279" r:id="rId6"/>
    <p:sldId id="280" r:id="rId7"/>
    <p:sldId id="281" r:id="rId8"/>
    <p:sldId id="271" r:id="rId9"/>
    <p:sldId id="261" r:id="rId10"/>
    <p:sldId id="278" r:id="rId11"/>
    <p:sldId id="269" r:id="rId12"/>
    <p:sldId id="285" r:id="rId13"/>
    <p:sldId id="284"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alyn Butts" initials="JB" lastIdx="1" clrIdx="0">
    <p:extLst>
      <p:ext uri="{19B8F6BF-5375-455C-9EA6-DF929625EA0E}">
        <p15:presenceInfo xmlns:p15="http://schemas.microsoft.com/office/powerpoint/2012/main" userId="S::jbutts@fsu.edu::0791c5e2-2143-45a3-91c1-87e09b557f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CEB888"/>
    <a:srgbClr val="A1967E"/>
    <a:srgbClr val="3C1821"/>
    <a:srgbClr val="362C16"/>
    <a:srgbClr val="F8D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2" autoAdjust="0"/>
    <p:restoredTop sz="94660"/>
  </p:normalViewPr>
  <p:slideViewPr>
    <p:cSldViewPr snapToGrid="0">
      <p:cViewPr varScale="1">
        <p:scale>
          <a:sx n="87" d="100"/>
          <a:sy n="87" d="100"/>
        </p:scale>
        <p:origin x="1440" y="96"/>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7B56B-6C2D-471E-A71C-3578C223C882}" type="doc">
      <dgm:prSet loTypeId="urn:microsoft.com/office/officeart/2005/8/layout/gear1" loCatId="cycle" qsTypeId="urn:microsoft.com/office/officeart/2005/8/quickstyle/3d5" qsCatId="3D" csTypeId="urn:microsoft.com/office/officeart/2005/8/colors/accent3_4" csCatId="accent3" phldr="1"/>
      <dgm:spPr/>
    </dgm:pt>
    <dgm:pt modelId="{D201237D-76EB-48AD-BAEE-BE6407EBCA38}">
      <dgm:prSet phldrT="[Text]" custT="1"/>
      <dgm:spPr/>
      <dgm:t>
        <a:bodyPr/>
        <a:lstStyle/>
        <a:p>
          <a:r>
            <a:rPr lang="en-US" sz="4400" dirty="0">
              <a:latin typeface="Abraham Lincoln" pitchFamily="2" charset="0"/>
              <a:ea typeface="Abraham Lincoln" pitchFamily="2" charset="0"/>
            </a:rPr>
            <a:t>Students</a:t>
          </a:r>
        </a:p>
      </dgm:t>
    </dgm:pt>
    <dgm:pt modelId="{33E76579-5774-4950-B540-31752283B810}" type="parTrans" cxnId="{7323B22C-77B9-4247-9328-CC33A22006E2}">
      <dgm:prSet/>
      <dgm:spPr/>
      <dgm:t>
        <a:bodyPr/>
        <a:lstStyle/>
        <a:p>
          <a:endParaRPr lang="en-US"/>
        </a:p>
      </dgm:t>
    </dgm:pt>
    <dgm:pt modelId="{DBEFA37A-E28F-49F2-9888-5333D8637BFD}" type="sibTrans" cxnId="{7323B22C-77B9-4247-9328-CC33A22006E2}">
      <dgm:prSet/>
      <dgm:spPr/>
      <dgm:t>
        <a:bodyPr/>
        <a:lstStyle/>
        <a:p>
          <a:endParaRPr lang="en-US"/>
        </a:p>
      </dgm:t>
    </dgm:pt>
    <dgm:pt modelId="{6E6DE6CF-ED89-4402-B9BE-897107791810}">
      <dgm:prSet phldrT="[Text]"/>
      <dgm:spPr/>
      <dgm:t>
        <a:bodyPr/>
        <a:lstStyle/>
        <a:p>
          <a:r>
            <a:rPr lang="en-US" dirty="0">
              <a:latin typeface="Abraham Lincoln" pitchFamily="2" charset="0"/>
              <a:ea typeface="Abraham Lincoln" pitchFamily="2" charset="0"/>
            </a:rPr>
            <a:t>Graduate</a:t>
          </a:r>
        </a:p>
      </dgm:t>
    </dgm:pt>
    <dgm:pt modelId="{9D79EFF5-71B7-44C9-B501-EB6A30B61E28}" type="parTrans" cxnId="{5E441581-5722-4B48-B222-EB2F9F604B3E}">
      <dgm:prSet/>
      <dgm:spPr/>
      <dgm:t>
        <a:bodyPr/>
        <a:lstStyle/>
        <a:p>
          <a:endParaRPr lang="en-US"/>
        </a:p>
      </dgm:t>
    </dgm:pt>
    <dgm:pt modelId="{553A0B1E-E896-4D25-A6C2-B6F3592D6FC1}" type="sibTrans" cxnId="{5E441581-5722-4B48-B222-EB2F9F604B3E}">
      <dgm:prSet/>
      <dgm:spPr/>
      <dgm:t>
        <a:bodyPr/>
        <a:lstStyle/>
        <a:p>
          <a:endParaRPr lang="en-US"/>
        </a:p>
      </dgm:t>
    </dgm:pt>
    <dgm:pt modelId="{058A2FB5-3368-4109-8D7F-09CE6100C2E5}">
      <dgm:prSet phldrT="[Text]"/>
      <dgm:spPr/>
      <dgm:t>
        <a:bodyPr/>
        <a:lstStyle/>
        <a:p>
          <a:r>
            <a:rPr lang="en-US" dirty="0">
              <a:latin typeface="Abraham Lincoln" pitchFamily="2" charset="0"/>
              <a:ea typeface="Abraham Lincoln" pitchFamily="2" charset="0"/>
            </a:rPr>
            <a:t>Congress of</a:t>
          </a:r>
        </a:p>
      </dgm:t>
    </dgm:pt>
    <dgm:pt modelId="{6FE1A955-4D26-459D-8D8F-3068665D021B}" type="parTrans" cxnId="{BE3752D5-53A2-4A7A-878F-4C736F1A817B}">
      <dgm:prSet/>
      <dgm:spPr/>
      <dgm:t>
        <a:bodyPr/>
        <a:lstStyle/>
        <a:p>
          <a:endParaRPr lang="en-US"/>
        </a:p>
      </dgm:t>
    </dgm:pt>
    <dgm:pt modelId="{DCA63861-8BCF-4F31-8173-72C2FC0FE90E}" type="sibTrans" cxnId="{BE3752D5-53A2-4A7A-878F-4C736F1A817B}">
      <dgm:prSet/>
      <dgm:spPr/>
      <dgm:t>
        <a:bodyPr/>
        <a:lstStyle/>
        <a:p>
          <a:endParaRPr lang="en-US"/>
        </a:p>
      </dgm:t>
    </dgm:pt>
    <dgm:pt modelId="{16EF8363-30BE-4DC5-8E1E-BAC459B7A5CD}" type="pres">
      <dgm:prSet presAssocID="{D667B56B-6C2D-471E-A71C-3578C223C882}" presName="composite" presStyleCnt="0">
        <dgm:presLayoutVars>
          <dgm:chMax val="3"/>
          <dgm:animLvl val="lvl"/>
          <dgm:resizeHandles val="exact"/>
        </dgm:presLayoutVars>
      </dgm:prSet>
      <dgm:spPr/>
    </dgm:pt>
    <dgm:pt modelId="{6E7838F8-E85B-4866-A320-3C2D83D7B337}" type="pres">
      <dgm:prSet presAssocID="{D201237D-76EB-48AD-BAEE-BE6407EBCA38}" presName="gear1" presStyleLbl="node1" presStyleIdx="0" presStyleCnt="3" custLinFactNeighborX="-403">
        <dgm:presLayoutVars>
          <dgm:chMax val="1"/>
          <dgm:bulletEnabled val="1"/>
        </dgm:presLayoutVars>
      </dgm:prSet>
      <dgm:spPr/>
    </dgm:pt>
    <dgm:pt modelId="{760224CC-F734-4A23-B027-224FB46CF33D}" type="pres">
      <dgm:prSet presAssocID="{D201237D-76EB-48AD-BAEE-BE6407EBCA38}" presName="gear1srcNode" presStyleLbl="node1" presStyleIdx="0" presStyleCnt="3"/>
      <dgm:spPr/>
    </dgm:pt>
    <dgm:pt modelId="{DD2039B6-1056-4998-9F07-817CEFA95430}" type="pres">
      <dgm:prSet presAssocID="{D201237D-76EB-48AD-BAEE-BE6407EBCA38}" presName="gear1dstNode" presStyleLbl="node1" presStyleIdx="0" presStyleCnt="3"/>
      <dgm:spPr/>
    </dgm:pt>
    <dgm:pt modelId="{78A166FE-1D46-4C55-A862-C8F54935D510}" type="pres">
      <dgm:prSet presAssocID="{6E6DE6CF-ED89-4402-B9BE-897107791810}" presName="gear2" presStyleLbl="node1" presStyleIdx="1" presStyleCnt="3">
        <dgm:presLayoutVars>
          <dgm:chMax val="1"/>
          <dgm:bulletEnabled val="1"/>
        </dgm:presLayoutVars>
      </dgm:prSet>
      <dgm:spPr/>
    </dgm:pt>
    <dgm:pt modelId="{B6B4EFC9-E194-4116-AB4E-D37B75CFF33A}" type="pres">
      <dgm:prSet presAssocID="{6E6DE6CF-ED89-4402-B9BE-897107791810}" presName="gear2srcNode" presStyleLbl="node1" presStyleIdx="1" presStyleCnt="3"/>
      <dgm:spPr/>
    </dgm:pt>
    <dgm:pt modelId="{60EAA29F-57F9-45A0-BD9F-F2560E5040AD}" type="pres">
      <dgm:prSet presAssocID="{6E6DE6CF-ED89-4402-B9BE-897107791810}" presName="gear2dstNode" presStyleLbl="node1" presStyleIdx="1" presStyleCnt="3"/>
      <dgm:spPr/>
    </dgm:pt>
    <dgm:pt modelId="{8C2E44B7-0B47-44E0-B821-2BC0BB992A57}" type="pres">
      <dgm:prSet presAssocID="{058A2FB5-3368-4109-8D7F-09CE6100C2E5}" presName="gear3" presStyleLbl="node1" presStyleIdx="2" presStyleCnt="3"/>
      <dgm:spPr/>
    </dgm:pt>
    <dgm:pt modelId="{21C42605-A5E4-4435-BD84-679F8B7041E0}" type="pres">
      <dgm:prSet presAssocID="{058A2FB5-3368-4109-8D7F-09CE6100C2E5}" presName="gear3tx" presStyleLbl="node1" presStyleIdx="2" presStyleCnt="3">
        <dgm:presLayoutVars>
          <dgm:chMax val="1"/>
          <dgm:bulletEnabled val="1"/>
        </dgm:presLayoutVars>
      </dgm:prSet>
      <dgm:spPr/>
    </dgm:pt>
    <dgm:pt modelId="{5E9EA90B-7755-4A3E-93FD-40BFFBFD8C4A}" type="pres">
      <dgm:prSet presAssocID="{058A2FB5-3368-4109-8D7F-09CE6100C2E5}" presName="gear3srcNode" presStyleLbl="node1" presStyleIdx="2" presStyleCnt="3"/>
      <dgm:spPr/>
    </dgm:pt>
    <dgm:pt modelId="{ABA3DBDC-495C-49F5-BC10-F92AA4DC14F9}" type="pres">
      <dgm:prSet presAssocID="{058A2FB5-3368-4109-8D7F-09CE6100C2E5}" presName="gear3dstNode" presStyleLbl="node1" presStyleIdx="2" presStyleCnt="3"/>
      <dgm:spPr/>
    </dgm:pt>
    <dgm:pt modelId="{F05905EA-4447-48D3-A4AE-2E06B5F0E593}" type="pres">
      <dgm:prSet presAssocID="{DBEFA37A-E28F-49F2-9888-5333D8637BFD}" presName="connector1" presStyleLbl="sibTrans2D1" presStyleIdx="0" presStyleCnt="3"/>
      <dgm:spPr/>
    </dgm:pt>
    <dgm:pt modelId="{B35AE67E-E4B6-434E-BD98-97B1F3C152B0}" type="pres">
      <dgm:prSet presAssocID="{553A0B1E-E896-4D25-A6C2-B6F3592D6FC1}" presName="connector2" presStyleLbl="sibTrans2D1" presStyleIdx="1" presStyleCnt="3"/>
      <dgm:spPr/>
    </dgm:pt>
    <dgm:pt modelId="{38B54FE7-E98D-4CC3-8270-B7ABED9B46E5}" type="pres">
      <dgm:prSet presAssocID="{DCA63861-8BCF-4F31-8173-72C2FC0FE90E}" presName="connector3" presStyleLbl="sibTrans2D1" presStyleIdx="2" presStyleCnt="3"/>
      <dgm:spPr/>
    </dgm:pt>
  </dgm:ptLst>
  <dgm:cxnLst>
    <dgm:cxn modelId="{216AAA23-27B2-4569-B947-D7ED059183F2}" type="presOf" srcId="{058A2FB5-3368-4109-8D7F-09CE6100C2E5}" destId="{ABA3DBDC-495C-49F5-BC10-F92AA4DC14F9}" srcOrd="3" destOrd="0" presId="urn:microsoft.com/office/officeart/2005/8/layout/gear1"/>
    <dgm:cxn modelId="{7323B22C-77B9-4247-9328-CC33A22006E2}" srcId="{D667B56B-6C2D-471E-A71C-3578C223C882}" destId="{D201237D-76EB-48AD-BAEE-BE6407EBCA38}" srcOrd="0" destOrd="0" parTransId="{33E76579-5774-4950-B540-31752283B810}" sibTransId="{DBEFA37A-E28F-49F2-9888-5333D8637BFD}"/>
    <dgm:cxn modelId="{227AFB33-0E69-46FB-8D63-7E8B94FB91C2}" type="presOf" srcId="{DBEFA37A-E28F-49F2-9888-5333D8637BFD}" destId="{F05905EA-4447-48D3-A4AE-2E06B5F0E593}" srcOrd="0" destOrd="0" presId="urn:microsoft.com/office/officeart/2005/8/layout/gear1"/>
    <dgm:cxn modelId="{4D8CF843-C26A-43A9-A5F3-8A066ECE3BF9}" type="presOf" srcId="{058A2FB5-3368-4109-8D7F-09CE6100C2E5}" destId="{21C42605-A5E4-4435-BD84-679F8B7041E0}" srcOrd="1" destOrd="0" presId="urn:microsoft.com/office/officeart/2005/8/layout/gear1"/>
    <dgm:cxn modelId="{F8334C71-11DE-48A5-9D3F-1BA3A91EB17B}" type="presOf" srcId="{D201237D-76EB-48AD-BAEE-BE6407EBCA38}" destId="{6E7838F8-E85B-4866-A320-3C2D83D7B337}" srcOrd="0" destOrd="0" presId="urn:microsoft.com/office/officeart/2005/8/layout/gear1"/>
    <dgm:cxn modelId="{383ECF54-933E-48A9-9D19-1BFE657E4BAD}" type="presOf" srcId="{D667B56B-6C2D-471E-A71C-3578C223C882}" destId="{16EF8363-30BE-4DC5-8E1E-BAC459B7A5CD}" srcOrd="0" destOrd="0" presId="urn:microsoft.com/office/officeart/2005/8/layout/gear1"/>
    <dgm:cxn modelId="{5E441581-5722-4B48-B222-EB2F9F604B3E}" srcId="{D667B56B-6C2D-471E-A71C-3578C223C882}" destId="{6E6DE6CF-ED89-4402-B9BE-897107791810}" srcOrd="1" destOrd="0" parTransId="{9D79EFF5-71B7-44C9-B501-EB6A30B61E28}" sibTransId="{553A0B1E-E896-4D25-A6C2-B6F3592D6FC1}"/>
    <dgm:cxn modelId="{A9E7A3AD-3A21-4FFC-9DE6-1DEE37A78910}" type="presOf" srcId="{058A2FB5-3368-4109-8D7F-09CE6100C2E5}" destId="{5E9EA90B-7755-4A3E-93FD-40BFFBFD8C4A}" srcOrd="2" destOrd="0" presId="urn:microsoft.com/office/officeart/2005/8/layout/gear1"/>
    <dgm:cxn modelId="{44CF54BA-B82C-4449-862A-8D358F1C4CF6}" type="presOf" srcId="{058A2FB5-3368-4109-8D7F-09CE6100C2E5}" destId="{8C2E44B7-0B47-44E0-B821-2BC0BB992A57}" srcOrd="0" destOrd="0" presId="urn:microsoft.com/office/officeart/2005/8/layout/gear1"/>
    <dgm:cxn modelId="{BC771FC0-2BB6-44A1-9D48-4759653067BC}" type="presOf" srcId="{DCA63861-8BCF-4F31-8173-72C2FC0FE90E}" destId="{38B54FE7-E98D-4CC3-8270-B7ABED9B46E5}" srcOrd="0" destOrd="0" presId="urn:microsoft.com/office/officeart/2005/8/layout/gear1"/>
    <dgm:cxn modelId="{944A9AC1-0CE0-4230-95A8-2DEA850CFD97}" type="presOf" srcId="{D201237D-76EB-48AD-BAEE-BE6407EBCA38}" destId="{DD2039B6-1056-4998-9F07-817CEFA95430}" srcOrd="2" destOrd="0" presId="urn:microsoft.com/office/officeart/2005/8/layout/gear1"/>
    <dgm:cxn modelId="{A24497C2-3AD2-4C11-87D5-F38C9A7E3A71}" type="presOf" srcId="{6E6DE6CF-ED89-4402-B9BE-897107791810}" destId="{78A166FE-1D46-4C55-A862-C8F54935D510}" srcOrd="0" destOrd="0" presId="urn:microsoft.com/office/officeart/2005/8/layout/gear1"/>
    <dgm:cxn modelId="{F2612AD5-936C-4213-92B3-B2E1908ACA18}" type="presOf" srcId="{553A0B1E-E896-4D25-A6C2-B6F3592D6FC1}" destId="{B35AE67E-E4B6-434E-BD98-97B1F3C152B0}" srcOrd="0" destOrd="0" presId="urn:microsoft.com/office/officeart/2005/8/layout/gear1"/>
    <dgm:cxn modelId="{BE3752D5-53A2-4A7A-878F-4C736F1A817B}" srcId="{D667B56B-6C2D-471E-A71C-3578C223C882}" destId="{058A2FB5-3368-4109-8D7F-09CE6100C2E5}" srcOrd="2" destOrd="0" parTransId="{6FE1A955-4D26-459D-8D8F-3068665D021B}" sibTransId="{DCA63861-8BCF-4F31-8173-72C2FC0FE90E}"/>
    <dgm:cxn modelId="{A47817EF-FA07-485E-8206-56B3B88C2F00}" type="presOf" srcId="{D201237D-76EB-48AD-BAEE-BE6407EBCA38}" destId="{760224CC-F734-4A23-B027-224FB46CF33D}" srcOrd="1" destOrd="0" presId="urn:microsoft.com/office/officeart/2005/8/layout/gear1"/>
    <dgm:cxn modelId="{2B34DDEF-CE67-4946-B8A7-730EB4E2DA20}" type="presOf" srcId="{6E6DE6CF-ED89-4402-B9BE-897107791810}" destId="{B6B4EFC9-E194-4116-AB4E-D37B75CFF33A}" srcOrd="1" destOrd="0" presId="urn:microsoft.com/office/officeart/2005/8/layout/gear1"/>
    <dgm:cxn modelId="{0E9D35F4-BEAF-41FD-82E8-0AD680C97CB1}" type="presOf" srcId="{6E6DE6CF-ED89-4402-B9BE-897107791810}" destId="{60EAA29F-57F9-45A0-BD9F-F2560E5040AD}" srcOrd="2" destOrd="0" presId="urn:microsoft.com/office/officeart/2005/8/layout/gear1"/>
    <dgm:cxn modelId="{9419B9EE-15AC-400D-B2EE-902C67B2A98D}" type="presParOf" srcId="{16EF8363-30BE-4DC5-8E1E-BAC459B7A5CD}" destId="{6E7838F8-E85B-4866-A320-3C2D83D7B337}" srcOrd="0" destOrd="0" presId="urn:microsoft.com/office/officeart/2005/8/layout/gear1"/>
    <dgm:cxn modelId="{4BF9A520-B36C-4231-AF0E-8AA469E7B9F0}" type="presParOf" srcId="{16EF8363-30BE-4DC5-8E1E-BAC459B7A5CD}" destId="{760224CC-F734-4A23-B027-224FB46CF33D}" srcOrd="1" destOrd="0" presId="urn:microsoft.com/office/officeart/2005/8/layout/gear1"/>
    <dgm:cxn modelId="{3F537DA4-55E7-40AA-BC2F-58A285F31EF4}" type="presParOf" srcId="{16EF8363-30BE-4DC5-8E1E-BAC459B7A5CD}" destId="{DD2039B6-1056-4998-9F07-817CEFA95430}" srcOrd="2" destOrd="0" presId="urn:microsoft.com/office/officeart/2005/8/layout/gear1"/>
    <dgm:cxn modelId="{A20514A3-C911-42CE-A98F-93469C5963AE}" type="presParOf" srcId="{16EF8363-30BE-4DC5-8E1E-BAC459B7A5CD}" destId="{78A166FE-1D46-4C55-A862-C8F54935D510}" srcOrd="3" destOrd="0" presId="urn:microsoft.com/office/officeart/2005/8/layout/gear1"/>
    <dgm:cxn modelId="{FDAD14B1-2A6A-4029-B534-F0558F5E5141}" type="presParOf" srcId="{16EF8363-30BE-4DC5-8E1E-BAC459B7A5CD}" destId="{B6B4EFC9-E194-4116-AB4E-D37B75CFF33A}" srcOrd="4" destOrd="0" presId="urn:microsoft.com/office/officeart/2005/8/layout/gear1"/>
    <dgm:cxn modelId="{7ACDF325-32EE-45E4-B488-0E981A54387A}" type="presParOf" srcId="{16EF8363-30BE-4DC5-8E1E-BAC459B7A5CD}" destId="{60EAA29F-57F9-45A0-BD9F-F2560E5040AD}" srcOrd="5" destOrd="0" presId="urn:microsoft.com/office/officeart/2005/8/layout/gear1"/>
    <dgm:cxn modelId="{5C0018AC-F7D5-4D72-A947-A9EC8AE5D87A}" type="presParOf" srcId="{16EF8363-30BE-4DC5-8E1E-BAC459B7A5CD}" destId="{8C2E44B7-0B47-44E0-B821-2BC0BB992A57}" srcOrd="6" destOrd="0" presId="urn:microsoft.com/office/officeart/2005/8/layout/gear1"/>
    <dgm:cxn modelId="{90917CD2-FE62-4243-850E-17A68F8152C4}" type="presParOf" srcId="{16EF8363-30BE-4DC5-8E1E-BAC459B7A5CD}" destId="{21C42605-A5E4-4435-BD84-679F8B7041E0}" srcOrd="7" destOrd="0" presId="urn:microsoft.com/office/officeart/2005/8/layout/gear1"/>
    <dgm:cxn modelId="{5FA9776E-31DE-46BE-AD25-E783D701A5E4}" type="presParOf" srcId="{16EF8363-30BE-4DC5-8E1E-BAC459B7A5CD}" destId="{5E9EA90B-7755-4A3E-93FD-40BFFBFD8C4A}" srcOrd="8" destOrd="0" presId="urn:microsoft.com/office/officeart/2005/8/layout/gear1"/>
    <dgm:cxn modelId="{AEF56908-581E-4419-AE58-78519FB1B7DC}" type="presParOf" srcId="{16EF8363-30BE-4DC5-8E1E-BAC459B7A5CD}" destId="{ABA3DBDC-495C-49F5-BC10-F92AA4DC14F9}" srcOrd="9" destOrd="0" presId="urn:microsoft.com/office/officeart/2005/8/layout/gear1"/>
    <dgm:cxn modelId="{3A049A1C-F653-4CA2-8969-7DE86C208CF5}" type="presParOf" srcId="{16EF8363-30BE-4DC5-8E1E-BAC459B7A5CD}" destId="{F05905EA-4447-48D3-A4AE-2E06B5F0E593}" srcOrd="10" destOrd="0" presId="urn:microsoft.com/office/officeart/2005/8/layout/gear1"/>
    <dgm:cxn modelId="{D8FA3C5D-8A7E-458B-A6DD-86F18CB08B9D}" type="presParOf" srcId="{16EF8363-30BE-4DC5-8E1E-BAC459B7A5CD}" destId="{B35AE67E-E4B6-434E-BD98-97B1F3C152B0}" srcOrd="11" destOrd="0" presId="urn:microsoft.com/office/officeart/2005/8/layout/gear1"/>
    <dgm:cxn modelId="{6997F106-E896-4E91-B46A-9D8B187CC85E}" type="presParOf" srcId="{16EF8363-30BE-4DC5-8E1E-BAC459B7A5CD}" destId="{38B54FE7-E98D-4CC3-8270-B7ABED9B46E5}"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838F8-E85B-4866-A320-3C2D83D7B337}">
      <dsp:nvSpPr>
        <dsp:cNvPr id="0" name=""/>
        <dsp:cNvSpPr/>
      </dsp:nvSpPr>
      <dsp:spPr>
        <a:xfrm>
          <a:off x="4854521" y="3130677"/>
          <a:ext cx="3826383" cy="3826383"/>
        </a:xfrm>
        <a:prstGeom prst="gear9">
          <a:avLst/>
        </a:prstGeom>
        <a:solidFill>
          <a:schemeClr val="accent3">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braham Lincoln" pitchFamily="2" charset="0"/>
              <a:ea typeface="Abraham Lincoln" pitchFamily="2" charset="0"/>
            </a:rPr>
            <a:t>Students</a:t>
          </a:r>
        </a:p>
      </dsp:txBody>
      <dsp:txXfrm>
        <a:off x="5623794" y="4026989"/>
        <a:ext cx="2287837" cy="1966840"/>
      </dsp:txXfrm>
    </dsp:sp>
    <dsp:sp modelId="{78A166FE-1D46-4C55-A862-C8F54935D510}">
      <dsp:nvSpPr>
        <dsp:cNvPr id="0" name=""/>
        <dsp:cNvSpPr/>
      </dsp:nvSpPr>
      <dsp:spPr>
        <a:xfrm>
          <a:off x="2643682" y="2226259"/>
          <a:ext cx="2782824" cy="2782824"/>
        </a:xfrm>
        <a:prstGeom prst="gear6">
          <a:avLst/>
        </a:prstGeom>
        <a:solidFill>
          <a:schemeClr val="accent3">
            <a:shade val="50000"/>
            <a:hueOff val="0"/>
            <a:satOff val="0"/>
            <a:lumOff val="2397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raham Lincoln" pitchFamily="2" charset="0"/>
              <a:ea typeface="Abraham Lincoln" pitchFamily="2" charset="0"/>
            </a:rPr>
            <a:t>Graduate</a:t>
          </a:r>
        </a:p>
      </dsp:txBody>
      <dsp:txXfrm>
        <a:off x="3344266" y="2931078"/>
        <a:ext cx="1381656" cy="1373186"/>
      </dsp:txXfrm>
    </dsp:sp>
    <dsp:sp modelId="{8C2E44B7-0B47-44E0-B821-2BC0BB992A57}">
      <dsp:nvSpPr>
        <dsp:cNvPr id="0" name=""/>
        <dsp:cNvSpPr/>
      </dsp:nvSpPr>
      <dsp:spPr>
        <a:xfrm rot="20700000">
          <a:off x="4202348" y="306394"/>
          <a:ext cx="2726599" cy="2726599"/>
        </a:xfrm>
        <a:prstGeom prst="gear6">
          <a:avLst/>
        </a:prstGeom>
        <a:solidFill>
          <a:schemeClr val="accent3">
            <a:shade val="50000"/>
            <a:hueOff val="0"/>
            <a:satOff val="0"/>
            <a:lumOff val="2397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raham Lincoln" pitchFamily="2" charset="0"/>
              <a:ea typeface="Abraham Lincoln" pitchFamily="2" charset="0"/>
            </a:rPr>
            <a:t>Congress of</a:t>
          </a:r>
        </a:p>
      </dsp:txBody>
      <dsp:txXfrm rot="-20700000">
        <a:off x="4800371" y="904417"/>
        <a:ext cx="1530553" cy="1530553"/>
      </dsp:txXfrm>
    </dsp:sp>
    <dsp:sp modelId="{F05905EA-4447-48D3-A4AE-2E06B5F0E593}">
      <dsp:nvSpPr>
        <dsp:cNvPr id="0" name=""/>
        <dsp:cNvSpPr/>
      </dsp:nvSpPr>
      <dsp:spPr>
        <a:xfrm>
          <a:off x="4607061" y="2535281"/>
          <a:ext cx="4897770" cy="4897770"/>
        </a:xfrm>
        <a:prstGeom prst="circularArrow">
          <a:avLst>
            <a:gd name="adj1" fmla="val 4688"/>
            <a:gd name="adj2" fmla="val 299029"/>
            <a:gd name="adj3" fmla="val 2557697"/>
            <a:gd name="adj4" fmla="val 15774544"/>
            <a:gd name="adj5" fmla="val 5469"/>
          </a:avLst>
        </a:prstGeom>
        <a:solidFill>
          <a:schemeClr val="accent3">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35AE67E-E4B6-434E-BD98-97B1F3C152B0}">
      <dsp:nvSpPr>
        <dsp:cNvPr id="0" name=""/>
        <dsp:cNvSpPr/>
      </dsp:nvSpPr>
      <dsp:spPr>
        <a:xfrm>
          <a:off x="2150849" y="1598669"/>
          <a:ext cx="3558536" cy="3558536"/>
        </a:xfrm>
        <a:prstGeom prst="leftCircularArrow">
          <a:avLst>
            <a:gd name="adj1" fmla="val 6452"/>
            <a:gd name="adj2" fmla="val 429999"/>
            <a:gd name="adj3" fmla="val 10489124"/>
            <a:gd name="adj4" fmla="val 14837806"/>
            <a:gd name="adj5" fmla="val 7527"/>
          </a:avLst>
        </a:prstGeom>
        <a:solidFill>
          <a:schemeClr val="accent3">
            <a:shade val="90000"/>
            <a:hueOff val="0"/>
            <a:satOff val="0"/>
            <a:lumOff val="15397"/>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8B54FE7-E98D-4CC3-8270-B7ABED9B46E5}">
      <dsp:nvSpPr>
        <dsp:cNvPr id="0" name=""/>
        <dsp:cNvSpPr/>
      </dsp:nvSpPr>
      <dsp:spPr>
        <a:xfrm>
          <a:off x="3571657" y="-302689"/>
          <a:ext cx="3836818" cy="3836818"/>
        </a:xfrm>
        <a:prstGeom prst="circularArrow">
          <a:avLst>
            <a:gd name="adj1" fmla="val 5984"/>
            <a:gd name="adj2" fmla="val 394124"/>
            <a:gd name="adj3" fmla="val 13313824"/>
            <a:gd name="adj4" fmla="val 10508221"/>
            <a:gd name="adj5" fmla="val 6981"/>
          </a:avLst>
        </a:prstGeom>
        <a:solidFill>
          <a:schemeClr val="accent3">
            <a:shade val="90000"/>
            <a:hueOff val="0"/>
            <a:satOff val="0"/>
            <a:lumOff val="15397"/>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6460C3-A08B-474D-93ED-714C1E675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69AEA9-7356-E74F-9AC3-292BB11893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6E57EF-CC4D-8D4B-B136-474914DB898B}" type="datetimeFigureOut">
              <a:rPr lang="en-US" smtClean="0"/>
              <a:t>9/14/2020</a:t>
            </a:fld>
            <a:endParaRPr lang="en-US"/>
          </a:p>
        </p:txBody>
      </p:sp>
      <p:sp>
        <p:nvSpPr>
          <p:cNvPr id="4" name="Footer Placeholder 3">
            <a:extLst>
              <a:ext uri="{FF2B5EF4-FFF2-40B4-BE49-F238E27FC236}">
                <a16:creationId xmlns:a16="http://schemas.microsoft.com/office/drawing/2014/main" id="{0D901CC8-05A3-C847-B358-1740146E0B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8EC4D2-A663-5542-91DB-B088A8AF5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05D9E-2ACF-1F46-AF4F-8F4FFFFF56DC}" type="slidenum">
              <a:rPr lang="en-US" smtClean="0"/>
              <a:t>‹#›</a:t>
            </a:fld>
            <a:endParaRPr lang="en-US"/>
          </a:p>
        </p:txBody>
      </p:sp>
    </p:spTree>
    <p:extLst>
      <p:ext uri="{BB962C8B-B14F-4D97-AF65-F5344CB8AC3E}">
        <p14:creationId xmlns:p14="http://schemas.microsoft.com/office/powerpoint/2010/main" val="162962844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B0DBD-8B41-BA45-90B1-D8C776E06F8C}"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B3895-8F41-164F-8F08-E419849D053B}" type="slidenum">
              <a:rPr lang="en-US" smtClean="0"/>
              <a:t>‹#›</a:t>
            </a:fld>
            <a:endParaRPr lang="en-US"/>
          </a:p>
        </p:txBody>
      </p:sp>
    </p:spTree>
    <p:extLst>
      <p:ext uri="{BB962C8B-B14F-4D97-AF65-F5344CB8AC3E}">
        <p14:creationId xmlns:p14="http://schemas.microsoft.com/office/powerpoint/2010/main" val="306949206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763CFAD-FC14-437D-B1DD-7BEDAAC358C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861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83A6B0E-E8DD-4A88-8603-8BBB312883C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7565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3F042380-D4C7-49B6-865B-9593EE68B92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6411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7392C38-BCD1-4687-BC17-FF73D964276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8168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3E5F7B57-089A-4A89-B9E0-92D4A06B5AA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38312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528C11C8-2D61-473B-877D-80E7844A3DB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5832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CEF614A-56BC-4F9F-AE4E-8F7ABA97A16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624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939D7827-79E5-45F6-B3A4-3D662F369DC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8362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3347FBA0-40FA-419A-A016-B8C8CBD3A49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8798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F064122E-8880-4778-A0FA-4C7F2E74212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7586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ED7BBC1E-B363-4F71-8531-5999F843DF4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8569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D96E8D94-2338-4449-B5BF-482E562E654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8546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5BA50C53-BDDE-4158-9D64-3A3F5B1A1A2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2800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5E53ADA-3086-4B28-8C14-4B0BA3D24BD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9388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B5E05D-178D-49B4-9353-2F41A0E057B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5736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B5E05D-178D-49B4-9353-2F41A0E057B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283815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B5E05D-178D-49B4-9353-2F41A0E057B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213017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B5E05D-178D-49B4-9353-2F41A0E057B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43610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B5E05D-178D-49B4-9353-2F41A0E057B2}"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73938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B5E05D-178D-49B4-9353-2F41A0E057B2}"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379161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B5E05D-178D-49B4-9353-2F41A0E057B2}" type="datetimeFigureOut">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137776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B5E05D-178D-49B4-9353-2F41A0E057B2}" type="datetimeFigureOut">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204634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5E05D-178D-49B4-9353-2F41A0E057B2}" type="datetimeFigureOut">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364514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B5E05D-178D-49B4-9353-2F41A0E057B2}"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98835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B5E05D-178D-49B4-9353-2F41A0E057B2}"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581CD-AF10-4341-B9C2-4AE76DC1ADE5}" type="slidenum">
              <a:rPr lang="en-US" smtClean="0"/>
              <a:t>‹#›</a:t>
            </a:fld>
            <a:endParaRPr lang="en-US"/>
          </a:p>
        </p:txBody>
      </p:sp>
    </p:spTree>
    <p:extLst>
      <p:ext uri="{BB962C8B-B14F-4D97-AF65-F5344CB8AC3E}">
        <p14:creationId xmlns:p14="http://schemas.microsoft.com/office/powerpoint/2010/main" val="142525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5E05D-178D-49B4-9353-2F41A0E057B2}" type="datetimeFigureOut">
              <a:rPr lang="en-US" smtClean="0"/>
              <a:t>9/14/2020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581CD-AF10-4341-B9C2-4AE76DC1ADE5}" type="slidenum">
              <a:rPr lang="en-US" smtClean="0"/>
              <a:t>‹#›</a:t>
            </a:fld>
            <a:endParaRPr lang="en-US"/>
          </a:p>
        </p:txBody>
      </p:sp>
    </p:spTree>
    <p:extLst>
      <p:ext uri="{BB962C8B-B14F-4D97-AF65-F5344CB8AC3E}">
        <p14:creationId xmlns:p14="http://schemas.microsoft.com/office/powerpoint/2010/main" val="69322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nolecentral.dsa.fsu.edu/" TargetMode="External"/><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hyperlink" Target="http://sga.fsu.edu/cogs/forms/COGS_Code.pdf" TargetMode="External"/><Relationship Id="rId5" Type="http://schemas.openxmlformats.org/officeDocument/2006/relationships/image" Target="../media/image16.png"/><Relationship Id="rId10" Type="http://schemas.openxmlformats.org/officeDocument/2006/relationships/hyperlink" Target="https://fsu.qualtrics.com/jfe/form/SV_5vQLK6V4KgXJiMR" TargetMode="External"/><Relationship Id="rId4" Type="http://schemas.openxmlformats.org/officeDocument/2006/relationships/image" Target="../media/image15.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9.png"/><Relationship Id="rId4" Type="http://schemas.openxmlformats.org/officeDocument/2006/relationships/image" Target="../media/image15.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127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5824" r="47763"/>
          <a:stretch/>
        </p:blipFill>
        <p:spPr>
          <a:xfrm>
            <a:off x="9737122" y="-49429"/>
            <a:ext cx="2743200" cy="6923921"/>
          </a:xfrm>
          <a:prstGeom prst="rect">
            <a:avLst/>
          </a:prstGeom>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267" y="0"/>
            <a:ext cx="4572000" cy="6858000"/>
          </a:xfrm>
          <a:prstGeom prst="rect">
            <a:avLst/>
          </a:prstGeom>
        </p:spPr>
      </p:pic>
      <p:sp>
        <p:nvSpPr>
          <p:cNvPr id="7" name="Rectangle 6"/>
          <p:cNvSpPr/>
          <p:nvPr/>
        </p:nvSpPr>
        <p:spPr>
          <a:xfrm rot="10800000">
            <a:off x="8382965" y="-10926"/>
            <a:ext cx="7230891" cy="6874493"/>
          </a:xfrm>
          <a:prstGeom prst="rect">
            <a:avLst/>
          </a:prstGeom>
          <a:gradFill>
            <a:gsLst>
              <a:gs pos="77000">
                <a:schemeClr val="bg1"/>
              </a:gs>
              <a:gs pos="60000">
                <a:schemeClr val="bg1">
                  <a:lumMod val="96000"/>
                  <a:alpha val="3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78890" y="1890594"/>
            <a:ext cx="5075790" cy="2862322"/>
          </a:xfrm>
          <a:prstGeom prst="rect">
            <a:avLst/>
          </a:prstGeom>
          <a:noFill/>
        </p:spPr>
        <p:txBody>
          <a:bodyPr wrap="square" rtlCol="0">
            <a:spAutoFit/>
          </a:bodyPr>
          <a:lstStyle/>
          <a:p>
            <a:r>
              <a:rPr lang="en-US" b="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If you violate the attendance policy:</a:t>
            </a:r>
          </a:p>
          <a:p>
            <a:pPr marL="342900" indent="-342900">
              <a:buFont typeface="+mj-lt"/>
              <a:buAutoNum type="arabicPeriod"/>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A review committee (Internal Affairs &amp; Executive Committee) can suspend a member by a 2/3 vote</a:t>
            </a:r>
          </a:p>
          <a:p>
            <a:pPr marL="342900" indent="-342900">
              <a:buFont typeface="+mj-lt"/>
              <a:buAutoNum type="arabicPeriod"/>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Suspended officers have 15 business days to appeal to the Assembly</a:t>
            </a:r>
          </a:p>
          <a:p>
            <a:pPr marL="342900" indent="-342900">
              <a:buFont typeface="+mj-lt"/>
              <a:buAutoNum type="arabicPeriod"/>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Assembly can remove the representative</a:t>
            </a:r>
          </a:p>
          <a:p>
            <a:pPr marL="800100" lvl="1" indent="-34290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Rules regarding removal are not stated but will most likely follow impeachment proceedings (2/3 vote by Assembly)</a:t>
            </a:r>
            <a:endParaRPr lang="en-US"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p:cNvSpPr txBox="1"/>
          <p:nvPr/>
        </p:nvSpPr>
        <p:spPr>
          <a:xfrm>
            <a:off x="90616" y="6014800"/>
            <a:ext cx="3884141" cy="800219"/>
          </a:xfrm>
          <a:prstGeom prst="rect">
            <a:avLst/>
          </a:prstGeom>
          <a:noFill/>
        </p:spPr>
        <p:txBody>
          <a:bodyPr wrap="square" rtlCol="0">
            <a:spAutoFit/>
          </a:bodyPr>
          <a:lstStyle/>
          <a:p>
            <a:r>
              <a:rPr lang="en-US" sz="2800" dirty="0">
                <a:solidFill>
                  <a:schemeClr val="bg2">
                    <a:lumMod val="90000"/>
                  </a:schemeClr>
                </a:solidFill>
                <a:effectLst>
                  <a:outerShdw blurRad="50800" dist="38100" dir="2700000" algn="tl" rotWithShape="0">
                    <a:prstClr val="black">
                      <a:alpha val="40000"/>
                    </a:prstClr>
                  </a:outerShdw>
                </a:effectLst>
                <a:latin typeface="Abraham Lincoln" pitchFamily="2" charset="0"/>
                <a:ea typeface="Abraham Lincoln" pitchFamily="2" charset="0"/>
              </a:rPr>
              <a:t>FOR MORE INFORMATION</a:t>
            </a:r>
          </a:p>
          <a:p>
            <a:r>
              <a:rPr lang="en-US" dirty="0">
                <a:solidFill>
                  <a:schemeClr val="bg2">
                    <a:lumMod val="90000"/>
                  </a:schemeClr>
                </a:solidFill>
                <a:effectLst>
                  <a:outerShdw blurRad="50800" dist="38100" dir="2700000" algn="tl" rotWithShape="0">
                    <a:prstClr val="black">
                      <a:alpha val="40000"/>
                    </a:prstClr>
                  </a:outerShdw>
                </a:effectLst>
                <a:latin typeface="Abel" panose="02000506030000020004" pitchFamily="2" charset="0"/>
                <a:ea typeface="Abraham Lincoln" pitchFamily="2" charset="0"/>
              </a:rPr>
              <a:t>sga.fsu.edu/cogs.shtml</a:t>
            </a:r>
          </a:p>
        </p:txBody>
      </p:sp>
      <p:pic>
        <p:nvPicPr>
          <p:cNvPr id="10" name="Picture 9"/>
          <p:cNvPicPr>
            <a:picLocks noChangeAspect="1"/>
          </p:cNvPicPr>
          <p:nvPr/>
        </p:nvPicPr>
        <p:blipFill>
          <a:blip r:embed="rId7">
            <a:biLevel thresh="25000"/>
          </a:blip>
          <a:stretch>
            <a:fillRect/>
          </a:stretch>
        </p:blipFill>
        <p:spPr>
          <a:xfrm>
            <a:off x="179172" y="5281916"/>
            <a:ext cx="687098" cy="689903"/>
          </a:xfrm>
          <a:prstGeom prst="rect">
            <a:avLst/>
          </a:prstGeom>
        </p:spPr>
      </p:pic>
      <p:sp>
        <p:nvSpPr>
          <p:cNvPr id="11" name="TextBox 10"/>
          <p:cNvSpPr txBox="1"/>
          <p:nvPr/>
        </p:nvSpPr>
        <p:spPr>
          <a:xfrm>
            <a:off x="5010935" y="615715"/>
            <a:ext cx="6744060" cy="923330"/>
          </a:xfrm>
          <a:prstGeom prst="rect">
            <a:avLst/>
          </a:prstGeom>
          <a:noFill/>
        </p:spPr>
        <p:txBody>
          <a:bodyPr wrap="square" rtlCol="0">
            <a:spAutoFit/>
          </a:bodyPr>
          <a:lstStyle/>
          <a:p>
            <a:r>
              <a:rPr lang="en-US" sz="5400" dirty="0">
                <a:solidFill>
                  <a:srgbClr val="782F40"/>
                </a:solidFill>
                <a:latin typeface="Baskerville Old Face" panose="02020602080505020303" pitchFamily="18" charset="0"/>
                <a:ea typeface="Abraham Lincoln" pitchFamily="2" charset="0"/>
              </a:rPr>
              <a:t>Attendance Policy</a:t>
            </a:r>
          </a:p>
        </p:txBody>
      </p:sp>
    </p:spTree>
    <p:extLst>
      <p:ext uri="{BB962C8B-B14F-4D97-AF65-F5344CB8AC3E}">
        <p14:creationId xmlns:p14="http://schemas.microsoft.com/office/powerpoint/2010/main" val="311489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2462" t="17392"/>
          <a:stretch/>
        </p:blipFill>
        <p:spPr>
          <a:xfrm rot="10326219">
            <a:off x="-2277566" y="-4108241"/>
            <a:ext cx="8407752" cy="9661602"/>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7563894" y="256061"/>
            <a:ext cx="6294315" cy="6857930"/>
          </a:xfrm>
          <a:prstGeom prst="rect">
            <a:avLst/>
          </a:prstGeom>
        </p:spPr>
      </p:pic>
      <p:sp>
        <p:nvSpPr>
          <p:cNvPr id="4" name="TextBox 3"/>
          <p:cNvSpPr txBox="1"/>
          <p:nvPr/>
        </p:nvSpPr>
        <p:spPr>
          <a:xfrm>
            <a:off x="901015" y="2115365"/>
            <a:ext cx="6656856" cy="3416320"/>
          </a:xfrm>
          <a:prstGeom prst="rect">
            <a:avLst/>
          </a:prstGeom>
          <a:noFill/>
        </p:spPr>
        <p:txBody>
          <a:bodyPr wrap="square" rtlCol="0">
            <a:spAutoFit/>
          </a:bodyPr>
          <a:lstStyle/>
          <a:p>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Representatives will be the main points of contact for Graduate RSO’s seeking an allocation from COGS</a:t>
            </a:r>
          </a:p>
          <a:p>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 </a:t>
            </a:r>
          </a:p>
          <a:p>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Allocation Request Process:</a:t>
            </a:r>
          </a:p>
          <a:p>
            <a:pPr marL="285750" indent="-285750">
              <a:buFont typeface="Arial" panose="020B0604020202020204" pitchFamily="34" charset="0"/>
              <a:buChar char="•"/>
            </a:pPr>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Group Submits Allocation Request</a:t>
            </a:r>
            <a:endParaRPr lang="en-US" dirty="0">
              <a:solidFill>
                <a:schemeClr val="tx1">
                  <a:lumMod val="75000"/>
                  <a:lumOff val="25000"/>
                </a:schemeClr>
              </a:solidFill>
              <a:latin typeface="AppleGothic" panose="02000500000000000000" pitchFamily="2" charset="0"/>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dirty="0">
                <a:solidFill>
                  <a:schemeClr val="tx1">
                    <a:lumMod val="75000"/>
                    <a:lumOff val="25000"/>
                  </a:schemeClr>
                </a:solidFill>
                <a:latin typeface="AppleGothic" panose="02000500000000000000" pitchFamily="2" charset="0"/>
                <a:ea typeface="Arial Unicode MS" panose="020B0604020202020204" pitchFamily="34" charset="-128"/>
                <a:cs typeface="Arial Unicode MS" panose="020B0604020202020204" pitchFamily="34" charset="-128"/>
              </a:rPr>
              <a:t>COGS Speaker connects group and Representative (From Alphabetical list)</a:t>
            </a:r>
          </a:p>
          <a:p>
            <a:pPr marL="285750" indent="-285750">
              <a:buFont typeface="Arial" panose="020B0604020202020204" pitchFamily="34" charset="0"/>
              <a:buChar char="•"/>
            </a:pPr>
            <a:r>
              <a:rPr lang="en-US" dirty="0">
                <a:solidFill>
                  <a:schemeClr val="tx1">
                    <a:lumMod val="75000"/>
                    <a:lumOff val="25000"/>
                  </a:schemeClr>
                </a:solidFill>
                <a:latin typeface="AppleGothic" panose="02000500000000000000" pitchFamily="2" charset="0"/>
                <a:ea typeface="Arial Unicode MS" panose="020B0604020202020204" pitchFamily="34" charset="-128"/>
                <a:cs typeface="Arial Unicode MS" panose="020B0604020202020204" pitchFamily="34" charset="-128"/>
              </a:rPr>
              <a:t>Group and Representative discuss the bill so that the Representative can present and answer question about the bill</a:t>
            </a:r>
          </a:p>
          <a:p>
            <a:pPr marL="285750" indent="-285750">
              <a:buFont typeface="Arial" panose="020B0604020202020204" pitchFamily="34" charset="0"/>
              <a:buChar char="•"/>
            </a:pPr>
            <a:r>
              <a:rPr lang="en-US" dirty="0">
                <a:solidFill>
                  <a:schemeClr val="tx1">
                    <a:lumMod val="75000"/>
                    <a:lumOff val="25000"/>
                  </a:schemeClr>
                </a:solidFill>
                <a:latin typeface="AppleGothic" panose="02000500000000000000" pitchFamily="2" charset="0"/>
                <a:ea typeface="Arial Unicode MS" panose="020B0604020202020204" pitchFamily="34" charset="-128"/>
                <a:cs typeface="Arial Unicode MS" panose="020B0604020202020204" pitchFamily="34" charset="-128"/>
              </a:rPr>
              <a:t>Representative submits legislation to Speaker &amp; Jacalyn by 5 PM on Thursdays before COGS Assembly meeting</a:t>
            </a:r>
          </a:p>
          <a:p>
            <a:pPr marL="285750" indent="-285750">
              <a:buFont typeface="Arial" panose="020B0604020202020204" pitchFamily="34" charset="0"/>
              <a:buChar char="•"/>
            </a:pPr>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p:txBody>
      </p:sp>
      <p:sp>
        <p:nvSpPr>
          <p:cNvPr id="13" name="TextBox 12"/>
          <p:cNvSpPr txBox="1"/>
          <p:nvPr/>
        </p:nvSpPr>
        <p:spPr>
          <a:xfrm>
            <a:off x="350378" y="722560"/>
            <a:ext cx="7207493" cy="1107996"/>
          </a:xfrm>
          <a:prstGeom prst="rect">
            <a:avLst/>
          </a:prstGeom>
          <a:noFill/>
        </p:spPr>
        <p:txBody>
          <a:bodyPr wrap="square" rtlCol="0">
            <a:spAutoFit/>
          </a:bodyPr>
          <a:lstStyle/>
          <a:p>
            <a:r>
              <a:rPr lang="en-US" sz="6600" dirty="0">
                <a:solidFill>
                  <a:srgbClr val="782F40"/>
                </a:solidFill>
                <a:latin typeface="Baskerville Old Face" panose="02020602080505020303" pitchFamily="18" charset="0"/>
                <a:ea typeface="Abraham Lincoln" pitchFamily="2" charset="0"/>
              </a:rPr>
              <a:t>Legislation and You</a:t>
            </a:r>
          </a:p>
        </p:txBody>
      </p:sp>
    </p:spTree>
    <p:extLst>
      <p:ext uri="{BB962C8B-B14F-4D97-AF65-F5344CB8AC3E}">
        <p14:creationId xmlns:p14="http://schemas.microsoft.com/office/powerpoint/2010/main" val="391545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2462" t="17392"/>
          <a:stretch/>
        </p:blipFill>
        <p:spPr>
          <a:xfrm rot="10326219">
            <a:off x="-2255532" y="-3554243"/>
            <a:ext cx="8407752" cy="9661602"/>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7563894" y="256061"/>
            <a:ext cx="6294315" cy="6857930"/>
          </a:xfrm>
          <a:prstGeom prst="rect">
            <a:avLst/>
          </a:prstGeom>
        </p:spPr>
      </p:pic>
      <p:sp>
        <p:nvSpPr>
          <p:cNvPr id="4" name="TextBox 3"/>
          <p:cNvSpPr txBox="1"/>
          <p:nvPr/>
        </p:nvSpPr>
        <p:spPr>
          <a:xfrm>
            <a:off x="1124365" y="3090270"/>
            <a:ext cx="6656856" cy="2031325"/>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Review Internal Rules &amp; COGS Code </a:t>
            </a:r>
          </a:p>
          <a:p>
            <a:pPr lvl="1"/>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pPr marL="742950" lvl="1" indent="-285750">
              <a:buFont typeface="Arial" panose="020B0604020202020204" pitchFamily="34" charset="0"/>
              <a:buChar char="•"/>
            </a:pPr>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Review Roberts Rules, Voting &amp; Debate Measures (PAGE 16-18)</a:t>
            </a:r>
          </a:p>
          <a:p>
            <a:pPr marL="1200150" lvl="2" indent="-285750">
              <a:buFont typeface="Arial" panose="020B0604020202020204" pitchFamily="34" charset="0"/>
              <a:buChar char="•"/>
            </a:pPr>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Motioning to Call the Question, Seconding, Objecting, Pros, Cons</a:t>
            </a:r>
          </a:p>
          <a:p>
            <a:pPr marL="742950" lvl="1" indent="-285750">
              <a:buFont typeface="Arial" panose="020B0604020202020204" pitchFamily="34" charset="0"/>
              <a:buChar char="•"/>
            </a:pPr>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p:txBody>
      </p:sp>
      <p:sp>
        <p:nvSpPr>
          <p:cNvPr id="13" name="TextBox 12"/>
          <p:cNvSpPr txBox="1"/>
          <p:nvPr/>
        </p:nvSpPr>
        <p:spPr>
          <a:xfrm>
            <a:off x="350378" y="722560"/>
            <a:ext cx="7207493" cy="1107996"/>
          </a:xfrm>
          <a:prstGeom prst="rect">
            <a:avLst/>
          </a:prstGeom>
          <a:noFill/>
        </p:spPr>
        <p:txBody>
          <a:bodyPr wrap="square" rtlCol="0">
            <a:spAutoFit/>
          </a:bodyPr>
          <a:lstStyle/>
          <a:p>
            <a:r>
              <a:rPr lang="en-US" sz="6600" dirty="0">
                <a:solidFill>
                  <a:srgbClr val="782F40"/>
                </a:solidFill>
                <a:latin typeface="Baskerville Old Face" panose="02020602080505020303" pitchFamily="18" charset="0"/>
                <a:ea typeface="Abraham Lincoln" pitchFamily="2" charset="0"/>
              </a:rPr>
              <a:t>Meeting Order</a:t>
            </a:r>
          </a:p>
        </p:txBody>
      </p:sp>
    </p:spTree>
    <p:extLst>
      <p:ext uri="{BB962C8B-B14F-4D97-AF65-F5344CB8AC3E}">
        <p14:creationId xmlns:p14="http://schemas.microsoft.com/office/powerpoint/2010/main" val="150923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380" b="34422"/>
          <a:stretch/>
        </p:blipFill>
        <p:spPr>
          <a:xfrm rot="16704238">
            <a:off x="6886880" y="701125"/>
            <a:ext cx="6060975" cy="5066273"/>
          </a:xfrm>
          <a:prstGeom prst="rect">
            <a:avLst/>
          </a:prstGeom>
        </p:spPr>
      </p:pic>
      <p:sp>
        <p:nvSpPr>
          <p:cNvPr id="12" name="Rectangle 11"/>
          <p:cNvSpPr/>
          <p:nvPr/>
        </p:nvSpPr>
        <p:spPr>
          <a:xfrm rot="10800000">
            <a:off x="1696494" y="-42217"/>
            <a:ext cx="10544051" cy="6858000"/>
          </a:xfrm>
          <a:prstGeom prst="rect">
            <a:avLst/>
          </a:prstGeom>
          <a:gradFill>
            <a:gsLst>
              <a:gs pos="0">
                <a:srgbClr val="CEB888">
                  <a:alpha val="28000"/>
                </a:srgbClr>
              </a:gs>
              <a:gs pos="100000">
                <a:schemeClr val="bg1">
                  <a:lumMod val="96000"/>
                  <a:alpha val="3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703" t="23355" r="26210" b="6029"/>
          <a:stretch/>
        </p:blipFill>
        <p:spPr>
          <a:xfrm>
            <a:off x="-2591657" y="-92679"/>
            <a:ext cx="4127156" cy="7092779"/>
          </a:xfrm>
          <a:prstGeom prst="rect">
            <a:avLst/>
          </a:prstGeom>
        </p:spPr>
      </p:pic>
      <p:pic>
        <p:nvPicPr>
          <p:cNvPr id="10" name="Picture 9"/>
          <p:cNvPicPr>
            <a:picLocks noChangeAspect="1"/>
          </p:cNvPicPr>
          <p:nvPr/>
        </p:nvPicPr>
        <p:blipFill>
          <a:blip r:embed="rId5">
            <a:duotone>
              <a:prstClr val="black"/>
              <a:srgbClr val="D9C3A5">
                <a:tint val="50000"/>
                <a:satMod val="180000"/>
              </a:srgbClr>
            </a:duotone>
            <a:extLst>
              <a:ext uri="{BEBA8EAE-BF5A-486C-A8C5-ECC9F3942E4B}">
                <a14:imgProps xmlns:a14="http://schemas.microsoft.com/office/drawing/2010/main">
                  <a14:imgLayer r:embed="rId6">
                    <a14:imgEffect>
                      <a14:artisticPhotocopy/>
                    </a14:imgEffect>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44606" y="1586393"/>
            <a:ext cx="3842767" cy="264076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9160479" y="6723101"/>
            <a:ext cx="30198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2500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rPr>
              <a:t>Slide </a:t>
            </a:r>
            <a:r>
              <a:rPr kumimoji="0" lang="en-US" sz="2400" b="0" i="0" u="none" strike="noStrike" kern="1200" cap="none" spc="0" normalizeH="0" baseline="-25000" noProof="0" dirty="0" err="1">
                <a:ln>
                  <a:noFill/>
                </a:ln>
                <a:solidFill>
                  <a:prstClr val="white">
                    <a:lumMod val="65000"/>
                  </a:prstClr>
                </a:solidFill>
                <a:effectLst/>
                <a:uLnTx/>
                <a:uFillTx/>
                <a:latin typeface="Avenir Next" panose="020B0503020202020204" pitchFamily="34" charset="0"/>
                <a:ea typeface="Abraham Lincoln" pitchFamily="2" charset="0"/>
                <a:cs typeface="+mn-cs"/>
              </a:rPr>
              <a:t>xof</a:t>
            </a:r>
            <a:r>
              <a:rPr kumimoji="0" lang="en-US" sz="2400" b="0" i="0" u="sng" strike="noStrike" kern="1200" cap="none" spc="0" normalizeH="0" baseline="-2500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rPr>
              <a:t> x</a:t>
            </a:r>
            <a:r>
              <a:rPr kumimoji="0" lang="en-US" sz="2400" b="0" i="0" u="sng" strike="noStrike" kern="1200" cap="none" spc="0" normalizeH="0" baseline="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rPr>
              <a:t> </a:t>
            </a:r>
            <a:endParaRPr kumimoji="0" lang="en-US" sz="2400" b="0" i="0" u="sng" strike="noStrike" kern="1200" cap="none" spc="0" normalizeH="0" baseline="-2500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endParaRPr>
          </a:p>
        </p:txBody>
      </p:sp>
      <p:sp>
        <p:nvSpPr>
          <p:cNvPr id="5" name="TextBox 4">
            <a:extLst>
              <a:ext uri="{FF2B5EF4-FFF2-40B4-BE49-F238E27FC236}">
                <a16:creationId xmlns:a16="http://schemas.microsoft.com/office/drawing/2014/main" id="{F59A2FCC-586F-40A2-8A1D-943EE9D8D96C}"/>
              </a:ext>
            </a:extLst>
          </p:cNvPr>
          <p:cNvSpPr txBox="1"/>
          <p:nvPr/>
        </p:nvSpPr>
        <p:spPr>
          <a:xfrm>
            <a:off x="2710149" y="479700"/>
            <a:ext cx="5634457" cy="584775"/>
          </a:xfrm>
          <a:prstGeom prst="rect">
            <a:avLst/>
          </a:prstGeom>
          <a:noFill/>
        </p:spPr>
        <p:txBody>
          <a:bodyPr wrap="square" rtlCol="0">
            <a:spAutoFit/>
          </a:bodyPr>
          <a:lstStyle/>
          <a:p>
            <a:pPr algn="ctr"/>
            <a:r>
              <a:rPr lang="en-US" sz="3200" dirty="0"/>
              <a:t>Committees</a:t>
            </a:r>
          </a:p>
        </p:txBody>
      </p:sp>
      <p:sp>
        <p:nvSpPr>
          <p:cNvPr id="6" name="TextBox 5">
            <a:extLst>
              <a:ext uri="{FF2B5EF4-FFF2-40B4-BE49-F238E27FC236}">
                <a16:creationId xmlns:a16="http://schemas.microsoft.com/office/drawing/2014/main" id="{A8B89259-0A3F-4A81-B183-50B1C45EF80C}"/>
              </a:ext>
            </a:extLst>
          </p:cNvPr>
          <p:cNvSpPr txBox="1"/>
          <p:nvPr/>
        </p:nvSpPr>
        <p:spPr>
          <a:xfrm>
            <a:off x="5887697" y="5099982"/>
            <a:ext cx="4719828" cy="923330"/>
          </a:xfrm>
          <a:prstGeom prst="rect">
            <a:avLst/>
          </a:prstGeom>
          <a:noFill/>
        </p:spPr>
        <p:txBody>
          <a:bodyPr wrap="square" rtlCol="0">
            <a:spAutoFit/>
          </a:bodyPr>
          <a:lstStyle/>
          <a:p>
            <a:r>
              <a:rPr lang="en-US" dirty="0"/>
              <a:t>Committee Time: In your committees create 2-3 goals you would like to accomplish this fall semester</a:t>
            </a:r>
          </a:p>
        </p:txBody>
      </p:sp>
      <p:sp>
        <p:nvSpPr>
          <p:cNvPr id="15" name="TextBox 14">
            <a:extLst>
              <a:ext uri="{FF2B5EF4-FFF2-40B4-BE49-F238E27FC236}">
                <a16:creationId xmlns:a16="http://schemas.microsoft.com/office/drawing/2014/main" id="{D8405005-BF52-458B-8651-7643E79AF396}"/>
              </a:ext>
            </a:extLst>
          </p:cNvPr>
          <p:cNvSpPr txBox="1"/>
          <p:nvPr/>
        </p:nvSpPr>
        <p:spPr>
          <a:xfrm>
            <a:off x="2089182" y="1156165"/>
            <a:ext cx="6048260" cy="5170646"/>
          </a:xfrm>
          <a:prstGeom prst="rect">
            <a:avLst/>
          </a:prstGeom>
          <a:noFill/>
        </p:spPr>
        <p:txBody>
          <a:bodyPr wrap="square" rtlCol="0">
            <a:spAutoFit/>
          </a:bodyPr>
          <a:lstStyle/>
          <a:p>
            <a:r>
              <a:rPr lang="en-US" sz="1000" dirty="0"/>
              <a:t>Internal Affairs:</a:t>
            </a:r>
          </a:p>
          <a:p>
            <a:r>
              <a:rPr lang="en-US" sz="1000" dirty="0"/>
              <a:t>A) Prepare and distribute the monthly COGS newsletter</a:t>
            </a:r>
          </a:p>
          <a:p>
            <a:r>
              <a:rPr lang="en-US" sz="1000" dirty="0"/>
              <a:t>B) Keep website information updated</a:t>
            </a:r>
          </a:p>
          <a:p>
            <a:r>
              <a:rPr lang="en-US" sz="1000" dirty="0"/>
              <a:t>C) Outreach to fill vacant seats in the Assembly</a:t>
            </a:r>
          </a:p>
          <a:p>
            <a:r>
              <a:rPr lang="en-US" sz="1000" dirty="0"/>
              <a:t>D) Relations between COGS and the SGA, MSC, and LSC</a:t>
            </a:r>
          </a:p>
          <a:p>
            <a:r>
              <a:rPr lang="en-US" sz="1000" dirty="0"/>
              <a:t>E) Oversight all COGS funding expenditure</a:t>
            </a:r>
          </a:p>
          <a:p>
            <a:r>
              <a:rPr lang="en-US" sz="1000" dirty="0"/>
              <a:t>F) Train new COGS members</a:t>
            </a:r>
          </a:p>
          <a:p>
            <a:r>
              <a:rPr lang="en-US" sz="1000" dirty="0"/>
              <a:t>G) Make/Propose amendments to the COGS Code</a:t>
            </a:r>
          </a:p>
          <a:p>
            <a:r>
              <a:rPr lang="en-US" sz="1000" dirty="0"/>
              <a:t>H) Hear cases of impeachment and removal prior to the full Assembly</a:t>
            </a:r>
          </a:p>
          <a:p>
            <a:r>
              <a:rPr lang="en-US" sz="1000" dirty="0"/>
              <a:t>I) Maintain attendance records, and initiate removal proceedings for members who are no longer in compliance with attendance requirements</a:t>
            </a:r>
          </a:p>
          <a:p>
            <a:r>
              <a:rPr lang="en-US" sz="1000" dirty="0"/>
              <a:t>J) All other areas in which the Chair and the Speaker agree the committee should focus</a:t>
            </a:r>
          </a:p>
          <a:p>
            <a:endParaRPr lang="en-US" sz="1000" dirty="0"/>
          </a:p>
          <a:p>
            <a:endParaRPr lang="en-US" sz="1000" dirty="0"/>
          </a:p>
          <a:p>
            <a:endParaRPr lang="en-US" sz="1000" dirty="0"/>
          </a:p>
          <a:p>
            <a:r>
              <a:rPr lang="en-US" sz="1000" dirty="0"/>
              <a:t>Student Affairs:</a:t>
            </a:r>
          </a:p>
          <a:p>
            <a:r>
              <a:rPr lang="en-US" sz="1000" dirty="0"/>
              <a:t>A) Academics and Honor Policy</a:t>
            </a:r>
          </a:p>
          <a:p>
            <a:r>
              <a:rPr lang="en-US" sz="1000" dirty="0"/>
              <a:t>B) Parking and Transportation</a:t>
            </a:r>
          </a:p>
          <a:p>
            <a:r>
              <a:rPr lang="en-US" sz="1000" dirty="0"/>
              <a:t>C) Housing and Dining</a:t>
            </a:r>
          </a:p>
          <a:p>
            <a:r>
              <a:rPr lang="en-US" sz="1000" dirty="0"/>
              <a:t>D) Library</a:t>
            </a:r>
          </a:p>
          <a:p>
            <a:r>
              <a:rPr lang="en-US" sz="1000" dirty="0"/>
              <a:t>E) Health and Wellness</a:t>
            </a:r>
          </a:p>
          <a:p>
            <a:r>
              <a:rPr lang="en-US" sz="1000" dirty="0"/>
              <a:t>F) Social and Community Programming</a:t>
            </a:r>
          </a:p>
          <a:p>
            <a:r>
              <a:rPr lang="en-US" sz="1000" dirty="0"/>
              <a:t>G) All other areas in which the Chair and the Speaker agree</a:t>
            </a:r>
          </a:p>
          <a:p>
            <a:endParaRPr lang="en-US" sz="1000" dirty="0"/>
          </a:p>
          <a:p>
            <a:r>
              <a:rPr lang="en-US" sz="1000" dirty="0"/>
              <a:t> </a:t>
            </a:r>
          </a:p>
          <a:p>
            <a:endParaRPr lang="en-US" sz="1000" dirty="0"/>
          </a:p>
          <a:p>
            <a:r>
              <a:rPr lang="en-US" sz="1000" dirty="0"/>
              <a:t>Student Advocacy:</a:t>
            </a:r>
          </a:p>
          <a:p>
            <a:r>
              <a:rPr lang="en-US" sz="1000" dirty="0"/>
              <a:t>A) Graduate student pay and funding</a:t>
            </a:r>
          </a:p>
          <a:p>
            <a:r>
              <a:rPr lang="en-US" sz="1000" dirty="0"/>
              <a:t>B) Childcare</a:t>
            </a:r>
          </a:p>
          <a:p>
            <a:r>
              <a:rPr lang="en-US" sz="1000" dirty="0"/>
              <a:t>C) Relations with the Graduate Assistants Union</a:t>
            </a:r>
          </a:p>
          <a:p>
            <a:r>
              <a:rPr lang="en-US" sz="1000" dirty="0"/>
              <a:t>D) Diversity on campus</a:t>
            </a:r>
          </a:p>
          <a:p>
            <a:r>
              <a:rPr lang="en-US" sz="1000" dirty="0"/>
              <a:t>E) Health Insurance</a:t>
            </a:r>
          </a:p>
          <a:p>
            <a:r>
              <a:rPr lang="en-US" sz="1000" dirty="0"/>
              <a:t>F) All other areas in which the Chair and the Speaker agree the</a:t>
            </a:r>
          </a:p>
        </p:txBody>
      </p:sp>
    </p:spTree>
    <p:extLst>
      <p:ext uri="{BB962C8B-B14F-4D97-AF65-F5344CB8AC3E}">
        <p14:creationId xmlns:p14="http://schemas.microsoft.com/office/powerpoint/2010/main" val="97860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2462" t="17392"/>
          <a:stretch/>
        </p:blipFill>
        <p:spPr>
          <a:xfrm rot="5400000">
            <a:off x="-2900577" y="-821033"/>
            <a:ext cx="8407752" cy="9661602"/>
          </a:xfrm>
          <a:prstGeom prst="rect">
            <a:avLst/>
          </a:prstGeom>
        </p:spPr>
      </p:pic>
      <p:pic>
        <p:nvPicPr>
          <p:cNvPr id="12" name="Picture 11"/>
          <p:cNvPicPr>
            <a:picLocks noChangeAspect="1"/>
          </p:cNvPicPr>
          <p:nvPr/>
        </p:nvPicPr>
        <p:blipFill>
          <a:blip r:embed="rId4">
            <a:lum bright="70000" contrast="-70000"/>
          </a:blip>
          <a:stretch>
            <a:fillRect/>
          </a:stretch>
        </p:blipFill>
        <p:spPr>
          <a:xfrm rot="5400000">
            <a:off x="-380427" y="-2551732"/>
            <a:ext cx="6845062" cy="11758948"/>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2419885" y="93031"/>
            <a:ext cx="6294315" cy="6857930"/>
          </a:xfrm>
          <a:prstGeom prst="rect">
            <a:avLst/>
          </a:prstGeom>
        </p:spPr>
      </p:pic>
      <p:sp>
        <p:nvSpPr>
          <p:cNvPr id="4" name="TextBox 3"/>
          <p:cNvSpPr txBox="1"/>
          <p:nvPr/>
        </p:nvSpPr>
        <p:spPr>
          <a:xfrm>
            <a:off x="4516917" y="2254003"/>
            <a:ext cx="7250135" cy="18466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rPr>
              <a:t>Financial Certification Exam:    	             Open 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rPr>
              <a:t>Next COGS Meeting: 	</a:t>
            </a:r>
            <a:r>
              <a:rPr lang="en-US" sz="2400" dirty="0">
                <a:solidFill>
                  <a:srgbClr val="E7E6E6">
                    <a:lumMod val="25000"/>
                  </a:srgbClr>
                </a:solidFill>
                <a:latin typeface="Avenir Next" panose="020B0503020202020204" pitchFamily="34" charset="0"/>
                <a:ea typeface="Arial Unicode MS" panose="020B0604020202020204" pitchFamily="34" charset="-128"/>
                <a:cs typeface="Arial Unicode MS" panose="020B0604020202020204" pitchFamily="34" charset="-128"/>
              </a:rPr>
              <a:t>                      </a:t>
            </a:r>
            <a:r>
              <a:rPr kumimoji="0" lang="en-US" sz="24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rPr>
              <a:t>September 21</a:t>
            </a:r>
            <a:r>
              <a:rPr kumimoji="0" lang="en-US" sz="2400" b="0" i="0" u="none" strike="noStrike" kern="1200" cap="none" spc="0" normalizeH="0" baseline="3000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rPr>
              <a:t>st</a:t>
            </a:r>
            <a:endParaRPr kumimoji="0" lang="en-US" sz="24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rPr>
              <a:t>SGA Elections                                                    October 7</a:t>
            </a:r>
            <a:r>
              <a:rPr kumimoji="0" lang="en-US" sz="2400" b="0" i="0" u="none" strike="noStrike" kern="1200" cap="none" spc="0" normalizeH="0" baseline="3000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rPr>
              <a:t>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rPr>
              <a:t>Extended Leadership Meetings:                    TBD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endParaRPr>
          </a:p>
        </p:txBody>
      </p:sp>
      <p:sp>
        <p:nvSpPr>
          <p:cNvPr id="3" name="TextBox 2"/>
          <p:cNvSpPr txBox="1"/>
          <p:nvPr/>
        </p:nvSpPr>
        <p:spPr>
          <a:xfrm>
            <a:off x="3042104" y="244942"/>
            <a:ext cx="83944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E6E6">
                    <a:lumMod val="50000"/>
                  </a:srgbClr>
                </a:solidFill>
                <a:effectLst/>
                <a:uLnTx/>
                <a:uFillTx/>
                <a:latin typeface="Baskerville Old Face" panose="02020602080505020303" pitchFamily="18" charset="0"/>
                <a:ea typeface="Abraham Lincoln" pitchFamily="2" charset="0"/>
                <a:cs typeface="+mn-cs"/>
              </a:rPr>
              <a:t>Important Dates </a:t>
            </a:r>
          </a:p>
        </p:txBody>
      </p:sp>
    </p:spTree>
    <p:extLst>
      <p:ext uri="{BB962C8B-B14F-4D97-AF65-F5344CB8AC3E}">
        <p14:creationId xmlns:p14="http://schemas.microsoft.com/office/powerpoint/2010/main" val="290142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8146" y="0"/>
            <a:ext cx="13134109" cy="7102550"/>
          </a:xfrm>
          <a:prstGeom prst="rect">
            <a:avLst/>
          </a:prstGeom>
        </p:spPr>
      </p:pic>
      <p:grpSp>
        <p:nvGrpSpPr>
          <p:cNvPr id="5" name="Group 4">
            <a:extLst>
              <a:ext uri="{FF2B5EF4-FFF2-40B4-BE49-F238E27FC236}">
                <a16:creationId xmlns:a16="http://schemas.microsoft.com/office/drawing/2014/main" id="{88D0B519-435B-4210-9734-6654DB7696F4}"/>
              </a:ext>
            </a:extLst>
          </p:cNvPr>
          <p:cNvGrpSpPr/>
          <p:nvPr/>
        </p:nvGrpSpPr>
        <p:grpSpPr>
          <a:xfrm>
            <a:off x="3238058" y="-777237"/>
            <a:ext cx="9735818" cy="9026356"/>
            <a:chOff x="3618182" y="-1084181"/>
            <a:chExt cx="9735818" cy="9026356"/>
          </a:xfrm>
        </p:grpSpPr>
        <p:pic>
          <p:nvPicPr>
            <p:cNvPr id="18" name="Picture 17"/>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17248093">
              <a:off x="3972913" y="-1438912"/>
              <a:ext cx="9026356" cy="9735818"/>
            </a:xfrm>
            <a:prstGeom prst="rect">
              <a:avLst/>
            </a:prstGeom>
          </p:spPr>
        </p:pic>
        <p:sp>
          <p:nvSpPr>
            <p:cNvPr id="17" name="TextBox 16"/>
            <p:cNvSpPr txBox="1"/>
            <p:nvPr/>
          </p:nvSpPr>
          <p:spPr>
            <a:xfrm>
              <a:off x="8809071" y="981107"/>
              <a:ext cx="3151934" cy="800219"/>
            </a:xfrm>
            <a:prstGeom prst="rect">
              <a:avLst/>
            </a:prstGeom>
            <a:noFill/>
            <a:ln>
              <a:noFill/>
            </a:ln>
            <a:effectLst>
              <a:softEdge rad="127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ea typeface="Arial Unicode MS" panose="020B0604020202020204" pitchFamily="34" charset="-128"/>
                  <a:cs typeface="Arial Unicode MS" panose="020B0604020202020204" pitchFamily="34" charset="-128"/>
                </a:rPr>
                <a:t>Agenda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endParaRPr>
            </a:p>
          </p:txBody>
        </p:sp>
      </p:grpSp>
      <p:sp>
        <p:nvSpPr>
          <p:cNvPr id="16" name="TextBox 15">
            <a:extLst>
              <a:ext uri="{FF2B5EF4-FFF2-40B4-BE49-F238E27FC236}">
                <a16:creationId xmlns:a16="http://schemas.microsoft.com/office/drawing/2014/main" id="{BD90935F-F595-4AD2-9AE3-D3D98D02A391}"/>
              </a:ext>
            </a:extLst>
          </p:cNvPr>
          <p:cNvSpPr txBox="1"/>
          <p:nvPr/>
        </p:nvSpPr>
        <p:spPr>
          <a:xfrm>
            <a:off x="-320466" y="2845060"/>
            <a:ext cx="74694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82F40"/>
                </a:solidFill>
                <a:effectLst/>
                <a:uLnTx/>
                <a:uFillTx/>
                <a:latin typeface="Baskerville Old Face" panose="02020602080505020303" pitchFamily="18" charset="0"/>
                <a:ea typeface="Abraham Lincoln" pitchFamily="2" charset="0"/>
                <a:cs typeface="+mn-cs"/>
              </a:rPr>
              <a:t>Welcome!</a:t>
            </a:r>
          </a:p>
        </p:txBody>
      </p:sp>
      <p:sp>
        <p:nvSpPr>
          <p:cNvPr id="4" name="TextBox 3">
            <a:extLst>
              <a:ext uri="{FF2B5EF4-FFF2-40B4-BE49-F238E27FC236}">
                <a16:creationId xmlns:a16="http://schemas.microsoft.com/office/drawing/2014/main" id="{0E5CE293-4FD9-412D-872F-ED0C0C0D38BC}"/>
              </a:ext>
            </a:extLst>
          </p:cNvPr>
          <p:cNvSpPr txBox="1"/>
          <p:nvPr/>
        </p:nvSpPr>
        <p:spPr>
          <a:xfrm>
            <a:off x="8633313" y="2088270"/>
            <a:ext cx="2743200" cy="4524315"/>
          </a:xfrm>
          <a:prstGeom prst="rect">
            <a:avLst/>
          </a:prstGeom>
          <a:noFill/>
        </p:spPr>
        <p:txBody>
          <a:bodyPr wrap="square" rtlCol="0">
            <a:spAutoFit/>
          </a:bodyPr>
          <a:lstStyle/>
          <a:p>
            <a:pPr algn="ctr"/>
            <a:r>
              <a:rPr lang="en-US" b="1" dirty="0">
                <a:solidFill>
                  <a:schemeClr val="bg1"/>
                </a:solidFill>
              </a:rPr>
              <a:t>COGS Overview</a:t>
            </a:r>
          </a:p>
          <a:p>
            <a:pPr algn="ctr"/>
            <a:endParaRPr lang="en-US" b="1" dirty="0">
              <a:solidFill>
                <a:schemeClr val="bg1"/>
              </a:solidFill>
            </a:endParaRPr>
          </a:p>
          <a:p>
            <a:pPr algn="ctr"/>
            <a:r>
              <a:rPr lang="en-US" b="1" dirty="0">
                <a:solidFill>
                  <a:schemeClr val="bg1"/>
                </a:solidFill>
              </a:rPr>
              <a:t>Intros</a:t>
            </a:r>
          </a:p>
          <a:p>
            <a:pPr algn="ctr"/>
            <a:endParaRPr lang="en-US" b="1" dirty="0">
              <a:solidFill>
                <a:schemeClr val="bg1"/>
              </a:solidFill>
            </a:endParaRPr>
          </a:p>
          <a:p>
            <a:pPr algn="ctr"/>
            <a:r>
              <a:rPr lang="en-US" b="1" dirty="0">
                <a:solidFill>
                  <a:schemeClr val="bg1"/>
                </a:solidFill>
              </a:rPr>
              <a:t>Budget Overview</a:t>
            </a:r>
          </a:p>
          <a:p>
            <a:pPr algn="ctr"/>
            <a:endParaRPr lang="en-US" b="1" dirty="0">
              <a:solidFill>
                <a:schemeClr val="bg1"/>
              </a:solidFill>
            </a:endParaRPr>
          </a:p>
          <a:p>
            <a:pPr algn="ctr"/>
            <a:r>
              <a:rPr lang="en-US" b="1" dirty="0">
                <a:solidFill>
                  <a:schemeClr val="bg1"/>
                </a:solidFill>
              </a:rPr>
              <a:t>Finances &amp; Funding Boards</a:t>
            </a:r>
          </a:p>
          <a:p>
            <a:pPr algn="ctr"/>
            <a:endParaRPr lang="en-US" b="1" dirty="0">
              <a:solidFill>
                <a:schemeClr val="bg1"/>
              </a:solidFill>
            </a:endParaRPr>
          </a:p>
          <a:p>
            <a:pPr algn="ctr"/>
            <a:r>
              <a:rPr lang="en-US" b="1" dirty="0">
                <a:solidFill>
                  <a:schemeClr val="bg1"/>
                </a:solidFill>
              </a:rPr>
              <a:t>Representative Obligations</a:t>
            </a:r>
          </a:p>
          <a:p>
            <a:pPr algn="ctr"/>
            <a:endParaRPr lang="en-US" b="1" dirty="0">
              <a:solidFill>
                <a:schemeClr val="bg1"/>
              </a:solidFill>
            </a:endParaRPr>
          </a:p>
          <a:p>
            <a:pPr algn="ctr"/>
            <a:r>
              <a:rPr lang="en-US" b="1" dirty="0">
                <a:solidFill>
                  <a:schemeClr val="bg1"/>
                </a:solidFill>
              </a:rPr>
              <a:t>Committees</a:t>
            </a:r>
          </a:p>
          <a:p>
            <a:pPr algn="ctr"/>
            <a:endParaRPr lang="en-US" b="1" dirty="0">
              <a:solidFill>
                <a:schemeClr val="bg1"/>
              </a:solidFill>
            </a:endParaRPr>
          </a:p>
          <a:p>
            <a:pPr algn="ctr"/>
            <a:r>
              <a:rPr lang="en-US" b="1" dirty="0">
                <a:solidFill>
                  <a:schemeClr val="bg1"/>
                </a:solidFill>
              </a:rPr>
              <a:t>Wrap Up</a:t>
            </a: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p:txBody>
      </p:sp>
    </p:spTree>
    <p:extLst>
      <p:ext uri="{BB962C8B-B14F-4D97-AF65-F5344CB8AC3E}">
        <p14:creationId xmlns:p14="http://schemas.microsoft.com/office/powerpoint/2010/main" val="400280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653964">
            <a:off x="9437977" y="1121933"/>
            <a:ext cx="8093671" cy="8093671"/>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5380" b="34422"/>
          <a:stretch/>
        </p:blipFill>
        <p:spPr>
          <a:xfrm rot="15606995" flipH="1">
            <a:off x="5169733" y="942510"/>
            <a:ext cx="8429940" cy="7046453"/>
          </a:xfrm>
          <a:prstGeom prst="rect">
            <a:avLst/>
          </a:prstGeom>
        </p:spPr>
      </p:pic>
      <p:sp>
        <p:nvSpPr>
          <p:cNvPr id="12" name="Rectangle 11"/>
          <p:cNvSpPr/>
          <p:nvPr/>
        </p:nvSpPr>
        <p:spPr>
          <a:xfrm rot="10800000">
            <a:off x="1623115" y="-218142"/>
            <a:ext cx="10544051" cy="6858000"/>
          </a:xfrm>
          <a:prstGeom prst="rect">
            <a:avLst/>
          </a:prstGeom>
          <a:gradFill>
            <a:gsLst>
              <a:gs pos="0">
                <a:srgbClr val="CEB888">
                  <a:alpha val="28000"/>
                </a:srgbClr>
              </a:gs>
              <a:gs pos="100000">
                <a:schemeClr val="bg1">
                  <a:lumMod val="96000"/>
                  <a:alpha val="3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823" y="0"/>
            <a:ext cx="6858000" cy="6858000"/>
          </a:xfrm>
          <a:prstGeom prst="rect">
            <a:avLst/>
          </a:prstGeom>
        </p:spPr>
      </p:pic>
      <p:pic>
        <p:nvPicPr>
          <p:cNvPr id="6" name="Picture 5"/>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604907" y="2298685"/>
            <a:ext cx="4879906" cy="3353490"/>
          </a:xfrm>
          <a:prstGeom prst="rect">
            <a:avLst/>
          </a:prstGeom>
        </p:spPr>
      </p:pic>
      <p:sp>
        <p:nvSpPr>
          <p:cNvPr id="11" name="TextBox 10"/>
          <p:cNvSpPr txBox="1"/>
          <p:nvPr/>
        </p:nvSpPr>
        <p:spPr>
          <a:xfrm>
            <a:off x="2200123" y="433838"/>
            <a:ext cx="7791754" cy="1754326"/>
          </a:xfrm>
          <a:prstGeom prst="rect">
            <a:avLst/>
          </a:prstGeom>
          <a:noFill/>
        </p:spPr>
        <p:txBody>
          <a:bodyPr wrap="square" rtlCol="0">
            <a:spAutoFit/>
          </a:bodyPr>
          <a:lstStyle/>
          <a:p>
            <a:pPr algn="ctr"/>
            <a:r>
              <a:rPr lang="en-US" sz="5400" dirty="0">
                <a:solidFill>
                  <a:srgbClr val="782F40"/>
                </a:solidFill>
                <a:latin typeface="Baskerville Old Face" panose="02020602080505020303" pitchFamily="18" charset="0"/>
                <a:ea typeface="Abraham Lincoln" pitchFamily="2" charset="0"/>
              </a:rPr>
              <a:t>What is COGS &amp; What Do We Do?</a:t>
            </a:r>
          </a:p>
        </p:txBody>
      </p:sp>
      <p:sp>
        <p:nvSpPr>
          <p:cNvPr id="14" name="TextBox 13">
            <a:extLst>
              <a:ext uri="{FF2B5EF4-FFF2-40B4-BE49-F238E27FC236}">
                <a16:creationId xmlns:a16="http://schemas.microsoft.com/office/drawing/2014/main" id="{CDC4DA47-C28B-4CFF-B42D-C46C92C93588}"/>
              </a:ext>
            </a:extLst>
          </p:cNvPr>
          <p:cNvSpPr txBox="1"/>
          <p:nvPr/>
        </p:nvSpPr>
        <p:spPr>
          <a:xfrm>
            <a:off x="1773215" y="2298685"/>
            <a:ext cx="6834150" cy="4524315"/>
          </a:xfrm>
          <a:prstGeom prst="rect">
            <a:avLst/>
          </a:prstGeom>
          <a:noFill/>
        </p:spPr>
        <p:txBody>
          <a:bodyPr wrap="square" rtlCol="0">
            <a:spAutoFit/>
          </a:bodyPr>
          <a:lstStyle/>
          <a:p>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The Congress of Graduate Students (COGS) is the official representative body of graduate students at Florida State University. </a:t>
            </a:r>
          </a:p>
          <a:p>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r>
              <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rPr>
              <a:t>COGS is the part of student government dedicated to graduate students. COGS represents graduate student interests to the university and community and is empowered to issue resolutions expressing the views of graduate students and calling attention to important issues. The Congress provides graduate students with grants for conference travel, and funds programs and activities across campus that are targeted at graduate students. Additionally, the Congress is a funding source for graduate student organizations.</a:t>
            </a:r>
          </a:p>
          <a:p>
            <a:pPr marL="285750" indent="-285750">
              <a:buFont typeface="Arial" panose="020B0604020202020204" pitchFamily="34" charset="0"/>
              <a:buChar char="•"/>
            </a:pPr>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endParaRPr lang="en-US" dirty="0">
              <a:solidFill>
                <a:schemeClr val="bg2">
                  <a:lumMod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endParaRPr lang="en-US" dirty="0">
              <a:solidFill>
                <a:schemeClr val="tx1">
                  <a:lumMod val="75000"/>
                  <a:lumOff val="25000"/>
                </a:schemeClr>
              </a:solidFill>
              <a:latin typeface="AppleGothic" panose="02000500000000000000" pitchFamily="2" charset="0"/>
            </a:endParaRPr>
          </a:p>
        </p:txBody>
      </p:sp>
    </p:spTree>
    <p:extLst>
      <p:ext uri="{BB962C8B-B14F-4D97-AF65-F5344CB8AC3E}">
        <p14:creationId xmlns:p14="http://schemas.microsoft.com/office/powerpoint/2010/main" val="234650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C9EEE8F-E91C-4E20-8590-62522BDB640C}"/>
              </a:ext>
            </a:extLst>
          </p:cNvPr>
          <p:cNvPicPr>
            <a:picLocks noChangeAspect="1"/>
          </p:cNvPicPr>
          <p:nvPr/>
        </p:nvPicPr>
        <p:blipFill>
          <a:blip r:embed="rId5"/>
          <a:stretch>
            <a:fillRect/>
          </a:stretch>
        </p:blipFill>
        <p:spPr>
          <a:xfrm>
            <a:off x="9905979" y="857689"/>
            <a:ext cx="1534654" cy="1848248"/>
          </a:xfrm>
          <a:prstGeom prst="rect">
            <a:avLst/>
          </a:prstGeom>
        </p:spPr>
      </p:pic>
      <p:pic>
        <p:nvPicPr>
          <p:cNvPr id="11" name="Picture 10">
            <a:extLst>
              <a:ext uri="{FF2B5EF4-FFF2-40B4-BE49-F238E27FC236}">
                <a16:creationId xmlns:a16="http://schemas.microsoft.com/office/drawing/2014/main" id="{4BBB4A8F-4A2D-4F13-A44B-3DCD97573304}"/>
              </a:ext>
            </a:extLst>
          </p:cNvPr>
          <p:cNvPicPr>
            <a:picLocks noChangeAspect="1"/>
          </p:cNvPicPr>
          <p:nvPr/>
        </p:nvPicPr>
        <p:blipFill>
          <a:blip r:embed="rId6"/>
          <a:stretch>
            <a:fillRect/>
          </a:stretch>
        </p:blipFill>
        <p:spPr>
          <a:xfrm>
            <a:off x="4323021" y="5107126"/>
            <a:ext cx="1515052" cy="1750874"/>
          </a:xfrm>
          <a:prstGeom prst="rect">
            <a:avLst/>
          </a:prstGeom>
        </p:spPr>
      </p:pic>
      <p:pic>
        <p:nvPicPr>
          <p:cNvPr id="17" name="Picture 16" descr="A person posing for the camera&#10;&#10;Description automatically generated">
            <a:extLst>
              <a:ext uri="{FF2B5EF4-FFF2-40B4-BE49-F238E27FC236}">
                <a16:creationId xmlns:a16="http://schemas.microsoft.com/office/drawing/2014/main" id="{FC693B4C-F0D1-4B0A-9C99-9B9621432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7959" y="3315634"/>
            <a:ext cx="1444784" cy="1848248"/>
          </a:xfrm>
          <a:prstGeom prst="rect">
            <a:avLst/>
          </a:prstGeom>
        </p:spPr>
      </p:pic>
      <p:pic>
        <p:nvPicPr>
          <p:cNvPr id="19" name="Picture 18" descr="A person wearing a suit and tie smiling at the camera&#10;&#10;Description automatically generated">
            <a:extLst>
              <a:ext uri="{FF2B5EF4-FFF2-40B4-BE49-F238E27FC236}">
                <a16:creationId xmlns:a16="http://schemas.microsoft.com/office/drawing/2014/main" id="{5F6F2248-FC2E-4432-A99A-E3D88F3192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257" y="857689"/>
            <a:ext cx="1391514" cy="1848248"/>
          </a:xfrm>
          <a:prstGeom prst="rect">
            <a:avLst/>
          </a:prstGeom>
        </p:spPr>
      </p:pic>
      <p:sp>
        <p:nvSpPr>
          <p:cNvPr id="20" name="TextBox 19">
            <a:extLst>
              <a:ext uri="{FF2B5EF4-FFF2-40B4-BE49-F238E27FC236}">
                <a16:creationId xmlns:a16="http://schemas.microsoft.com/office/drawing/2014/main" id="{53333A25-332C-41B6-B178-957FC9521375}"/>
              </a:ext>
            </a:extLst>
          </p:cNvPr>
          <p:cNvSpPr txBox="1"/>
          <p:nvPr/>
        </p:nvSpPr>
        <p:spPr>
          <a:xfrm>
            <a:off x="2922138" y="211358"/>
            <a:ext cx="4657061" cy="646331"/>
          </a:xfrm>
          <a:prstGeom prst="rect">
            <a:avLst/>
          </a:prstGeom>
          <a:noFill/>
        </p:spPr>
        <p:txBody>
          <a:bodyPr wrap="square" rtlCol="0">
            <a:spAutoFit/>
          </a:bodyPr>
          <a:lstStyle/>
          <a:p>
            <a:pPr algn="ctr"/>
            <a:r>
              <a:rPr lang="en-US" sz="3600" dirty="0">
                <a:solidFill>
                  <a:srgbClr val="782F40"/>
                </a:solidFill>
                <a:latin typeface="Baskerville Old Face" panose="02020602080505020303" pitchFamily="18" charset="0"/>
              </a:rPr>
              <a:t>Meet the COGS Team </a:t>
            </a:r>
          </a:p>
        </p:txBody>
      </p:sp>
      <p:sp>
        <p:nvSpPr>
          <p:cNvPr id="21" name="TextBox 20">
            <a:extLst>
              <a:ext uri="{FF2B5EF4-FFF2-40B4-BE49-F238E27FC236}">
                <a16:creationId xmlns:a16="http://schemas.microsoft.com/office/drawing/2014/main" id="{8D905CCA-7242-440B-B412-F4B349832A1E}"/>
              </a:ext>
            </a:extLst>
          </p:cNvPr>
          <p:cNvSpPr txBox="1"/>
          <p:nvPr/>
        </p:nvSpPr>
        <p:spPr>
          <a:xfrm>
            <a:off x="2633276" y="1401964"/>
            <a:ext cx="3085257" cy="923330"/>
          </a:xfrm>
          <a:prstGeom prst="rect">
            <a:avLst/>
          </a:prstGeom>
          <a:noFill/>
        </p:spPr>
        <p:txBody>
          <a:bodyPr wrap="square" rtlCol="0">
            <a:spAutoFit/>
          </a:bodyPr>
          <a:lstStyle/>
          <a:p>
            <a:r>
              <a:rPr lang="en-US" b="1" dirty="0">
                <a:solidFill>
                  <a:srgbClr val="782F40"/>
                </a:solidFill>
                <a:latin typeface="Baskerville Old Face" panose="02020602080505020303" pitchFamily="18" charset="0"/>
              </a:rPr>
              <a:t>Michael J. Morgan</a:t>
            </a:r>
          </a:p>
          <a:p>
            <a:r>
              <a:rPr lang="en-US" b="1" dirty="0">
                <a:solidFill>
                  <a:srgbClr val="782F40"/>
                </a:solidFill>
                <a:latin typeface="Baskerville Old Face" panose="02020602080505020303" pitchFamily="18" charset="0"/>
              </a:rPr>
              <a:t>Speaker</a:t>
            </a:r>
          </a:p>
          <a:p>
            <a:r>
              <a:rPr lang="en-US" b="1" dirty="0">
                <a:solidFill>
                  <a:srgbClr val="782F40"/>
                </a:solidFill>
                <a:latin typeface="Baskerville Old Face" panose="02020602080505020303" pitchFamily="18" charset="0"/>
              </a:rPr>
              <a:t>COGSSpeaker@admin.fsu.edu</a:t>
            </a:r>
          </a:p>
        </p:txBody>
      </p:sp>
      <p:sp>
        <p:nvSpPr>
          <p:cNvPr id="22" name="TextBox 21">
            <a:extLst>
              <a:ext uri="{FF2B5EF4-FFF2-40B4-BE49-F238E27FC236}">
                <a16:creationId xmlns:a16="http://schemas.microsoft.com/office/drawing/2014/main" id="{85992E5D-4AED-4999-B7E6-FB9584377683}"/>
              </a:ext>
            </a:extLst>
          </p:cNvPr>
          <p:cNvSpPr txBox="1"/>
          <p:nvPr/>
        </p:nvSpPr>
        <p:spPr>
          <a:xfrm>
            <a:off x="6096000" y="1400430"/>
            <a:ext cx="3763926" cy="923330"/>
          </a:xfrm>
          <a:prstGeom prst="rect">
            <a:avLst/>
          </a:prstGeom>
          <a:noFill/>
        </p:spPr>
        <p:txBody>
          <a:bodyPr wrap="square" rtlCol="0">
            <a:spAutoFit/>
          </a:bodyPr>
          <a:lstStyle/>
          <a:p>
            <a:r>
              <a:rPr lang="en-US" b="1" dirty="0">
                <a:solidFill>
                  <a:srgbClr val="782F40"/>
                </a:solidFill>
                <a:latin typeface="Baskerville Old Face" panose="02020602080505020303" pitchFamily="18" charset="0"/>
              </a:rPr>
              <a:t>Caitlyn Blake-Hedges </a:t>
            </a:r>
          </a:p>
          <a:p>
            <a:r>
              <a:rPr lang="en-US" b="1" dirty="0">
                <a:solidFill>
                  <a:srgbClr val="782F40"/>
                </a:solidFill>
                <a:latin typeface="Baskerville Old Face" panose="02020602080505020303" pitchFamily="18" charset="0"/>
              </a:rPr>
              <a:t>Deputy Speaker, Finance</a:t>
            </a:r>
          </a:p>
          <a:p>
            <a:r>
              <a:rPr lang="en-US" b="1" dirty="0">
                <a:solidFill>
                  <a:srgbClr val="782F40"/>
                </a:solidFill>
                <a:latin typeface="Baskerville Old Face" panose="02020602080505020303" pitchFamily="18" charset="0"/>
              </a:rPr>
              <a:t>COGSDepSpeaker@admin.fsu.edu</a:t>
            </a:r>
          </a:p>
        </p:txBody>
      </p:sp>
      <p:sp>
        <p:nvSpPr>
          <p:cNvPr id="23" name="TextBox 22">
            <a:extLst>
              <a:ext uri="{FF2B5EF4-FFF2-40B4-BE49-F238E27FC236}">
                <a16:creationId xmlns:a16="http://schemas.microsoft.com/office/drawing/2014/main" id="{40ADC9D3-DA9C-44A5-8494-53D2D69C2FF3}"/>
              </a:ext>
            </a:extLst>
          </p:cNvPr>
          <p:cNvSpPr txBox="1"/>
          <p:nvPr/>
        </p:nvSpPr>
        <p:spPr>
          <a:xfrm>
            <a:off x="2600181" y="3429000"/>
            <a:ext cx="3151448" cy="923330"/>
          </a:xfrm>
          <a:prstGeom prst="rect">
            <a:avLst/>
          </a:prstGeom>
          <a:noFill/>
        </p:spPr>
        <p:txBody>
          <a:bodyPr wrap="square" rtlCol="0">
            <a:spAutoFit/>
          </a:bodyPr>
          <a:lstStyle/>
          <a:p>
            <a:r>
              <a:rPr lang="en-US" b="1" dirty="0">
                <a:solidFill>
                  <a:srgbClr val="782F40"/>
                </a:solidFill>
                <a:latin typeface="Baskerville Old Face" panose="02020602080505020303" pitchFamily="18" charset="0"/>
              </a:rPr>
              <a:t>Vacant</a:t>
            </a:r>
          </a:p>
          <a:p>
            <a:r>
              <a:rPr lang="en-US" b="1" dirty="0">
                <a:solidFill>
                  <a:srgbClr val="782F40"/>
                </a:solidFill>
                <a:latin typeface="Baskerville Old Face" panose="02020602080505020303" pitchFamily="18" charset="0"/>
              </a:rPr>
              <a:t>Deputy Speaker, Judicial Affairs</a:t>
            </a:r>
          </a:p>
          <a:p>
            <a:r>
              <a:rPr lang="en-US" b="1" dirty="0">
                <a:solidFill>
                  <a:srgbClr val="782F40"/>
                </a:solidFill>
                <a:latin typeface="Baskerville Old Face" panose="02020602080505020303" pitchFamily="18" charset="0"/>
              </a:rPr>
              <a:t>SGA-COGS-JA@fsu.edu</a:t>
            </a:r>
          </a:p>
        </p:txBody>
      </p:sp>
      <p:sp>
        <p:nvSpPr>
          <p:cNvPr id="24" name="TextBox 23">
            <a:extLst>
              <a:ext uri="{FF2B5EF4-FFF2-40B4-BE49-F238E27FC236}">
                <a16:creationId xmlns:a16="http://schemas.microsoft.com/office/drawing/2014/main" id="{F95100DB-A52C-471A-B470-7CF8D2914B87}"/>
              </a:ext>
            </a:extLst>
          </p:cNvPr>
          <p:cNvSpPr txBox="1"/>
          <p:nvPr/>
        </p:nvSpPr>
        <p:spPr>
          <a:xfrm>
            <a:off x="6096000" y="3429000"/>
            <a:ext cx="3763926" cy="923330"/>
          </a:xfrm>
          <a:prstGeom prst="rect">
            <a:avLst/>
          </a:prstGeom>
          <a:noFill/>
        </p:spPr>
        <p:txBody>
          <a:bodyPr wrap="square" rtlCol="0">
            <a:spAutoFit/>
          </a:bodyPr>
          <a:lstStyle/>
          <a:p>
            <a:r>
              <a:rPr lang="en-US" b="1" dirty="0">
                <a:solidFill>
                  <a:srgbClr val="782F40"/>
                </a:solidFill>
                <a:latin typeface="Baskerville Old Face" panose="02020602080505020303" pitchFamily="18" charset="0"/>
              </a:rPr>
              <a:t>Tiffani Mendez</a:t>
            </a:r>
          </a:p>
          <a:p>
            <a:r>
              <a:rPr lang="en-US" b="1" dirty="0">
                <a:solidFill>
                  <a:srgbClr val="782F40"/>
                </a:solidFill>
                <a:latin typeface="Baskerville Old Face" panose="02020602080505020303" pitchFamily="18" charset="0"/>
              </a:rPr>
              <a:t>Deputy Speaker, Communications</a:t>
            </a:r>
          </a:p>
          <a:p>
            <a:r>
              <a:rPr lang="en-US" b="1" dirty="0">
                <a:solidFill>
                  <a:srgbClr val="782F40"/>
                </a:solidFill>
                <a:latin typeface="Baskerville Old Face" panose="02020602080505020303" pitchFamily="18" charset="0"/>
              </a:rPr>
              <a:t>SGA-COGS-Communications@fsu.edu </a:t>
            </a:r>
          </a:p>
        </p:txBody>
      </p:sp>
      <p:sp>
        <p:nvSpPr>
          <p:cNvPr id="25" name="TextBox 24">
            <a:extLst>
              <a:ext uri="{FF2B5EF4-FFF2-40B4-BE49-F238E27FC236}">
                <a16:creationId xmlns:a16="http://schemas.microsoft.com/office/drawing/2014/main" id="{558D792C-94F5-472B-9F1E-0BD90B800464}"/>
              </a:ext>
            </a:extLst>
          </p:cNvPr>
          <p:cNvSpPr txBox="1"/>
          <p:nvPr/>
        </p:nvSpPr>
        <p:spPr>
          <a:xfrm>
            <a:off x="6099943" y="5163882"/>
            <a:ext cx="2626242" cy="923330"/>
          </a:xfrm>
          <a:prstGeom prst="rect">
            <a:avLst/>
          </a:prstGeom>
          <a:noFill/>
        </p:spPr>
        <p:txBody>
          <a:bodyPr wrap="square" rtlCol="0">
            <a:spAutoFit/>
          </a:bodyPr>
          <a:lstStyle/>
          <a:p>
            <a:r>
              <a:rPr lang="en-US" b="1" dirty="0">
                <a:solidFill>
                  <a:srgbClr val="782F40"/>
                </a:solidFill>
                <a:latin typeface="Baskerville Old Face" panose="02020602080505020303" pitchFamily="18" charset="0"/>
              </a:rPr>
              <a:t>Jacalyn Butts</a:t>
            </a:r>
          </a:p>
          <a:p>
            <a:r>
              <a:rPr lang="en-US" b="1" dirty="0">
                <a:solidFill>
                  <a:srgbClr val="782F40"/>
                </a:solidFill>
                <a:latin typeface="Baskerville Old Face" panose="02020602080505020303" pitchFamily="18" charset="0"/>
              </a:rPr>
              <a:t>COGS Advisor</a:t>
            </a:r>
          </a:p>
          <a:p>
            <a:r>
              <a:rPr lang="en-US" b="1" dirty="0">
                <a:solidFill>
                  <a:srgbClr val="782F40"/>
                </a:solidFill>
                <a:latin typeface="Baskerville Old Face" panose="02020602080505020303" pitchFamily="18" charset="0"/>
              </a:rPr>
              <a:t>jbutts@fsu.edu</a:t>
            </a:r>
          </a:p>
        </p:txBody>
      </p:sp>
    </p:spTree>
    <p:extLst>
      <p:ext uri="{BB962C8B-B14F-4D97-AF65-F5344CB8AC3E}">
        <p14:creationId xmlns:p14="http://schemas.microsoft.com/office/powerpoint/2010/main" val="393148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2462" t="17392"/>
          <a:stretch/>
        </p:blipFill>
        <p:spPr>
          <a:xfrm rot="10326219">
            <a:off x="-2277566" y="-4108241"/>
            <a:ext cx="8407752" cy="9661602"/>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7563894" y="256061"/>
            <a:ext cx="6294315" cy="6857930"/>
          </a:xfrm>
          <a:prstGeom prst="rect">
            <a:avLst/>
          </a:prstGeom>
        </p:spPr>
      </p:pic>
      <p:sp>
        <p:nvSpPr>
          <p:cNvPr id="4" name="TextBox 3"/>
          <p:cNvSpPr txBox="1"/>
          <p:nvPr/>
        </p:nvSpPr>
        <p:spPr>
          <a:xfrm>
            <a:off x="350378" y="3041112"/>
            <a:ext cx="8342517"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$580,000 Total Budget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$41,768.82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23 Budgeted Student Organizations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$65,000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Childcare Center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$12,000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Graduate School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$44,000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each, MSC &amp; LSC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$190,000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COGS Grants (Presentation, Attendance, Dissertation, C-SAC)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$158,300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COGS Admin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21,331.18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COGS Unallocated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ppleGothic" panose="02000500000000000000" pitchFamily="2" charset="0"/>
              <a:ea typeface="Arial Unicode MS" panose="020B0604020202020204" pitchFamily="34" charset="-128"/>
              <a:cs typeface="Arial Unicode MS" panose="020B060402020202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E7E6E6">
                  <a:lumMod val="25000"/>
                </a:srgbClr>
              </a:solidFill>
              <a:effectLst/>
              <a:uLnTx/>
              <a:uFillTx/>
              <a:latin typeface="Avenir Next" panose="020B0503020202020204" pitchFamily="34" charset="0"/>
              <a:ea typeface="Arial Unicode MS" panose="020B0604020202020204" pitchFamily="34" charset="-128"/>
              <a:cs typeface="Arial Unicode MS" panose="020B0604020202020204" pitchFamily="34" charset="-128"/>
            </a:endParaRPr>
          </a:p>
        </p:txBody>
      </p:sp>
      <p:sp>
        <p:nvSpPr>
          <p:cNvPr id="13" name="TextBox 12"/>
          <p:cNvSpPr txBox="1"/>
          <p:nvPr/>
        </p:nvSpPr>
        <p:spPr>
          <a:xfrm>
            <a:off x="350378" y="722560"/>
            <a:ext cx="928130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82F40"/>
                </a:solidFill>
                <a:effectLst/>
                <a:uLnTx/>
                <a:uFillTx/>
                <a:latin typeface="Baskerville Old Face" panose="02020602080505020303" pitchFamily="18" charset="0"/>
                <a:ea typeface="Abraham Lincoln" pitchFamily="2" charset="0"/>
                <a:cs typeface="+mn-cs"/>
              </a:rPr>
              <a:t>COGS 2020-2021 Budget</a:t>
            </a:r>
          </a:p>
        </p:txBody>
      </p:sp>
    </p:spTree>
    <p:extLst>
      <p:ext uri="{BB962C8B-B14F-4D97-AF65-F5344CB8AC3E}">
        <p14:creationId xmlns:p14="http://schemas.microsoft.com/office/powerpoint/2010/main" val="218484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8146" y="0"/>
            <a:ext cx="13134109" cy="7102550"/>
          </a:xfrm>
          <a:prstGeom prst="rect">
            <a:avLst/>
          </a:prstGeom>
        </p:spPr>
      </p:pic>
      <p:grpSp>
        <p:nvGrpSpPr>
          <p:cNvPr id="5" name="Group 4">
            <a:extLst>
              <a:ext uri="{FF2B5EF4-FFF2-40B4-BE49-F238E27FC236}">
                <a16:creationId xmlns:a16="http://schemas.microsoft.com/office/drawing/2014/main" id="{88D0B519-435B-4210-9734-6654DB7696F4}"/>
              </a:ext>
            </a:extLst>
          </p:cNvPr>
          <p:cNvGrpSpPr/>
          <p:nvPr/>
        </p:nvGrpSpPr>
        <p:grpSpPr>
          <a:xfrm>
            <a:off x="3039907" y="-961903"/>
            <a:ext cx="9735818" cy="9026356"/>
            <a:chOff x="3618182" y="-1084181"/>
            <a:chExt cx="9735818" cy="9026356"/>
          </a:xfrm>
        </p:grpSpPr>
        <p:pic>
          <p:nvPicPr>
            <p:cNvPr id="18" name="Picture 17"/>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17248093">
              <a:off x="3972913" y="-1438912"/>
              <a:ext cx="9026356" cy="9735818"/>
            </a:xfrm>
            <a:prstGeom prst="rect">
              <a:avLst/>
            </a:prstGeom>
          </p:spPr>
        </p:pic>
        <p:sp>
          <p:nvSpPr>
            <p:cNvPr id="17" name="TextBox 16"/>
            <p:cNvSpPr txBox="1"/>
            <p:nvPr/>
          </p:nvSpPr>
          <p:spPr>
            <a:xfrm>
              <a:off x="8885452" y="889840"/>
              <a:ext cx="3151934" cy="5355312"/>
            </a:xfrm>
            <a:prstGeom prst="rect">
              <a:avLst/>
            </a:prstGeom>
            <a:noFill/>
            <a:ln>
              <a:noFill/>
            </a:ln>
            <a:effectLst>
              <a:softEdge rad="127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RSO’s will come in-person before each funding body to request an allocation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On-Campus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Group 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Promotional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LSC meets once per month and MSC meets twice per month to hear allocations from their respective College’s RSO’s*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rPr>
                <a:t>LSC and MSC will maintain an allocation tracking excel sheet to ensure allocated funds are being spent and documents are submitted timely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ppleGothic" panose="02000500000000000000" pitchFamily="2" charset="0"/>
                <a:ea typeface="Arial Unicode MS" panose="020B0604020202020204" pitchFamily="34" charset="-128"/>
                <a:cs typeface="Arial Unicode MS" panose="020B0604020202020204" pitchFamily="34" charset="-128"/>
              </a:endParaRPr>
            </a:p>
          </p:txBody>
        </p:sp>
      </p:grpSp>
      <p:sp>
        <p:nvSpPr>
          <p:cNvPr id="16" name="TextBox 15">
            <a:extLst>
              <a:ext uri="{FF2B5EF4-FFF2-40B4-BE49-F238E27FC236}">
                <a16:creationId xmlns:a16="http://schemas.microsoft.com/office/drawing/2014/main" id="{BD90935F-F595-4AD2-9AE3-D3D98D02A391}"/>
              </a:ext>
            </a:extLst>
          </p:cNvPr>
          <p:cNvSpPr txBox="1"/>
          <p:nvPr/>
        </p:nvSpPr>
        <p:spPr>
          <a:xfrm>
            <a:off x="-320465" y="826386"/>
            <a:ext cx="7469436"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82F40"/>
                </a:solidFill>
                <a:effectLst/>
                <a:uLnTx/>
                <a:uFillTx/>
                <a:latin typeface="Baskerville Old Face" panose="02020602080505020303" pitchFamily="18" charset="0"/>
                <a:ea typeface="Abraham Lincoln" pitchFamily="2" charset="0"/>
                <a:cs typeface="+mn-cs"/>
              </a:rPr>
              <a:t>Funding Boards: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82F40"/>
                </a:solidFill>
                <a:effectLst/>
                <a:uLnTx/>
                <a:uFillTx/>
                <a:latin typeface="Baskerville Old Face" panose="02020602080505020303" pitchFamily="18" charset="0"/>
                <a:ea typeface="Abraham Lincoln" pitchFamily="2" charset="0"/>
                <a:cs typeface="+mn-cs"/>
              </a:rPr>
              <a:t>Law School Council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82F40"/>
                </a:solidFill>
                <a:effectLst/>
                <a:uLnTx/>
                <a:uFillTx/>
                <a:latin typeface="Baskerville Old Face" panose="02020602080505020303" pitchFamily="18" charset="0"/>
                <a:ea typeface="Abraham Lincoln" pitchFamily="2" charset="0"/>
                <a:cs typeface="+mn-cs"/>
              </a:rPr>
              <a:t>Medical Student Council</a:t>
            </a:r>
          </a:p>
        </p:txBody>
      </p:sp>
      <p:sp>
        <p:nvSpPr>
          <p:cNvPr id="3" name="TextBox 2">
            <a:extLst>
              <a:ext uri="{FF2B5EF4-FFF2-40B4-BE49-F238E27FC236}">
                <a16:creationId xmlns:a16="http://schemas.microsoft.com/office/drawing/2014/main" id="{B8D220F1-F4EE-41A4-B346-46FAF9FD07E1}"/>
              </a:ext>
            </a:extLst>
          </p:cNvPr>
          <p:cNvSpPr txBox="1"/>
          <p:nvPr/>
        </p:nvSpPr>
        <p:spPr>
          <a:xfrm>
            <a:off x="-160233" y="3551275"/>
            <a:ext cx="7148971"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82F40"/>
                </a:solidFill>
                <a:effectLst/>
                <a:uLnTx/>
                <a:uFillTx/>
                <a:latin typeface="Calibri" panose="020F0502020204030204"/>
                <a:ea typeface="+mn-ea"/>
                <a:cs typeface="+mn-cs"/>
              </a:rPr>
              <a:t>In order to receives COGS funding Graduate RSOs must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782F4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782F40"/>
                </a:solidFill>
                <a:effectLst/>
                <a:uLnTx/>
                <a:uFillTx/>
                <a:latin typeface="Calibri" panose="020F0502020204030204"/>
                <a:ea typeface="+mn-ea"/>
                <a:cs typeface="+mn-cs"/>
              </a:rPr>
              <a:t>be recognized through Student Orgs &amp;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782F4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782F40"/>
                </a:solidFill>
                <a:effectLst/>
                <a:uLnTx/>
                <a:uFillTx/>
                <a:latin typeface="Calibri" panose="020F0502020204030204"/>
                <a:ea typeface="+mn-ea"/>
                <a:cs typeface="+mn-cs"/>
              </a:rPr>
              <a:t>have at least two eligible officers complete &amp; pass the financial certification exam through SGA Accounting, 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782F4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782F40"/>
                </a:solidFill>
                <a:effectLst/>
                <a:uLnTx/>
                <a:uFillTx/>
                <a:latin typeface="Calibri" panose="020F0502020204030204"/>
                <a:ea typeface="+mn-ea"/>
                <a:cs typeface="+mn-cs"/>
              </a:rPr>
              <a:t>have submitted the SGA Statement of Understanding Authorized Signer Form to SGA Accounting prior to submitting a request</a:t>
            </a:r>
          </a:p>
        </p:txBody>
      </p:sp>
    </p:spTree>
    <p:extLst>
      <p:ext uri="{BB962C8B-B14F-4D97-AF65-F5344CB8AC3E}">
        <p14:creationId xmlns:p14="http://schemas.microsoft.com/office/powerpoint/2010/main" val="291303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380" b="34422"/>
          <a:stretch/>
        </p:blipFill>
        <p:spPr>
          <a:xfrm rot="16704238">
            <a:off x="6886880" y="701125"/>
            <a:ext cx="6060975" cy="5066273"/>
          </a:xfrm>
          <a:prstGeom prst="rect">
            <a:avLst/>
          </a:prstGeom>
        </p:spPr>
      </p:pic>
      <p:sp>
        <p:nvSpPr>
          <p:cNvPr id="12" name="Rectangle 11"/>
          <p:cNvSpPr/>
          <p:nvPr/>
        </p:nvSpPr>
        <p:spPr>
          <a:xfrm rot="10800000">
            <a:off x="1696494" y="-42217"/>
            <a:ext cx="10544051" cy="6858000"/>
          </a:xfrm>
          <a:prstGeom prst="rect">
            <a:avLst/>
          </a:prstGeom>
          <a:gradFill>
            <a:gsLst>
              <a:gs pos="0">
                <a:srgbClr val="CEB888">
                  <a:alpha val="28000"/>
                </a:srgbClr>
              </a:gs>
              <a:gs pos="100000">
                <a:schemeClr val="bg1">
                  <a:lumMod val="96000"/>
                  <a:alpha val="3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703" t="23355" r="26210" b="6029"/>
          <a:stretch/>
        </p:blipFill>
        <p:spPr>
          <a:xfrm>
            <a:off x="-2591657" y="-92679"/>
            <a:ext cx="4127156" cy="7092779"/>
          </a:xfrm>
          <a:prstGeom prst="rect">
            <a:avLst/>
          </a:prstGeom>
        </p:spPr>
      </p:pic>
      <p:pic>
        <p:nvPicPr>
          <p:cNvPr id="10" name="Picture 9"/>
          <p:cNvPicPr>
            <a:picLocks noChangeAspect="1"/>
          </p:cNvPicPr>
          <p:nvPr/>
        </p:nvPicPr>
        <p:blipFill>
          <a:blip r:embed="rId5">
            <a:duotone>
              <a:prstClr val="black"/>
              <a:srgbClr val="D9C3A5">
                <a:tint val="50000"/>
                <a:satMod val="180000"/>
              </a:srgbClr>
            </a:duotone>
            <a:extLst>
              <a:ext uri="{BEBA8EAE-BF5A-486C-A8C5-ECC9F3942E4B}">
                <a14:imgProps xmlns:a14="http://schemas.microsoft.com/office/drawing/2010/main">
                  <a14:imgLayer r:embed="rId6">
                    <a14:imgEffect>
                      <a14:artisticPhotocopy/>
                    </a14:imgEffect>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44606" y="1586393"/>
            <a:ext cx="3842767" cy="264076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9160479" y="6723101"/>
            <a:ext cx="30198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2500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rPr>
              <a:t>Slide </a:t>
            </a:r>
            <a:r>
              <a:rPr kumimoji="0" lang="en-US" sz="2400" b="0" i="0" u="none" strike="noStrike" kern="1200" cap="none" spc="0" normalizeH="0" baseline="-25000" noProof="0" dirty="0" err="1">
                <a:ln>
                  <a:noFill/>
                </a:ln>
                <a:solidFill>
                  <a:prstClr val="white">
                    <a:lumMod val="65000"/>
                  </a:prstClr>
                </a:solidFill>
                <a:effectLst/>
                <a:uLnTx/>
                <a:uFillTx/>
                <a:latin typeface="Avenir Next" panose="020B0503020202020204" pitchFamily="34" charset="0"/>
                <a:ea typeface="Abraham Lincoln" pitchFamily="2" charset="0"/>
                <a:cs typeface="+mn-cs"/>
              </a:rPr>
              <a:t>xof</a:t>
            </a:r>
            <a:r>
              <a:rPr kumimoji="0" lang="en-US" sz="2400" b="0" i="0" u="sng" strike="noStrike" kern="1200" cap="none" spc="0" normalizeH="0" baseline="-2500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rPr>
              <a:t> x</a:t>
            </a:r>
            <a:r>
              <a:rPr kumimoji="0" lang="en-US" sz="2400" b="0" i="0" u="sng" strike="noStrike" kern="1200" cap="none" spc="0" normalizeH="0" baseline="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rPr>
              <a:t> </a:t>
            </a:r>
            <a:endParaRPr kumimoji="0" lang="en-US" sz="2400" b="0" i="0" u="sng" strike="noStrike" kern="1200" cap="none" spc="0" normalizeH="0" baseline="-25000" noProof="0" dirty="0">
              <a:ln>
                <a:noFill/>
              </a:ln>
              <a:solidFill>
                <a:prstClr val="white">
                  <a:lumMod val="65000"/>
                </a:prstClr>
              </a:solidFill>
              <a:effectLst>
                <a:outerShdw blurRad="50800" dist="38100" dir="2700000" algn="tl" rotWithShape="0">
                  <a:prstClr val="black">
                    <a:alpha val="40000"/>
                  </a:prstClr>
                </a:outerShdw>
              </a:effectLst>
              <a:uLnTx/>
              <a:uFillTx/>
              <a:latin typeface="Avenir Next" panose="020B0503020202020204" pitchFamily="34" charset="0"/>
              <a:ea typeface="Abraham Lincoln" pitchFamily="2" charset="0"/>
              <a:cs typeface="+mn-cs"/>
            </a:endParaRPr>
          </a:p>
        </p:txBody>
      </p:sp>
      <p:grpSp>
        <p:nvGrpSpPr>
          <p:cNvPr id="16" name="Group 15">
            <a:extLst>
              <a:ext uri="{FF2B5EF4-FFF2-40B4-BE49-F238E27FC236}">
                <a16:creationId xmlns:a16="http://schemas.microsoft.com/office/drawing/2014/main" id="{50F00185-4058-4E65-B7F3-44A38845842B}"/>
              </a:ext>
            </a:extLst>
          </p:cNvPr>
          <p:cNvGrpSpPr/>
          <p:nvPr/>
        </p:nvGrpSpPr>
        <p:grpSpPr>
          <a:xfrm>
            <a:off x="2180639" y="121641"/>
            <a:ext cx="6334699" cy="2589714"/>
            <a:chOff x="1793366" y="1226715"/>
            <a:chExt cx="6217377" cy="2818252"/>
          </a:xfrm>
        </p:grpSpPr>
        <p:pic>
          <p:nvPicPr>
            <p:cNvPr id="7" name="Picture 6" descr="A close up of a sign&#10;&#10;Description automatically generated">
              <a:extLst>
                <a:ext uri="{FF2B5EF4-FFF2-40B4-BE49-F238E27FC236}">
                  <a16:creationId xmlns:a16="http://schemas.microsoft.com/office/drawing/2014/main" id="{9A1D3485-86EC-4FED-B120-1A3864339A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3366" y="1226715"/>
              <a:ext cx="6217377" cy="1895542"/>
            </a:xfrm>
            <a:prstGeom prst="rect">
              <a:avLst/>
            </a:prstGeom>
          </p:spPr>
        </p:pic>
        <p:sp>
          <p:nvSpPr>
            <p:cNvPr id="9" name="TextBox 8">
              <a:extLst>
                <a:ext uri="{FF2B5EF4-FFF2-40B4-BE49-F238E27FC236}">
                  <a16:creationId xmlns:a16="http://schemas.microsoft.com/office/drawing/2014/main" id="{D2648A4E-6FC8-47D3-A3E6-87CCE634F167}"/>
                </a:ext>
              </a:extLst>
            </p:cNvPr>
            <p:cNvSpPr txBox="1"/>
            <p:nvPr/>
          </p:nvSpPr>
          <p:spPr>
            <a:xfrm>
              <a:off x="3330046" y="3214613"/>
              <a:ext cx="31813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https://nolecentral.dsa.fsu.edu/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42464579-D71A-40D0-B8EE-9B4F54ADABC4}"/>
                </a:ext>
              </a:extLst>
            </p:cNvPr>
            <p:cNvSpPr txBox="1"/>
            <p:nvPr/>
          </p:nvSpPr>
          <p:spPr>
            <a:xfrm>
              <a:off x="3330047" y="3675635"/>
              <a:ext cx="31813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Deputy Speaker Blake-Hedges</a:t>
              </a:r>
            </a:p>
          </p:txBody>
        </p:sp>
      </p:grpSp>
      <p:sp>
        <p:nvSpPr>
          <p:cNvPr id="2" name="TextBox 1">
            <a:extLst>
              <a:ext uri="{FF2B5EF4-FFF2-40B4-BE49-F238E27FC236}">
                <a16:creationId xmlns:a16="http://schemas.microsoft.com/office/drawing/2014/main" id="{327D3AB6-6F1E-48F0-86D0-7A0DCD8398E8}"/>
              </a:ext>
            </a:extLst>
          </p:cNvPr>
          <p:cNvSpPr txBox="1"/>
          <p:nvPr/>
        </p:nvSpPr>
        <p:spPr>
          <a:xfrm>
            <a:off x="4116473" y="6288725"/>
            <a:ext cx="63346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Financial Manual &amp; COGS Code is your best friend!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AEE2360-E556-40A7-850E-9CAB3F0E25AA}"/>
              </a:ext>
            </a:extLst>
          </p:cNvPr>
          <p:cNvPicPr>
            <a:picLocks noChangeAspect="1"/>
          </p:cNvPicPr>
          <p:nvPr/>
        </p:nvPicPr>
        <p:blipFill rotWithShape="1">
          <a:blip r:embed="rId9"/>
          <a:srcRect l="30780" t="9193" r="32431" b="5750"/>
          <a:stretch/>
        </p:blipFill>
        <p:spPr>
          <a:xfrm>
            <a:off x="2055317" y="2821978"/>
            <a:ext cx="2702385" cy="3496609"/>
          </a:xfrm>
          <a:prstGeom prst="rect">
            <a:avLst/>
          </a:prstGeom>
        </p:spPr>
      </p:pic>
      <p:sp>
        <p:nvSpPr>
          <p:cNvPr id="4" name="TextBox 3">
            <a:extLst>
              <a:ext uri="{FF2B5EF4-FFF2-40B4-BE49-F238E27FC236}">
                <a16:creationId xmlns:a16="http://schemas.microsoft.com/office/drawing/2014/main" id="{4DC8F49E-8375-4BCE-B181-A3487A3DAB25}"/>
              </a:ext>
            </a:extLst>
          </p:cNvPr>
          <p:cNvSpPr txBox="1"/>
          <p:nvPr/>
        </p:nvSpPr>
        <p:spPr>
          <a:xfrm>
            <a:off x="5116525" y="3820804"/>
            <a:ext cx="339881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Financial Certification Exam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COGS Code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72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380" b="34422"/>
          <a:stretch/>
        </p:blipFill>
        <p:spPr>
          <a:xfrm rot="16704238">
            <a:off x="6886880" y="701125"/>
            <a:ext cx="6060975" cy="5066273"/>
          </a:xfrm>
          <a:prstGeom prst="rect">
            <a:avLst/>
          </a:prstGeom>
        </p:spPr>
      </p:pic>
      <p:sp>
        <p:nvSpPr>
          <p:cNvPr id="12" name="Rectangle 11"/>
          <p:cNvSpPr/>
          <p:nvPr/>
        </p:nvSpPr>
        <p:spPr>
          <a:xfrm rot="10800000">
            <a:off x="1696494" y="-42217"/>
            <a:ext cx="10544051" cy="6858000"/>
          </a:xfrm>
          <a:prstGeom prst="rect">
            <a:avLst/>
          </a:prstGeom>
          <a:gradFill>
            <a:gsLst>
              <a:gs pos="0">
                <a:srgbClr val="CEB888">
                  <a:alpha val="28000"/>
                </a:srgbClr>
              </a:gs>
              <a:gs pos="100000">
                <a:schemeClr val="bg1">
                  <a:lumMod val="96000"/>
                  <a:alpha val="3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703" t="23355" r="26210" b="6029"/>
          <a:stretch/>
        </p:blipFill>
        <p:spPr>
          <a:xfrm>
            <a:off x="-2591657" y="-92679"/>
            <a:ext cx="4127156" cy="7092779"/>
          </a:xfrm>
          <a:prstGeom prst="rect">
            <a:avLst/>
          </a:prstGeom>
        </p:spPr>
      </p:pic>
      <p:sp>
        <p:nvSpPr>
          <p:cNvPr id="4" name="TextBox 3"/>
          <p:cNvSpPr txBox="1"/>
          <p:nvPr/>
        </p:nvSpPr>
        <p:spPr>
          <a:xfrm>
            <a:off x="1696140" y="1032938"/>
            <a:ext cx="5986636" cy="5755422"/>
          </a:xfrm>
          <a:prstGeom prst="rect">
            <a:avLst/>
          </a:prstGeom>
          <a:noFill/>
        </p:spPr>
        <p:txBody>
          <a:bodyPr wrap="square" rtlCol="0">
            <a:spAutoFit/>
          </a:bodyPr>
          <a:lstStyle/>
          <a:p>
            <a:r>
              <a:rPr lang="en-US" sz="2000" b="1" i="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General:</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Has the group sought other funding sources?</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Are the familiar with the services provided by Student Publications?</a:t>
            </a:r>
            <a:endParaRPr lang="en-US" i="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r>
              <a:rPr lang="en-US" sz="2000" b="1" i="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Event:</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When is the event?  </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What is the purpose of the event?</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Has the event occurred before? If so how did it go?</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What is the expected attendance?</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How will the group publicize the event?</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Is the cost per person for food $8 or less?</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Will there be a charge for admission </a:t>
            </a:r>
            <a:endParaRPr lang="en-US" i="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r>
              <a:rPr lang="en-US" sz="2000" b="1" i="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Purchasing items:</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Are the vendors approved in the FSU System?</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What is the cost per unit of t-shirts and promo items?</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Will the items be given away as prizes?</a:t>
            </a:r>
            <a:endParaRPr lang="en-US" i="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r>
              <a:rPr lang="en-US" sz="2000" b="1" i="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Travel:</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How was the opportunity to travel advertised?</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How were students selected to travel? </a:t>
            </a:r>
          </a:p>
          <a:p>
            <a:pPr marL="285750" indent="-285750">
              <a:buFont typeface="Arial" panose="020B0604020202020204" pitchFamily="34" charset="0"/>
              <a:buChar char="•"/>
            </a:pPr>
            <a:endPar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p:txBody>
      </p:sp>
      <p:graphicFrame>
        <p:nvGraphicFramePr>
          <p:cNvPr id="11" name="Diagram 10"/>
          <p:cNvGraphicFramePr/>
          <p:nvPr>
            <p:extLst>
              <p:ext uri="{D42A27DB-BD31-4B8C-83A1-F6EECF244321}">
                <p14:modId xmlns:p14="http://schemas.microsoft.com/office/powerpoint/2010/main" val="1302660011"/>
              </p:ext>
            </p:extLst>
          </p:nvPr>
        </p:nvGraphicFramePr>
        <p:xfrm>
          <a:off x="4567585" y="-99060"/>
          <a:ext cx="10435590" cy="69570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Picture 15"/>
          <p:cNvPicPr>
            <a:picLocks noChangeAspect="1"/>
          </p:cNvPicPr>
          <p:nvPr/>
        </p:nvPicPr>
        <p:blipFill>
          <a:blip r:embed="rId10"/>
          <a:stretch>
            <a:fillRect/>
          </a:stretch>
        </p:blipFill>
        <p:spPr>
          <a:xfrm>
            <a:off x="11410698" y="5381227"/>
            <a:ext cx="688908" cy="688908"/>
          </a:xfrm>
          <a:prstGeom prst="rect">
            <a:avLst/>
          </a:prstGeom>
        </p:spPr>
      </p:pic>
      <p:sp>
        <p:nvSpPr>
          <p:cNvPr id="14" name="TextBox 13"/>
          <p:cNvSpPr txBox="1"/>
          <p:nvPr/>
        </p:nvSpPr>
        <p:spPr>
          <a:xfrm>
            <a:off x="1696140" y="164639"/>
            <a:ext cx="6952204" cy="923330"/>
          </a:xfrm>
          <a:prstGeom prst="rect">
            <a:avLst/>
          </a:prstGeom>
          <a:noFill/>
        </p:spPr>
        <p:txBody>
          <a:bodyPr wrap="square" rtlCol="0">
            <a:spAutoFit/>
          </a:bodyPr>
          <a:lstStyle/>
          <a:p>
            <a:r>
              <a:rPr lang="en-US" sz="5400" dirty="0">
                <a:solidFill>
                  <a:srgbClr val="782F40"/>
                </a:solidFill>
                <a:latin typeface="Baskerville Old Face" panose="02020602080505020303" pitchFamily="18" charset="0"/>
                <a:ea typeface="Abraham Lincoln" pitchFamily="2" charset="0"/>
              </a:rPr>
              <a:t>Questions to Ask RSO’s</a:t>
            </a:r>
          </a:p>
        </p:txBody>
      </p:sp>
    </p:spTree>
    <p:extLst>
      <p:ext uri="{BB962C8B-B14F-4D97-AF65-F5344CB8AC3E}">
        <p14:creationId xmlns:p14="http://schemas.microsoft.com/office/powerpoint/2010/main" val="236668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5824" r="47763"/>
          <a:stretch/>
        </p:blipFill>
        <p:spPr>
          <a:xfrm>
            <a:off x="9737122" y="-49429"/>
            <a:ext cx="2743200" cy="6923921"/>
          </a:xfrm>
          <a:prstGeom prst="rect">
            <a:avLst/>
          </a:prstGeom>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267" y="0"/>
            <a:ext cx="4572000" cy="6858000"/>
          </a:xfrm>
          <a:prstGeom prst="rect">
            <a:avLst/>
          </a:prstGeom>
        </p:spPr>
      </p:pic>
      <p:sp>
        <p:nvSpPr>
          <p:cNvPr id="7" name="Rectangle 6"/>
          <p:cNvSpPr/>
          <p:nvPr/>
        </p:nvSpPr>
        <p:spPr>
          <a:xfrm rot="10800000">
            <a:off x="8382965" y="-10926"/>
            <a:ext cx="7230891" cy="6874493"/>
          </a:xfrm>
          <a:prstGeom prst="rect">
            <a:avLst/>
          </a:prstGeom>
          <a:gradFill>
            <a:gsLst>
              <a:gs pos="77000">
                <a:schemeClr val="bg1"/>
              </a:gs>
              <a:gs pos="60000">
                <a:schemeClr val="bg1">
                  <a:lumMod val="96000"/>
                  <a:alpha val="3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78890" y="1854498"/>
            <a:ext cx="5075790" cy="5078313"/>
          </a:xfrm>
          <a:prstGeom prst="rect">
            <a:avLst/>
          </a:prstGeom>
          <a:noFill/>
        </p:spPr>
        <p:txBody>
          <a:bodyPr wrap="square" rtlCol="0">
            <a:spAutoFit/>
          </a:bodyPr>
          <a:lstStyle/>
          <a:p>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If you cannot attend an </a:t>
            </a:r>
            <a:r>
              <a:rPr lang="en-US" b="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assembly</a:t>
            </a: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 OR </a:t>
            </a:r>
            <a:r>
              <a:rPr lang="en-US" b="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committee meeting </a:t>
            </a: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or you will be late/leave early:</a:t>
            </a:r>
          </a:p>
          <a:p>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Send the Speaker (or Committee Chair) a message at least </a:t>
            </a:r>
            <a:r>
              <a:rPr lang="en-US" b="1"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1 hour before </a:t>
            </a: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the meeting</a:t>
            </a:r>
          </a:p>
          <a:p>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 </a:t>
            </a:r>
          </a:p>
          <a:p>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You are allowed:</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1 unexcused absence</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3 total absences</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…anything more and you will be up for probation/dismissal</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Exceptions can be granted by majority vote of Executive Committee</a:t>
            </a:r>
          </a:p>
          <a:p>
            <a:endPar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endParaRPr>
          </a:p>
          <a:p>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Late/early dismissal:</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Excused = 0.5 excused absence</a:t>
            </a:r>
          </a:p>
          <a:p>
            <a:pPr marL="285750" indent="-285750">
              <a:buFont typeface="Arial" panose="020B0604020202020204" pitchFamily="34" charset="0"/>
              <a:buChar char="•"/>
            </a:pPr>
            <a:r>
              <a:rPr lang="en-US" dirty="0">
                <a:solidFill>
                  <a:schemeClr val="tx1">
                    <a:lumMod val="75000"/>
                    <a:lumOff val="25000"/>
                  </a:schemeClr>
                </a:solidFill>
                <a:latin typeface="Avenir Next" panose="020B0503020202020204" pitchFamily="34" charset="0"/>
                <a:ea typeface="Arial Unicode MS" panose="020B0604020202020204" pitchFamily="34" charset="-128"/>
                <a:cs typeface="Arial Unicode MS" panose="020B0604020202020204" pitchFamily="34" charset="-128"/>
              </a:rPr>
              <a:t>Unexcused = 1 unexcused absence</a:t>
            </a:r>
          </a:p>
          <a:p>
            <a:endParaRPr lang="en-US"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p:cNvSpPr txBox="1"/>
          <p:nvPr/>
        </p:nvSpPr>
        <p:spPr>
          <a:xfrm>
            <a:off x="90616" y="6014800"/>
            <a:ext cx="3884141" cy="800219"/>
          </a:xfrm>
          <a:prstGeom prst="rect">
            <a:avLst/>
          </a:prstGeom>
          <a:noFill/>
        </p:spPr>
        <p:txBody>
          <a:bodyPr wrap="square" rtlCol="0">
            <a:spAutoFit/>
          </a:bodyPr>
          <a:lstStyle/>
          <a:p>
            <a:r>
              <a:rPr lang="en-US" sz="2800" dirty="0">
                <a:solidFill>
                  <a:schemeClr val="bg2">
                    <a:lumMod val="90000"/>
                  </a:schemeClr>
                </a:solidFill>
                <a:effectLst>
                  <a:outerShdw blurRad="50800" dist="38100" dir="2700000" algn="tl" rotWithShape="0">
                    <a:prstClr val="black">
                      <a:alpha val="40000"/>
                    </a:prstClr>
                  </a:outerShdw>
                </a:effectLst>
                <a:latin typeface="Abraham Lincoln" pitchFamily="2" charset="0"/>
                <a:ea typeface="Abraham Lincoln" pitchFamily="2" charset="0"/>
              </a:rPr>
              <a:t>FOR MORE INFORMATION</a:t>
            </a:r>
          </a:p>
          <a:p>
            <a:r>
              <a:rPr lang="en-US" dirty="0">
                <a:solidFill>
                  <a:schemeClr val="bg2">
                    <a:lumMod val="90000"/>
                  </a:schemeClr>
                </a:solidFill>
                <a:effectLst>
                  <a:outerShdw blurRad="50800" dist="38100" dir="2700000" algn="tl" rotWithShape="0">
                    <a:prstClr val="black">
                      <a:alpha val="40000"/>
                    </a:prstClr>
                  </a:outerShdw>
                </a:effectLst>
                <a:latin typeface="Abel" panose="02000506030000020004" pitchFamily="2" charset="0"/>
                <a:ea typeface="Abraham Lincoln" pitchFamily="2" charset="0"/>
              </a:rPr>
              <a:t>sga.fsu.edu/cogs.shtml</a:t>
            </a:r>
          </a:p>
        </p:txBody>
      </p:sp>
      <p:pic>
        <p:nvPicPr>
          <p:cNvPr id="10" name="Picture 9"/>
          <p:cNvPicPr>
            <a:picLocks noChangeAspect="1"/>
          </p:cNvPicPr>
          <p:nvPr/>
        </p:nvPicPr>
        <p:blipFill>
          <a:blip r:embed="rId7">
            <a:biLevel thresh="25000"/>
          </a:blip>
          <a:stretch>
            <a:fillRect/>
          </a:stretch>
        </p:blipFill>
        <p:spPr>
          <a:xfrm>
            <a:off x="179172" y="5281916"/>
            <a:ext cx="687098" cy="689903"/>
          </a:xfrm>
          <a:prstGeom prst="rect">
            <a:avLst/>
          </a:prstGeom>
        </p:spPr>
      </p:pic>
      <p:sp>
        <p:nvSpPr>
          <p:cNvPr id="11" name="TextBox 10"/>
          <p:cNvSpPr txBox="1"/>
          <p:nvPr/>
        </p:nvSpPr>
        <p:spPr>
          <a:xfrm>
            <a:off x="5010935" y="615715"/>
            <a:ext cx="6744060" cy="923330"/>
          </a:xfrm>
          <a:prstGeom prst="rect">
            <a:avLst/>
          </a:prstGeom>
          <a:noFill/>
        </p:spPr>
        <p:txBody>
          <a:bodyPr wrap="square" rtlCol="0">
            <a:spAutoFit/>
          </a:bodyPr>
          <a:lstStyle/>
          <a:p>
            <a:r>
              <a:rPr lang="en-US" sz="5400" dirty="0">
                <a:solidFill>
                  <a:srgbClr val="782F40"/>
                </a:solidFill>
                <a:latin typeface="Baskerville Old Face" panose="02020602080505020303" pitchFamily="18" charset="0"/>
                <a:ea typeface="Abraham Lincoln" pitchFamily="2" charset="0"/>
              </a:rPr>
              <a:t>Attendance Policy</a:t>
            </a:r>
          </a:p>
        </p:txBody>
      </p:sp>
    </p:spTree>
    <p:extLst>
      <p:ext uri="{BB962C8B-B14F-4D97-AF65-F5344CB8AC3E}">
        <p14:creationId xmlns:p14="http://schemas.microsoft.com/office/powerpoint/2010/main" val="226897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2676</TotalTime>
  <Words>1065</Words>
  <Application>Microsoft Office PowerPoint</Application>
  <PresentationFormat>Widescreen</PresentationFormat>
  <Paragraphs>172</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Abel</vt:lpstr>
      <vt:lpstr>Abraham Lincoln</vt:lpstr>
      <vt:lpstr>AppleGothic</vt:lpstr>
      <vt:lpstr>Arial</vt:lpstr>
      <vt:lpstr>Arial Unicode MS</vt:lpstr>
      <vt:lpstr>Avenir Next</vt:lpstr>
      <vt:lpstr>Baskerville Old Face</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Reyes</dc:creator>
  <cp:lastModifiedBy>Jacalyn Butts</cp:lastModifiedBy>
  <cp:revision>86</cp:revision>
  <cp:lastPrinted>2019-06-24T22:04:50Z</cp:lastPrinted>
  <dcterms:created xsi:type="dcterms:W3CDTF">2018-09-11T15:11:37Z</dcterms:created>
  <dcterms:modified xsi:type="dcterms:W3CDTF">2020-09-14T23:53:57Z</dcterms:modified>
</cp:coreProperties>
</file>